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377" r:id="rId4"/>
    <p:sldMasterId id="2147484418" r:id="rId5"/>
  </p:sldMasterIdLst>
  <p:notesMasterIdLst>
    <p:notesMasterId r:id="rId20"/>
  </p:notesMasterIdLst>
  <p:handoutMasterIdLst>
    <p:handoutMasterId r:id="rId21"/>
  </p:handoutMasterIdLst>
  <p:sldIdLst>
    <p:sldId id="2144446320" r:id="rId6"/>
    <p:sldId id="2144446131" r:id="rId7"/>
    <p:sldId id="2147197962" r:id="rId8"/>
    <p:sldId id="2147197946" r:id="rId9"/>
    <p:sldId id="1568" r:id="rId10"/>
    <p:sldId id="2147197943" r:id="rId11"/>
    <p:sldId id="2147197947" r:id="rId12"/>
    <p:sldId id="2147197948" r:id="rId13"/>
    <p:sldId id="2147197949" r:id="rId14"/>
    <p:sldId id="2147197950" r:id="rId15"/>
    <p:sldId id="2147197951" r:id="rId16"/>
    <p:sldId id="2147197952" r:id="rId17"/>
    <p:sldId id="426" r:id="rId18"/>
    <p:sldId id="2144446324" r:id="rId19"/>
  </p:sldIdLst>
  <p:sldSz cx="12192000" cy="6858000"/>
  <p:notesSz cx="6858000" cy="9144000"/>
  <p:embeddedFontLst>
    <p:embeddedFont>
      <p:font typeface="Arial Black" panose="020B0A04020102020204" pitchFamily="34" charset="0"/>
      <p:bold r:id="rId22"/>
    </p:embeddedFont>
    <p:embeddedFont>
      <p:font typeface="Barlow" panose="00000500000000000000" pitchFamily="2" charset="0"/>
      <p:regular r:id="rId23"/>
      <p:bold r:id="rId24"/>
      <p:italic r:id="rId25"/>
      <p:boldItalic r:id="rId26"/>
    </p:embeddedFont>
    <p:embeddedFont>
      <p:font typeface="HelveticaNeueLT Std Lt Cn" panose="020B0406020202030204" charset="0"/>
      <p:regular r:id="rId27"/>
      <p:bold r:id="rId28"/>
      <p:italic r:id="rId29"/>
      <p:boldItalic r:id="rId30"/>
    </p:embeddedFont>
    <p:embeddedFont>
      <p:font typeface="Segoe UI" panose="020B0502040204020203" pitchFamily="34" charset="0"/>
      <p:regular r:id="rId31"/>
      <p:bold r:id="rId32"/>
      <p:italic r:id="rId33"/>
      <p:boldItalic r:id="rId34"/>
    </p:embeddedFont>
    <p:embeddedFont>
      <p:font typeface="Wingdings 2" panose="05020102010507070707" pitchFamily="18" charset="2"/>
      <p:regular r:id="rId35"/>
    </p:embeddedFont>
  </p:embeddedFontLst>
  <p:custDataLst>
    <p:tags r:id="rId3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5D7523-1E2E-57FD-AA26-34AE6679C31E}" name="Chloe Snook" initials="CS" userId="S::chloe.snook@ipsos.com::756dfc1c-26f6-4626-b5bf-3d0b21b4400a" providerId="AD"/>
  <p188:author id="{5009462D-A980-95AC-7A53-65E8A4F4C344}" name="Cameron Garrett" initials="CG" userId="S::Cameron.Garrett@ipsos.com::11449050-1770-489f-bbc4-67a062011877" providerId="AD"/>
  <p188:author id="{366E9449-3607-D31E-144F-383D0089D4FA}" name="Patricia Keville" initials="PK" userId="S::patricia.keville@royalfoundation.com::bf15d6d4-da53-4938-bd5e-3b83329d44eb" providerId="AD"/>
  <p188:author id="{9F15485A-34C8-B573-E040-AB48B5E511CE}" name="Connie Rennie" initials="CR" userId="S::Connie.Rennie@ipsos.com::32933579-c6ca-454e-bf2a-066edeca6094" providerId="AD"/>
  <p188:author id="{CC956375-48D0-9E82-226C-C323E659674E}" name="Ben Roff" initials="BR" userId="S::Ben.Roff@ipsos.com::cf988bbe-543c-4a53-8407-9c845f7609f7" providerId="AD"/>
  <p188:author id="{D8228995-1B99-186F-C684-A37E2CEAC499}" name="Steven Ginnis" initials="SG" userId="S::steven.ginnis@Ipsos.com::7808d2bc-b4f1-46b3-baa9-c555cc603de9" providerId="AD"/>
  <p188:author id="{854A019A-6131-7FDA-9F18-22D85D2D75F9}" name="Julia Nurse" initials="JN" userId="S::julia.nurse@Ipsos.com::a0f02c22-5676-46e0-8925-6d7c362befa2" providerId="AD"/>
  <p188:author id="{8D45E9A6-37D7-F48E-11FC-B686D1C2CB10}" name="Steven Ginnis" initials="SG" userId="S::Steven.Ginnis@Ipsos.com::7808d2bc-b4f1-46b3-baa9-c555cc603de9" providerId="AD"/>
  <p188:author id="{A6F57CBD-6CC7-22E6-6C3E-939DB847D44A}" name="Saoirce Codling" initials="SC" userId="S::Saoirce.Codling@ipsos.com::e2bf6008-24fe-4ec2-97c2-1dd90474ad58" providerId="AD"/>
  <p188:author id="{8FF3EBBE-AAC3-C9BD-5B2A-3B1EB9FC312C}" name="Jennifer Holly" initials="JH" userId="S::jennifer.holly@royalfoundation.com::0c780f22-803d-4686-a2ef-1da29a898329" providerId="AD"/>
  <p188:author id="{118A44D4-989B-B4F6-304A-FC6AA459EAFB}" name="Sarah McMullen" initials="SM" userId="S::sarah.mcmullen@royalfoundation.com::5463cd72-918a-46ce-aa24-bf67d210b5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BC21"/>
    <a:srgbClr val="1DAFAD"/>
    <a:srgbClr val="FBA075"/>
    <a:srgbClr val="FA9A74"/>
    <a:srgbClr val="F98770"/>
    <a:srgbClr val="F86F6C"/>
    <a:srgbClr val="F8756D"/>
    <a:srgbClr val="000000"/>
    <a:srgbClr val="FA9473"/>
    <a:srgbClr val="9DC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30394972602701"/>
          <c:y val="6.2192586884829773E-2"/>
          <c:w val="0.69454885634599328"/>
          <c:h val="0.99937546710440817"/>
        </c:manualLayout>
      </c:layout>
      <c:barChart>
        <c:barDir val="bar"/>
        <c:grouping val="percentStacked"/>
        <c:varyColors val="0"/>
        <c:ser>
          <c:idx val="0"/>
          <c:order val="0"/>
          <c:tx>
            <c:strRef>
              <c:f>Sheet1!$F$1</c:f>
              <c:strCache>
                <c:ptCount val="1"/>
                <c:pt idx="0">
                  <c:v>BASE</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Sheet1!$F$2:$F$5</c:f>
              <c:numCache>
                <c:formatCode>0%</c:formatCode>
                <c:ptCount val="4"/>
                <c:pt idx="0">
                  <c:v>0.39</c:v>
                </c:pt>
                <c:pt idx="1">
                  <c:v>0.56000000000000005</c:v>
                </c:pt>
                <c:pt idx="2">
                  <c:v>0.7</c:v>
                </c:pt>
                <c:pt idx="3">
                  <c:v>0.53</c:v>
                </c:pt>
              </c:numCache>
            </c:numRef>
          </c:val>
          <c:extLst>
            <c:ext xmlns:c16="http://schemas.microsoft.com/office/drawing/2014/chart" uri="{C3380CC4-5D6E-409C-BE32-E72D297353CC}">
              <c16:uniqueId val="{00000000-D535-4395-9506-238A4BCDD611}"/>
            </c:ext>
          </c:extLst>
        </c:ser>
        <c:ser>
          <c:idx val="2"/>
          <c:order val="1"/>
          <c:tx>
            <c:strRef>
              <c:f>Sheet1!$H$1</c:f>
              <c:strCache>
                <c:ptCount val="1"/>
                <c:pt idx="0">
                  <c:v>GAP</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Sheet1!$H$2:$H$5</c:f>
              <c:numCache>
                <c:formatCode>0%</c:formatCode>
                <c:ptCount val="4"/>
                <c:pt idx="0">
                  <c:v>9.0000000000000038E-2</c:v>
                </c:pt>
                <c:pt idx="1">
                  <c:v>0.12000000000000001</c:v>
                </c:pt>
                <c:pt idx="2">
                  <c:v>0.12999999999999995</c:v>
                </c:pt>
                <c:pt idx="3">
                  <c:v>0.14000000000000001</c:v>
                </c:pt>
              </c:numCache>
            </c:numRef>
          </c:val>
          <c:extLst>
            <c:ext xmlns:c16="http://schemas.microsoft.com/office/drawing/2014/chart" uri="{C3380CC4-5D6E-409C-BE32-E72D297353CC}">
              <c16:uniqueId val="{00000007-D535-4395-9506-238A4BCDD611}"/>
            </c:ext>
          </c:extLst>
        </c:ser>
        <c:ser>
          <c:idx val="4"/>
          <c:order val="2"/>
          <c:tx>
            <c:strRef>
              <c:f>Sheet1!$J$1</c:f>
              <c:strCache>
                <c:ptCount val="1"/>
                <c:pt idx="0">
                  <c:v>REMAINDER</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Sheet1!$J$2:$J$5</c:f>
              <c:numCache>
                <c:formatCode>0%</c:formatCode>
                <c:ptCount val="4"/>
                <c:pt idx="0">
                  <c:v>0.55000000000000004</c:v>
                </c:pt>
                <c:pt idx="1">
                  <c:v>0.5</c:v>
                </c:pt>
                <c:pt idx="2">
                  <c:v>0.42000000000000004</c:v>
                </c:pt>
                <c:pt idx="3">
                  <c:v>0.35</c:v>
                </c:pt>
              </c:numCache>
            </c:numRef>
          </c:val>
          <c:extLst>
            <c:ext xmlns:c16="http://schemas.microsoft.com/office/drawing/2014/chart" uri="{C3380CC4-5D6E-409C-BE32-E72D297353CC}">
              <c16:uniqueId val="{0000000E-D535-4395-9506-238A4BCDD611}"/>
            </c:ext>
          </c:extLst>
        </c:ser>
        <c:dLbls>
          <c:showLegendKey val="0"/>
          <c:showVal val="0"/>
          <c:showCatName val="0"/>
          <c:showSerName val="0"/>
          <c:showPercent val="0"/>
          <c:showBubbleSize val="0"/>
        </c:dLbls>
        <c:gapWidth val="500"/>
        <c:overlap val="100"/>
        <c:axId val="1753789360"/>
        <c:axId val="1753790016"/>
      </c:barChart>
      <c:catAx>
        <c:axId val="1753789360"/>
        <c:scaling>
          <c:orientation val="maxMin"/>
        </c:scaling>
        <c:delete val="1"/>
        <c:axPos val="l"/>
        <c:numFmt formatCode="General" sourceLinked="1"/>
        <c:majorTickMark val="none"/>
        <c:minorTickMark val="none"/>
        <c:tickLblPos val="nextTo"/>
        <c:crossAx val="1753790016"/>
        <c:crosses val="autoZero"/>
        <c:auto val="1"/>
        <c:lblAlgn val="ctr"/>
        <c:lblOffset val="100"/>
        <c:noMultiLvlLbl val="0"/>
      </c:catAx>
      <c:valAx>
        <c:axId val="175379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7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803473186977"/>
          <c:y val="0"/>
          <c:w val="0.69454885634599328"/>
          <c:h val="0.99937546710440817"/>
        </c:manualLayout>
      </c:layout>
      <c:barChart>
        <c:barDir val="bar"/>
        <c:grouping val="percentStacked"/>
        <c:varyColors val="0"/>
        <c:ser>
          <c:idx val="0"/>
          <c:order val="0"/>
          <c:tx>
            <c:strRef>
              <c:f>Sheet1!$F$1</c:f>
              <c:strCache>
                <c:ptCount val="1"/>
                <c:pt idx="0">
                  <c:v>BASE</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Sheet1!$F$2:$F$5</c:f>
              <c:numCache>
                <c:formatCode>0%</c:formatCode>
                <c:ptCount val="4"/>
                <c:pt idx="0">
                  <c:v>0.39</c:v>
                </c:pt>
                <c:pt idx="1">
                  <c:v>0.56000000000000005</c:v>
                </c:pt>
                <c:pt idx="2">
                  <c:v>0.7</c:v>
                </c:pt>
                <c:pt idx="3">
                  <c:v>0.53</c:v>
                </c:pt>
              </c:numCache>
            </c:numRef>
          </c:val>
          <c:extLst>
            <c:ext xmlns:c16="http://schemas.microsoft.com/office/drawing/2014/chart" uri="{C3380CC4-5D6E-409C-BE32-E72D297353CC}">
              <c16:uniqueId val="{00000000-D535-4395-9506-238A4BCDD611}"/>
            </c:ext>
          </c:extLst>
        </c:ser>
        <c:ser>
          <c:idx val="2"/>
          <c:order val="1"/>
          <c:tx>
            <c:strRef>
              <c:f>Sheet1!$H$1</c:f>
              <c:strCache>
                <c:ptCount val="1"/>
                <c:pt idx="0">
                  <c:v>GAP</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Sheet1!$H$2:$H$5</c:f>
              <c:numCache>
                <c:formatCode>0%</c:formatCode>
                <c:ptCount val="4"/>
                <c:pt idx="0">
                  <c:v>9.0000000000000038E-2</c:v>
                </c:pt>
                <c:pt idx="1">
                  <c:v>0.12000000000000001</c:v>
                </c:pt>
                <c:pt idx="2">
                  <c:v>0.12999999999999995</c:v>
                </c:pt>
                <c:pt idx="3">
                  <c:v>0.14000000000000001</c:v>
                </c:pt>
              </c:numCache>
            </c:numRef>
          </c:val>
          <c:extLst>
            <c:ext xmlns:c16="http://schemas.microsoft.com/office/drawing/2014/chart" uri="{C3380CC4-5D6E-409C-BE32-E72D297353CC}">
              <c16:uniqueId val="{00000007-D535-4395-9506-238A4BCDD611}"/>
            </c:ext>
          </c:extLst>
        </c:ser>
        <c:ser>
          <c:idx val="4"/>
          <c:order val="2"/>
          <c:tx>
            <c:strRef>
              <c:f>Sheet1!$J$1</c:f>
              <c:strCache>
                <c:ptCount val="1"/>
                <c:pt idx="0">
                  <c:v>REMAINDER</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Sheet1!$J$2:$J$5</c:f>
              <c:numCache>
                <c:formatCode>0%</c:formatCode>
                <c:ptCount val="4"/>
                <c:pt idx="0">
                  <c:v>0.55000000000000004</c:v>
                </c:pt>
                <c:pt idx="1">
                  <c:v>0.5</c:v>
                </c:pt>
                <c:pt idx="2">
                  <c:v>0.42000000000000004</c:v>
                </c:pt>
                <c:pt idx="3">
                  <c:v>0.35</c:v>
                </c:pt>
              </c:numCache>
            </c:numRef>
          </c:val>
          <c:extLst>
            <c:ext xmlns:c16="http://schemas.microsoft.com/office/drawing/2014/chart" uri="{C3380CC4-5D6E-409C-BE32-E72D297353CC}">
              <c16:uniqueId val="{0000000E-D535-4395-9506-238A4BCDD611}"/>
            </c:ext>
          </c:extLst>
        </c:ser>
        <c:dLbls>
          <c:showLegendKey val="0"/>
          <c:showVal val="0"/>
          <c:showCatName val="0"/>
          <c:showSerName val="0"/>
          <c:showPercent val="0"/>
          <c:showBubbleSize val="0"/>
        </c:dLbls>
        <c:gapWidth val="500"/>
        <c:overlap val="100"/>
        <c:axId val="1753789360"/>
        <c:axId val="1753790016"/>
      </c:barChart>
      <c:catAx>
        <c:axId val="1753789360"/>
        <c:scaling>
          <c:orientation val="maxMin"/>
        </c:scaling>
        <c:delete val="1"/>
        <c:axPos val="l"/>
        <c:numFmt formatCode="General" sourceLinked="1"/>
        <c:majorTickMark val="none"/>
        <c:minorTickMark val="none"/>
        <c:tickLblPos val="nextTo"/>
        <c:crossAx val="1753790016"/>
        <c:crosses val="autoZero"/>
        <c:auto val="1"/>
        <c:lblAlgn val="ctr"/>
        <c:lblOffset val="100"/>
        <c:noMultiLvlLbl val="0"/>
      </c:catAx>
      <c:valAx>
        <c:axId val="175379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7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803473186977"/>
          <c:y val="0"/>
          <c:w val="0.69454885634599328"/>
          <c:h val="0.99937546710440817"/>
        </c:manualLayout>
      </c:layout>
      <c:barChart>
        <c:barDir val="bar"/>
        <c:grouping val="percentStacked"/>
        <c:varyColors val="0"/>
        <c:ser>
          <c:idx val="0"/>
          <c:order val="0"/>
          <c:tx>
            <c:strRef>
              <c:f>Sheet1!$F$1</c:f>
              <c:strCache>
                <c:ptCount val="1"/>
                <c:pt idx="0">
                  <c:v>BASE</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Sheet1!$F$2:$F$5</c:f>
              <c:numCache>
                <c:formatCode>0%</c:formatCode>
                <c:ptCount val="4"/>
                <c:pt idx="0">
                  <c:v>0.39</c:v>
                </c:pt>
                <c:pt idx="1">
                  <c:v>0.56000000000000005</c:v>
                </c:pt>
                <c:pt idx="2">
                  <c:v>0.7</c:v>
                </c:pt>
                <c:pt idx="3">
                  <c:v>0.53</c:v>
                </c:pt>
              </c:numCache>
            </c:numRef>
          </c:val>
          <c:extLst>
            <c:ext xmlns:c16="http://schemas.microsoft.com/office/drawing/2014/chart" uri="{C3380CC4-5D6E-409C-BE32-E72D297353CC}">
              <c16:uniqueId val="{00000000-D535-4395-9506-238A4BCDD611}"/>
            </c:ext>
          </c:extLst>
        </c:ser>
        <c:ser>
          <c:idx val="2"/>
          <c:order val="1"/>
          <c:tx>
            <c:strRef>
              <c:f>Sheet1!$H$1</c:f>
              <c:strCache>
                <c:ptCount val="1"/>
                <c:pt idx="0">
                  <c:v>GAP</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Sheet1!$H$2:$H$5</c:f>
              <c:numCache>
                <c:formatCode>0%</c:formatCode>
                <c:ptCount val="4"/>
                <c:pt idx="0">
                  <c:v>9.0000000000000038E-2</c:v>
                </c:pt>
                <c:pt idx="1">
                  <c:v>0.12000000000000001</c:v>
                </c:pt>
                <c:pt idx="2">
                  <c:v>0.12999999999999995</c:v>
                </c:pt>
                <c:pt idx="3">
                  <c:v>0.14000000000000001</c:v>
                </c:pt>
              </c:numCache>
            </c:numRef>
          </c:val>
          <c:extLst>
            <c:ext xmlns:c16="http://schemas.microsoft.com/office/drawing/2014/chart" uri="{C3380CC4-5D6E-409C-BE32-E72D297353CC}">
              <c16:uniqueId val="{00000007-D535-4395-9506-238A4BCDD611}"/>
            </c:ext>
          </c:extLst>
        </c:ser>
        <c:ser>
          <c:idx val="4"/>
          <c:order val="2"/>
          <c:tx>
            <c:strRef>
              <c:f>Sheet1!$J$1</c:f>
              <c:strCache>
                <c:ptCount val="1"/>
                <c:pt idx="0">
                  <c:v>REMAINDER</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Sheet1!$J$2:$J$5</c:f>
              <c:numCache>
                <c:formatCode>0%</c:formatCode>
                <c:ptCount val="4"/>
                <c:pt idx="0">
                  <c:v>0.55000000000000004</c:v>
                </c:pt>
                <c:pt idx="1">
                  <c:v>0.5</c:v>
                </c:pt>
                <c:pt idx="2">
                  <c:v>0.42000000000000004</c:v>
                </c:pt>
                <c:pt idx="3">
                  <c:v>0.35</c:v>
                </c:pt>
              </c:numCache>
            </c:numRef>
          </c:val>
          <c:extLst>
            <c:ext xmlns:c16="http://schemas.microsoft.com/office/drawing/2014/chart" uri="{C3380CC4-5D6E-409C-BE32-E72D297353CC}">
              <c16:uniqueId val="{0000000E-D535-4395-9506-238A4BCDD611}"/>
            </c:ext>
          </c:extLst>
        </c:ser>
        <c:dLbls>
          <c:showLegendKey val="0"/>
          <c:showVal val="0"/>
          <c:showCatName val="0"/>
          <c:showSerName val="0"/>
          <c:showPercent val="0"/>
          <c:showBubbleSize val="0"/>
        </c:dLbls>
        <c:gapWidth val="500"/>
        <c:overlap val="100"/>
        <c:axId val="1753789360"/>
        <c:axId val="1753790016"/>
      </c:barChart>
      <c:catAx>
        <c:axId val="1753789360"/>
        <c:scaling>
          <c:orientation val="maxMin"/>
        </c:scaling>
        <c:delete val="1"/>
        <c:axPos val="l"/>
        <c:numFmt formatCode="General" sourceLinked="1"/>
        <c:majorTickMark val="none"/>
        <c:minorTickMark val="none"/>
        <c:tickLblPos val="nextTo"/>
        <c:crossAx val="1753790016"/>
        <c:crosses val="autoZero"/>
        <c:auto val="1"/>
        <c:lblAlgn val="ctr"/>
        <c:lblOffset val="100"/>
        <c:noMultiLvlLbl val="0"/>
      </c:catAx>
      <c:valAx>
        <c:axId val="175379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7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803473186977"/>
          <c:y val="0"/>
          <c:w val="0.69454885634599328"/>
          <c:h val="0.99937546710440817"/>
        </c:manualLayout>
      </c:layout>
      <c:barChart>
        <c:barDir val="bar"/>
        <c:grouping val="percentStacked"/>
        <c:varyColors val="0"/>
        <c:ser>
          <c:idx val="0"/>
          <c:order val="0"/>
          <c:tx>
            <c:strRef>
              <c:f>Sheet1!$F$1</c:f>
              <c:strCache>
                <c:ptCount val="1"/>
                <c:pt idx="0">
                  <c:v>BASE</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Sheet1!$F$2:$F$5</c:f>
              <c:numCache>
                <c:formatCode>0%</c:formatCode>
                <c:ptCount val="4"/>
                <c:pt idx="0">
                  <c:v>0.39</c:v>
                </c:pt>
                <c:pt idx="1">
                  <c:v>0.56000000000000005</c:v>
                </c:pt>
                <c:pt idx="2">
                  <c:v>0.7</c:v>
                </c:pt>
                <c:pt idx="3">
                  <c:v>0.53</c:v>
                </c:pt>
              </c:numCache>
            </c:numRef>
          </c:val>
          <c:extLst>
            <c:ext xmlns:c16="http://schemas.microsoft.com/office/drawing/2014/chart" uri="{C3380CC4-5D6E-409C-BE32-E72D297353CC}">
              <c16:uniqueId val="{00000000-D535-4395-9506-238A4BCDD611}"/>
            </c:ext>
          </c:extLst>
        </c:ser>
        <c:ser>
          <c:idx val="2"/>
          <c:order val="1"/>
          <c:tx>
            <c:strRef>
              <c:f>Sheet1!$H$1</c:f>
              <c:strCache>
                <c:ptCount val="1"/>
                <c:pt idx="0">
                  <c:v>GAP</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Sheet1!$H$2:$H$5</c:f>
              <c:numCache>
                <c:formatCode>0%</c:formatCode>
                <c:ptCount val="4"/>
                <c:pt idx="0">
                  <c:v>9.0000000000000038E-2</c:v>
                </c:pt>
                <c:pt idx="1">
                  <c:v>0.12000000000000001</c:v>
                </c:pt>
                <c:pt idx="2">
                  <c:v>0.12999999999999995</c:v>
                </c:pt>
                <c:pt idx="3">
                  <c:v>0.14000000000000001</c:v>
                </c:pt>
              </c:numCache>
            </c:numRef>
          </c:val>
          <c:extLst>
            <c:ext xmlns:c16="http://schemas.microsoft.com/office/drawing/2014/chart" uri="{C3380CC4-5D6E-409C-BE32-E72D297353CC}">
              <c16:uniqueId val="{00000007-D535-4395-9506-238A4BCDD611}"/>
            </c:ext>
          </c:extLst>
        </c:ser>
        <c:ser>
          <c:idx val="4"/>
          <c:order val="2"/>
          <c:tx>
            <c:strRef>
              <c:f>Sheet1!$J$1</c:f>
              <c:strCache>
                <c:ptCount val="1"/>
                <c:pt idx="0">
                  <c:v>REMAINDER</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Sheet1!$J$2:$J$5</c:f>
              <c:numCache>
                <c:formatCode>0%</c:formatCode>
                <c:ptCount val="4"/>
                <c:pt idx="0">
                  <c:v>0.55000000000000004</c:v>
                </c:pt>
                <c:pt idx="1">
                  <c:v>0.5</c:v>
                </c:pt>
                <c:pt idx="2">
                  <c:v>0.42000000000000004</c:v>
                </c:pt>
                <c:pt idx="3">
                  <c:v>0.35</c:v>
                </c:pt>
              </c:numCache>
            </c:numRef>
          </c:val>
          <c:extLst>
            <c:ext xmlns:c16="http://schemas.microsoft.com/office/drawing/2014/chart" uri="{C3380CC4-5D6E-409C-BE32-E72D297353CC}">
              <c16:uniqueId val="{0000000E-D535-4395-9506-238A4BCDD611}"/>
            </c:ext>
          </c:extLst>
        </c:ser>
        <c:dLbls>
          <c:showLegendKey val="0"/>
          <c:showVal val="0"/>
          <c:showCatName val="0"/>
          <c:showSerName val="0"/>
          <c:showPercent val="0"/>
          <c:showBubbleSize val="0"/>
        </c:dLbls>
        <c:gapWidth val="500"/>
        <c:overlap val="100"/>
        <c:axId val="1753789360"/>
        <c:axId val="1753790016"/>
      </c:barChart>
      <c:catAx>
        <c:axId val="1753789360"/>
        <c:scaling>
          <c:orientation val="maxMin"/>
        </c:scaling>
        <c:delete val="1"/>
        <c:axPos val="l"/>
        <c:numFmt formatCode="General" sourceLinked="1"/>
        <c:majorTickMark val="none"/>
        <c:minorTickMark val="none"/>
        <c:tickLblPos val="nextTo"/>
        <c:crossAx val="1753790016"/>
        <c:crosses val="autoZero"/>
        <c:auto val="1"/>
        <c:lblAlgn val="ctr"/>
        <c:lblOffset val="100"/>
        <c:noMultiLvlLbl val="0"/>
      </c:catAx>
      <c:valAx>
        <c:axId val="175379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7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803473186977"/>
          <c:y val="0"/>
          <c:w val="0.69454885634599328"/>
          <c:h val="0.99937546710440817"/>
        </c:manualLayout>
      </c:layout>
      <c:barChart>
        <c:barDir val="bar"/>
        <c:grouping val="percentStacked"/>
        <c:varyColors val="0"/>
        <c:ser>
          <c:idx val="0"/>
          <c:order val="0"/>
          <c:tx>
            <c:strRef>
              <c:f>Sheet1!$F$1</c:f>
              <c:strCache>
                <c:ptCount val="1"/>
                <c:pt idx="0">
                  <c:v>BASE</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Sheet1!$F$2:$F$5</c:f>
              <c:numCache>
                <c:formatCode>0%</c:formatCode>
                <c:ptCount val="4"/>
                <c:pt idx="0">
                  <c:v>0.39</c:v>
                </c:pt>
                <c:pt idx="1">
                  <c:v>0.56000000000000005</c:v>
                </c:pt>
                <c:pt idx="2">
                  <c:v>0.7</c:v>
                </c:pt>
                <c:pt idx="3">
                  <c:v>0.53</c:v>
                </c:pt>
              </c:numCache>
            </c:numRef>
          </c:val>
          <c:extLst>
            <c:ext xmlns:c16="http://schemas.microsoft.com/office/drawing/2014/chart" uri="{C3380CC4-5D6E-409C-BE32-E72D297353CC}">
              <c16:uniqueId val="{00000000-D535-4395-9506-238A4BCDD611}"/>
            </c:ext>
          </c:extLst>
        </c:ser>
        <c:ser>
          <c:idx val="2"/>
          <c:order val="1"/>
          <c:tx>
            <c:strRef>
              <c:f>Sheet1!$H$1</c:f>
              <c:strCache>
                <c:ptCount val="1"/>
                <c:pt idx="0">
                  <c:v>GAP</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Sheet1!$H$2:$H$5</c:f>
              <c:numCache>
                <c:formatCode>0%</c:formatCode>
                <c:ptCount val="4"/>
                <c:pt idx="0">
                  <c:v>9.0000000000000038E-2</c:v>
                </c:pt>
                <c:pt idx="1">
                  <c:v>0.12000000000000001</c:v>
                </c:pt>
                <c:pt idx="2">
                  <c:v>0.12999999999999995</c:v>
                </c:pt>
                <c:pt idx="3">
                  <c:v>0.14000000000000001</c:v>
                </c:pt>
              </c:numCache>
            </c:numRef>
          </c:val>
          <c:extLst>
            <c:ext xmlns:c16="http://schemas.microsoft.com/office/drawing/2014/chart" uri="{C3380CC4-5D6E-409C-BE32-E72D297353CC}">
              <c16:uniqueId val="{00000007-D535-4395-9506-238A4BCDD611}"/>
            </c:ext>
          </c:extLst>
        </c:ser>
        <c:ser>
          <c:idx val="4"/>
          <c:order val="2"/>
          <c:tx>
            <c:strRef>
              <c:f>Sheet1!$J$1</c:f>
              <c:strCache>
                <c:ptCount val="1"/>
                <c:pt idx="0">
                  <c:v>REMAINDER</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Sheet1!$J$2:$J$5</c:f>
              <c:numCache>
                <c:formatCode>0%</c:formatCode>
                <c:ptCount val="4"/>
                <c:pt idx="0">
                  <c:v>0.55000000000000004</c:v>
                </c:pt>
                <c:pt idx="1">
                  <c:v>0.5</c:v>
                </c:pt>
                <c:pt idx="2">
                  <c:v>0.42000000000000004</c:v>
                </c:pt>
                <c:pt idx="3">
                  <c:v>0.35</c:v>
                </c:pt>
              </c:numCache>
            </c:numRef>
          </c:val>
          <c:extLst>
            <c:ext xmlns:c16="http://schemas.microsoft.com/office/drawing/2014/chart" uri="{C3380CC4-5D6E-409C-BE32-E72D297353CC}">
              <c16:uniqueId val="{0000000E-D535-4395-9506-238A4BCDD611}"/>
            </c:ext>
          </c:extLst>
        </c:ser>
        <c:dLbls>
          <c:showLegendKey val="0"/>
          <c:showVal val="0"/>
          <c:showCatName val="0"/>
          <c:showSerName val="0"/>
          <c:showPercent val="0"/>
          <c:showBubbleSize val="0"/>
        </c:dLbls>
        <c:gapWidth val="500"/>
        <c:overlap val="100"/>
        <c:axId val="1753789360"/>
        <c:axId val="1753790016"/>
      </c:barChart>
      <c:catAx>
        <c:axId val="1753789360"/>
        <c:scaling>
          <c:orientation val="maxMin"/>
        </c:scaling>
        <c:delete val="1"/>
        <c:axPos val="l"/>
        <c:numFmt formatCode="General" sourceLinked="1"/>
        <c:majorTickMark val="none"/>
        <c:minorTickMark val="none"/>
        <c:tickLblPos val="nextTo"/>
        <c:crossAx val="1753790016"/>
        <c:crosses val="autoZero"/>
        <c:auto val="1"/>
        <c:lblAlgn val="ctr"/>
        <c:lblOffset val="100"/>
        <c:noMultiLvlLbl val="0"/>
      </c:catAx>
      <c:valAx>
        <c:axId val="175379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7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803473186977"/>
          <c:y val="0"/>
          <c:w val="0.69454885634599328"/>
          <c:h val="0.99937546710440817"/>
        </c:manualLayout>
      </c:layout>
      <c:barChart>
        <c:barDir val="bar"/>
        <c:grouping val="percentStacked"/>
        <c:varyColors val="0"/>
        <c:ser>
          <c:idx val="0"/>
          <c:order val="0"/>
          <c:tx>
            <c:strRef>
              <c:f>Sheet1!$F$1</c:f>
              <c:strCache>
                <c:ptCount val="1"/>
                <c:pt idx="0">
                  <c:v>BASE</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Sheet1!$F$2:$F$5</c:f>
              <c:numCache>
                <c:formatCode>0%</c:formatCode>
                <c:ptCount val="4"/>
                <c:pt idx="0">
                  <c:v>0.39</c:v>
                </c:pt>
                <c:pt idx="1">
                  <c:v>0.56000000000000005</c:v>
                </c:pt>
                <c:pt idx="2">
                  <c:v>0.7</c:v>
                </c:pt>
                <c:pt idx="3">
                  <c:v>0.53</c:v>
                </c:pt>
              </c:numCache>
            </c:numRef>
          </c:val>
          <c:extLst>
            <c:ext xmlns:c16="http://schemas.microsoft.com/office/drawing/2014/chart" uri="{C3380CC4-5D6E-409C-BE32-E72D297353CC}">
              <c16:uniqueId val="{00000000-D535-4395-9506-238A4BCDD611}"/>
            </c:ext>
          </c:extLst>
        </c:ser>
        <c:ser>
          <c:idx val="2"/>
          <c:order val="1"/>
          <c:tx>
            <c:strRef>
              <c:f>Sheet1!$H$1</c:f>
              <c:strCache>
                <c:ptCount val="1"/>
                <c:pt idx="0">
                  <c:v>GAP</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Sheet1!$H$2:$H$5</c:f>
              <c:numCache>
                <c:formatCode>0%</c:formatCode>
                <c:ptCount val="4"/>
                <c:pt idx="0">
                  <c:v>9.0000000000000038E-2</c:v>
                </c:pt>
                <c:pt idx="1">
                  <c:v>0.12000000000000001</c:v>
                </c:pt>
                <c:pt idx="2">
                  <c:v>0.12999999999999995</c:v>
                </c:pt>
                <c:pt idx="3">
                  <c:v>0.14000000000000001</c:v>
                </c:pt>
              </c:numCache>
            </c:numRef>
          </c:val>
          <c:extLst>
            <c:ext xmlns:c16="http://schemas.microsoft.com/office/drawing/2014/chart" uri="{C3380CC4-5D6E-409C-BE32-E72D297353CC}">
              <c16:uniqueId val="{00000007-D535-4395-9506-238A4BCDD611}"/>
            </c:ext>
          </c:extLst>
        </c:ser>
        <c:ser>
          <c:idx val="4"/>
          <c:order val="2"/>
          <c:tx>
            <c:strRef>
              <c:f>Sheet1!$J$1</c:f>
              <c:strCache>
                <c:ptCount val="1"/>
                <c:pt idx="0">
                  <c:v>REMAINDER</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Sheet1!$J$2:$J$5</c:f>
              <c:numCache>
                <c:formatCode>0%</c:formatCode>
                <c:ptCount val="4"/>
                <c:pt idx="0">
                  <c:v>0.55000000000000004</c:v>
                </c:pt>
                <c:pt idx="1">
                  <c:v>0.5</c:v>
                </c:pt>
                <c:pt idx="2">
                  <c:v>0.42000000000000004</c:v>
                </c:pt>
                <c:pt idx="3">
                  <c:v>0.35</c:v>
                </c:pt>
              </c:numCache>
            </c:numRef>
          </c:val>
          <c:extLst>
            <c:ext xmlns:c16="http://schemas.microsoft.com/office/drawing/2014/chart" uri="{C3380CC4-5D6E-409C-BE32-E72D297353CC}">
              <c16:uniqueId val="{0000000E-D535-4395-9506-238A4BCDD611}"/>
            </c:ext>
          </c:extLst>
        </c:ser>
        <c:dLbls>
          <c:showLegendKey val="0"/>
          <c:showVal val="0"/>
          <c:showCatName val="0"/>
          <c:showSerName val="0"/>
          <c:showPercent val="0"/>
          <c:showBubbleSize val="0"/>
        </c:dLbls>
        <c:gapWidth val="500"/>
        <c:overlap val="100"/>
        <c:axId val="1753789360"/>
        <c:axId val="1753790016"/>
      </c:barChart>
      <c:catAx>
        <c:axId val="1753789360"/>
        <c:scaling>
          <c:orientation val="maxMin"/>
        </c:scaling>
        <c:delete val="1"/>
        <c:axPos val="l"/>
        <c:numFmt formatCode="General" sourceLinked="1"/>
        <c:majorTickMark val="none"/>
        <c:minorTickMark val="none"/>
        <c:tickLblPos val="nextTo"/>
        <c:crossAx val="1753790016"/>
        <c:crosses val="autoZero"/>
        <c:auto val="1"/>
        <c:lblAlgn val="ctr"/>
        <c:lblOffset val="100"/>
        <c:noMultiLvlLbl val="0"/>
      </c:catAx>
      <c:valAx>
        <c:axId val="175379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7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803473186977"/>
          <c:y val="0"/>
          <c:w val="0.69454885634599328"/>
          <c:h val="0.99937546710440817"/>
        </c:manualLayout>
      </c:layout>
      <c:barChart>
        <c:barDir val="bar"/>
        <c:grouping val="percentStacked"/>
        <c:varyColors val="0"/>
        <c:ser>
          <c:idx val="0"/>
          <c:order val="0"/>
          <c:tx>
            <c:strRef>
              <c:f>Sheet1!$F$1</c:f>
              <c:strCache>
                <c:ptCount val="1"/>
                <c:pt idx="0">
                  <c:v>BASE</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Sheet1!$F$2:$F$5</c:f>
              <c:numCache>
                <c:formatCode>0%</c:formatCode>
                <c:ptCount val="4"/>
                <c:pt idx="0">
                  <c:v>0.39</c:v>
                </c:pt>
                <c:pt idx="1">
                  <c:v>0.56000000000000005</c:v>
                </c:pt>
                <c:pt idx="2">
                  <c:v>0.7</c:v>
                </c:pt>
                <c:pt idx="3">
                  <c:v>0.53</c:v>
                </c:pt>
              </c:numCache>
            </c:numRef>
          </c:val>
          <c:extLst>
            <c:ext xmlns:c16="http://schemas.microsoft.com/office/drawing/2014/chart" uri="{C3380CC4-5D6E-409C-BE32-E72D297353CC}">
              <c16:uniqueId val="{00000000-D535-4395-9506-238A4BCDD611}"/>
            </c:ext>
          </c:extLst>
        </c:ser>
        <c:ser>
          <c:idx val="2"/>
          <c:order val="1"/>
          <c:tx>
            <c:strRef>
              <c:f>Sheet1!$H$1</c:f>
              <c:strCache>
                <c:ptCount val="1"/>
                <c:pt idx="0">
                  <c:v>GAP</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Sheet1!$H$2:$H$5</c:f>
              <c:numCache>
                <c:formatCode>0%</c:formatCode>
                <c:ptCount val="4"/>
                <c:pt idx="0">
                  <c:v>9.0000000000000038E-2</c:v>
                </c:pt>
                <c:pt idx="1">
                  <c:v>0.12000000000000001</c:v>
                </c:pt>
                <c:pt idx="2">
                  <c:v>0.12999999999999995</c:v>
                </c:pt>
                <c:pt idx="3">
                  <c:v>0.14000000000000001</c:v>
                </c:pt>
              </c:numCache>
            </c:numRef>
          </c:val>
          <c:extLst>
            <c:ext xmlns:c16="http://schemas.microsoft.com/office/drawing/2014/chart" uri="{C3380CC4-5D6E-409C-BE32-E72D297353CC}">
              <c16:uniqueId val="{00000007-D535-4395-9506-238A4BCDD611}"/>
            </c:ext>
          </c:extLst>
        </c:ser>
        <c:ser>
          <c:idx val="4"/>
          <c:order val="2"/>
          <c:tx>
            <c:strRef>
              <c:f>Sheet1!$J$1</c:f>
              <c:strCache>
                <c:ptCount val="1"/>
                <c:pt idx="0">
                  <c:v>REMAINDER</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Sheet1!$J$2:$J$5</c:f>
              <c:numCache>
                <c:formatCode>0%</c:formatCode>
                <c:ptCount val="4"/>
                <c:pt idx="0">
                  <c:v>0.55000000000000004</c:v>
                </c:pt>
                <c:pt idx="1">
                  <c:v>0.5</c:v>
                </c:pt>
                <c:pt idx="2">
                  <c:v>0.42000000000000004</c:v>
                </c:pt>
                <c:pt idx="3">
                  <c:v>0.35</c:v>
                </c:pt>
              </c:numCache>
            </c:numRef>
          </c:val>
          <c:extLst>
            <c:ext xmlns:c16="http://schemas.microsoft.com/office/drawing/2014/chart" uri="{C3380CC4-5D6E-409C-BE32-E72D297353CC}">
              <c16:uniqueId val="{0000000E-D535-4395-9506-238A4BCDD611}"/>
            </c:ext>
          </c:extLst>
        </c:ser>
        <c:dLbls>
          <c:showLegendKey val="0"/>
          <c:showVal val="0"/>
          <c:showCatName val="0"/>
          <c:showSerName val="0"/>
          <c:showPercent val="0"/>
          <c:showBubbleSize val="0"/>
        </c:dLbls>
        <c:gapWidth val="500"/>
        <c:overlap val="100"/>
        <c:axId val="1753789360"/>
        <c:axId val="1753790016"/>
      </c:barChart>
      <c:catAx>
        <c:axId val="1753789360"/>
        <c:scaling>
          <c:orientation val="maxMin"/>
        </c:scaling>
        <c:delete val="1"/>
        <c:axPos val="l"/>
        <c:numFmt formatCode="General" sourceLinked="1"/>
        <c:majorTickMark val="none"/>
        <c:minorTickMark val="none"/>
        <c:tickLblPos val="nextTo"/>
        <c:crossAx val="1753790016"/>
        <c:crosses val="autoZero"/>
        <c:auto val="1"/>
        <c:lblAlgn val="ctr"/>
        <c:lblOffset val="100"/>
        <c:noMultiLvlLbl val="0"/>
      </c:catAx>
      <c:valAx>
        <c:axId val="175379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7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803473186977"/>
          <c:y val="0"/>
          <c:w val="0.69454885634599328"/>
          <c:h val="0.99937546710440817"/>
        </c:manualLayout>
      </c:layout>
      <c:barChart>
        <c:barDir val="bar"/>
        <c:grouping val="percentStacked"/>
        <c:varyColors val="0"/>
        <c:ser>
          <c:idx val="0"/>
          <c:order val="0"/>
          <c:tx>
            <c:strRef>
              <c:f>Sheet1!$F$1</c:f>
              <c:strCache>
                <c:ptCount val="1"/>
                <c:pt idx="0">
                  <c:v>BASE</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Sheet1!$F$2:$F$5</c:f>
              <c:numCache>
                <c:formatCode>0%</c:formatCode>
                <c:ptCount val="4"/>
                <c:pt idx="0">
                  <c:v>0.39</c:v>
                </c:pt>
                <c:pt idx="1">
                  <c:v>0.56000000000000005</c:v>
                </c:pt>
                <c:pt idx="2">
                  <c:v>0.7</c:v>
                </c:pt>
                <c:pt idx="3">
                  <c:v>0.53</c:v>
                </c:pt>
              </c:numCache>
            </c:numRef>
          </c:val>
          <c:extLst>
            <c:ext xmlns:c16="http://schemas.microsoft.com/office/drawing/2014/chart" uri="{C3380CC4-5D6E-409C-BE32-E72D297353CC}">
              <c16:uniqueId val="{00000000-D535-4395-9506-238A4BCDD611}"/>
            </c:ext>
          </c:extLst>
        </c:ser>
        <c:ser>
          <c:idx val="2"/>
          <c:order val="1"/>
          <c:tx>
            <c:strRef>
              <c:f>Sheet1!$H$1</c:f>
              <c:strCache>
                <c:ptCount val="1"/>
                <c:pt idx="0">
                  <c:v>GAP</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Sheet1!$H$2:$H$5</c:f>
              <c:numCache>
                <c:formatCode>0%</c:formatCode>
                <c:ptCount val="4"/>
                <c:pt idx="0">
                  <c:v>9.0000000000000038E-2</c:v>
                </c:pt>
                <c:pt idx="1">
                  <c:v>0.12000000000000001</c:v>
                </c:pt>
                <c:pt idx="2">
                  <c:v>0.12999999999999995</c:v>
                </c:pt>
                <c:pt idx="3">
                  <c:v>0.14000000000000001</c:v>
                </c:pt>
              </c:numCache>
            </c:numRef>
          </c:val>
          <c:extLst>
            <c:ext xmlns:c16="http://schemas.microsoft.com/office/drawing/2014/chart" uri="{C3380CC4-5D6E-409C-BE32-E72D297353CC}">
              <c16:uniqueId val="{00000007-D535-4395-9506-238A4BCDD611}"/>
            </c:ext>
          </c:extLst>
        </c:ser>
        <c:ser>
          <c:idx val="4"/>
          <c:order val="2"/>
          <c:tx>
            <c:strRef>
              <c:f>Sheet1!$J$1</c:f>
              <c:strCache>
                <c:ptCount val="1"/>
                <c:pt idx="0">
                  <c:v>REMAINDER</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Sheet1!$J$2:$J$5</c:f>
              <c:numCache>
                <c:formatCode>0%</c:formatCode>
                <c:ptCount val="4"/>
                <c:pt idx="0">
                  <c:v>0.55000000000000004</c:v>
                </c:pt>
                <c:pt idx="1">
                  <c:v>0.5</c:v>
                </c:pt>
                <c:pt idx="2">
                  <c:v>0.42000000000000004</c:v>
                </c:pt>
                <c:pt idx="3">
                  <c:v>0.35</c:v>
                </c:pt>
              </c:numCache>
            </c:numRef>
          </c:val>
          <c:extLst>
            <c:ext xmlns:c16="http://schemas.microsoft.com/office/drawing/2014/chart" uri="{C3380CC4-5D6E-409C-BE32-E72D297353CC}">
              <c16:uniqueId val="{0000000E-D535-4395-9506-238A4BCDD611}"/>
            </c:ext>
          </c:extLst>
        </c:ser>
        <c:dLbls>
          <c:showLegendKey val="0"/>
          <c:showVal val="0"/>
          <c:showCatName val="0"/>
          <c:showSerName val="0"/>
          <c:showPercent val="0"/>
          <c:showBubbleSize val="0"/>
        </c:dLbls>
        <c:gapWidth val="500"/>
        <c:overlap val="100"/>
        <c:axId val="1753789360"/>
        <c:axId val="1753790016"/>
      </c:barChart>
      <c:catAx>
        <c:axId val="1753789360"/>
        <c:scaling>
          <c:orientation val="maxMin"/>
        </c:scaling>
        <c:delete val="1"/>
        <c:axPos val="l"/>
        <c:numFmt formatCode="General" sourceLinked="1"/>
        <c:majorTickMark val="none"/>
        <c:minorTickMark val="none"/>
        <c:tickLblPos val="nextTo"/>
        <c:crossAx val="1753790016"/>
        <c:crosses val="autoZero"/>
        <c:auto val="1"/>
        <c:lblAlgn val="ctr"/>
        <c:lblOffset val="100"/>
        <c:noMultiLvlLbl val="0"/>
      </c:catAx>
      <c:valAx>
        <c:axId val="175379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7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188970" y="8562234"/>
            <a:ext cx="480060" cy="362639"/>
          </a:xfrm>
          <a:prstGeom prst="rect">
            <a:avLst/>
          </a:prstGeom>
        </p:spPr>
        <p:txBody>
          <a:bodyPr vert="horz" lIns="91440" tIns="45720" rIns="91440" bIns="45720" rtlCol="0" anchor="b"/>
          <a:lstStyle>
            <a:lvl1pPr algn="l">
              <a:defRPr sz="800" b="1">
                <a:latin typeface="Barlow" panose="020B0604020202020204" pitchFamily="34" charset="0"/>
              </a:defRPr>
            </a:lvl1pPr>
          </a:lstStyle>
          <a:p>
            <a:pPr algn="ctr"/>
            <a:fld id="{3B8578AD-0529-46A5-84EB-6338160D5A7D}" type="slidenum">
              <a:rPr lang="en-GB" smtClean="0"/>
              <a:pPr algn="ctr"/>
              <a:t>‹#›</a:t>
            </a:fld>
            <a:endParaRPr lang="en-GB"/>
          </a:p>
        </p:txBody>
      </p:sp>
      <p:pic>
        <p:nvPicPr>
          <p:cNvPr id="2" name="object 9">
            <a:extLst>
              <a:ext uri="{FF2B5EF4-FFF2-40B4-BE49-F238E27FC236}">
                <a16:creationId xmlns:a16="http://schemas.microsoft.com/office/drawing/2014/main" id="{1B3F5568-0B61-BD77-DA18-CA7F7AD5FAB1}"/>
              </a:ext>
            </a:extLst>
          </p:cNvPr>
          <p:cNvPicPr>
            <a:picLocks noChangeAspect="1"/>
          </p:cNvPicPr>
          <p:nvPr/>
        </p:nvPicPr>
        <p:blipFill>
          <a:blip r:embed="rId2" cstate="print"/>
          <a:stretch>
            <a:fillRect/>
          </a:stretch>
        </p:blipFill>
        <p:spPr>
          <a:xfrm>
            <a:off x="5970250" y="8478471"/>
            <a:ext cx="487701" cy="446400"/>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49225" y="152400"/>
            <a:ext cx="6569075" cy="3695700"/>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317501" y="4273075"/>
            <a:ext cx="6223000" cy="4025107"/>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3188970" y="8621402"/>
            <a:ext cx="480060" cy="362639"/>
          </a:xfrm>
          <a:prstGeom prst="rect">
            <a:avLst/>
          </a:prstGeom>
        </p:spPr>
        <p:txBody>
          <a:bodyPr vert="horz" lIns="91440" tIns="45720" rIns="91440" bIns="45720" rtlCol="0" anchor="b"/>
          <a:lstStyle>
            <a:lvl1pPr algn="ctr">
              <a:defRPr sz="800" b="1">
                <a:latin typeface="Barlow" panose="020B0604020202020204" pitchFamily="34" charset="0"/>
              </a:defRPr>
            </a:lvl1pPr>
          </a:lstStyle>
          <a:p>
            <a:fld id="{3B8578AD-0529-46A5-84EB-6338160D5A7D}" type="slidenum">
              <a:rPr lang="en-GB" smtClean="0"/>
              <a:pPr/>
              <a:t>‹#›</a:t>
            </a:fld>
            <a:endParaRPr lang="en-GB"/>
          </a:p>
        </p:txBody>
      </p:sp>
      <p:pic>
        <p:nvPicPr>
          <p:cNvPr id="2" name="object 9">
            <a:extLst>
              <a:ext uri="{FF2B5EF4-FFF2-40B4-BE49-F238E27FC236}">
                <a16:creationId xmlns:a16="http://schemas.microsoft.com/office/drawing/2014/main" id="{1B3F5568-0B61-BD77-DA18-CA7F7AD5FAB1}"/>
              </a:ext>
            </a:extLst>
          </p:cNvPr>
          <p:cNvPicPr>
            <a:picLocks noChangeAspect="1"/>
          </p:cNvPicPr>
          <p:nvPr/>
        </p:nvPicPr>
        <p:blipFill>
          <a:blip r:embed="rId2" cstate="print"/>
          <a:stretch>
            <a:fillRect/>
          </a:stretch>
        </p:blipFill>
        <p:spPr>
          <a:xfrm>
            <a:off x="6128381" y="8606821"/>
            <a:ext cx="412119" cy="377219"/>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12</a:t>
            </a:fld>
            <a:endParaRPr lang="en-GB"/>
          </a:p>
        </p:txBody>
      </p:sp>
    </p:spTree>
    <p:extLst>
      <p:ext uri="{BB962C8B-B14F-4D97-AF65-F5344CB8AC3E}">
        <p14:creationId xmlns:p14="http://schemas.microsoft.com/office/powerpoint/2010/main" val="33730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p:cNvSpPr>
            <a:spLocks noGrp="1"/>
          </p:cNvSpPr>
          <p:nvPr>
            <p:ph type="sldNum" sz="quarter" idx="10"/>
          </p:nvPr>
        </p:nvSpPr>
        <p:spPr>
          <a:xfrm>
            <a:off x="1943100" y="8685213"/>
            <a:ext cx="2971800" cy="4587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4687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5"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8CDCDA0A-C736-B40F-7E80-2D0FC7024AC3}"/>
              </a:ext>
            </a:extLst>
          </p:cNvPr>
          <p:cNvSpPr>
            <a:spLocks noGrp="1"/>
          </p:cNvSpPr>
          <p:nvPr>
            <p:ph type="body" sz="quarter" idx="12" hasCustomPrompt="1"/>
          </p:nvPr>
        </p:nvSpPr>
        <p:spPr>
          <a:xfrm>
            <a:off x="431799" y="3494989"/>
            <a:ext cx="3851275" cy="1274763"/>
          </a:xfrm>
          <a:prstGeom prst="rect">
            <a:avLst/>
          </a:prstGeom>
        </p:spPr>
        <p:txBody>
          <a:bodyPr/>
          <a:lstStyle>
            <a:lvl1pPr>
              <a:defRPr sz="2000">
                <a:solidFill>
                  <a:schemeClr val="tx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297275"/>
            <a:ext cx="1540262" cy="323165"/>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tx1"/>
                </a:solidFill>
                <a:effectLst/>
              </a:rPr>
              <a:t>© Ipsos | Doc Name | </a:t>
            </a:r>
            <a:r>
              <a:rPr lang="en-GB" sz="600">
                <a:solidFill>
                  <a:schemeClr val="tx1"/>
                </a:solidFill>
                <a:effectLst/>
              </a:rPr>
              <a:t>Month</a:t>
            </a:r>
            <a:r>
              <a:rPr lang="en-GB" sz="700">
                <a:solidFill>
                  <a:schemeClr val="tx1"/>
                </a:solidFill>
                <a:effectLst/>
              </a:rPr>
              <a:t> Year | Version # | Public | Internal/Client Use Only | Strictly Confidential</a:t>
            </a:r>
          </a:p>
        </p:txBody>
      </p:sp>
    </p:spTree>
    <p:extLst>
      <p:ext uri="{BB962C8B-B14F-4D97-AF65-F5344CB8AC3E}">
        <p14:creationId xmlns:p14="http://schemas.microsoft.com/office/powerpoint/2010/main" val="39593793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50000"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335215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626139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6" name="Picture Placeholder 4">
            <a:extLst>
              <a:ext uri="{FF2B5EF4-FFF2-40B4-BE49-F238E27FC236}">
                <a16:creationId xmlns:a16="http://schemas.microsoft.com/office/drawing/2014/main" id="{A79420B5-3D8F-CDB3-2EEE-E20638F61C99}"/>
              </a:ext>
              <a:ext uri="{C183D7F6-B498-43B3-948B-1728B52AA6E4}">
                <adec:decorative xmlns:adec="http://schemas.microsoft.com/office/drawing/2017/decorative" val="1"/>
              </a:ext>
            </a:extLst>
          </p:cNvPr>
          <p:cNvSpPr>
            <a:spLocks noGrp="1"/>
          </p:cNvSpPr>
          <p:nvPr>
            <p:ph type="pic" sz="quarter" idx="25" hasCustomPrompt="1"/>
          </p:nvPr>
        </p:nvSpPr>
        <p:spPr>
          <a:xfrm>
            <a:off x="917063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1" name="Placeholder 4">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774651828"/>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tx2"/>
        </a:solidFill>
        <a:effectLst/>
      </p:bgPr>
    </p:bg>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2"/>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1" name="Picture 10" descr="Logo&#10;&#10;Description automatically generated">
            <a:extLst>
              <a:ext uri="{FF2B5EF4-FFF2-40B4-BE49-F238E27FC236}">
                <a16:creationId xmlns:a16="http://schemas.microsoft.com/office/drawing/2014/main" id="{B6D19EEA-753C-4661-8187-017109DE61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166837011"/>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386418370"/>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9" name="Picture 8" descr="Logo&#10;&#10;Description automatically generated">
            <a:extLst>
              <a:ext uri="{FF2B5EF4-FFF2-40B4-BE49-F238E27FC236}">
                <a16:creationId xmlns:a16="http://schemas.microsoft.com/office/drawing/2014/main" id="{687406C1-3751-4A08-835F-7726309765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268283485"/>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8" name="Picture 7" descr="Logo&#10;&#10;Description automatically generated">
            <a:extLst>
              <a:ext uri="{FF2B5EF4-FFF2-40B4-BE49-F238E27FC236}">
                <a16:creationId xmlns:a16="http://schemas.microsoft.com/office/drawing/2014/main" id="{FB80C580-B78A-4814-AD0B-D7CEF09EF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0979367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8" name="Picture 7" descr="Logo&#10;&#10;Description automatically generated">
            <a:extLst>
              <a:ext uri="{FF2B5EF4-FFF2-40B4-BE49-F238E27FC236}">
                <a16:creationId xmlns:a16="http://schemas.microsoft.com/office/drawing/2014/main" id="{61B4AEB6-9534-4547-9209-8F9066DA39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564914490"/>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87198687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303186170"/>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anging Image Lef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E9919A9-E10C-40B2-4E9E-9822C6505A93}"/>
              </a:ext>
            </a:extLst>
          </p:cNvPr>
          <p:cNvSpPr>
            <a:spLocks noGrp="1"/>
          </p:cNvSpPr>
          <p:nvPr>
            <p:ph type="title"/>
          </p:nvPr>
        </p:nvSpPr>
        <p:spPr>
          <a:xfrm>
            <a:off x="6264000" y="701874"/>
            <a:ext cx="5481636"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56880"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9" name="Picture Placeholder">
            <a:extLst>
              <a:ext uri="{FF2B5EF4-FFF2-40B4-BE49-F238E27FC236}">
                <a16:creationId xmlns:a16="http://schemas.microsoft.com/office/drawing/2014/main" id="{B46C10D5-25FF-ADE9-303F-74E74487A02F}"/>
              </a:ext>
              <a:ext uri="{C183D7F6-B498-43B3-948B-1728B52AA6E4}">
                <adec:decorative xmlns:adec="http://schemas.microsoft.com/office/drawing/2017/decorative" val="1"/>
              </a:ext>
            </a:extLst>
          </p:cNvPr>
          <p:cNvSpPr>
            <a:spLocks noGrp="1"/>
          </p:cNvSpPr>
          <p:nvPr>
            <p:ph type="pic" sz="quarter" idx="21"/>
          </p:nvPr>
        </p:nvSpPr>
        <p:spPr>
          <a:xfrm>
            <a:off x="442912"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14340442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anging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5" name="Picture Placeholder">
            <a:extLst>
              <a:ext uri="{FF2B5EF4-FFF2-40B4-BE49-F238E27FC236}">
                <a16:creationId xmlns:a16="http://schemas.microsoft.com/office/drawing/2014/main" id="{7DB11690-8C83-E885-3A76-8A5F9425F007}"/>
              </a:ext>
              <a:ext uri="{C183D7F6-B498-43B3-948B-1728B52AA6E4}">
                <adec:decorative xmlns:adec="http://schemas.microsoft.com/office/drawing/2017/decorative" val="1"/>
              </a:ext>
            </a:extLst>
          </p:cNvPr>
          <p:cNvSpPr>
            <a:spLocks noGrp="1"/>
          </p:cNvSpPr>
          <p:nvPr>
            <p:ph type="pic" sz="quarter" idx="21"/>
          </p:nvPr>
        </p:nvSpPr>
        <p:spPr>
          <a:xfrm>
            <a:off x="6262687"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23202029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igh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8163214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6264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7075970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right minimal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4E27D68-304E-2851-A717-EC07EC07CA87}"/>
              </a:ext>
            </a:extLst>
          </p:cNvPr>
          <p:cNvSpPr>
            <a:spLocks noGrp="1"/>
          </p:cNvSpPr>
          <p:nvPr>
            <p:ph type="title"/>
          </p:nvPr>
        </p:nvSpPr>
        <p:spPr>
          <a:xfrm>
            <a:off x="450000" y="701874"/>
            <a:ext cx="2598737"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133600"/>
            <a:ext cx="2598737" cy="3814763"/>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B940E09C-FB56-2356-82CD-53290C1A10A0}"/>
              </a:ext>
              <a:ext uri="{C183D7F6-B498-43B3-948B-1728B52AA6E4}">
                <adec:decorative xmlns:adec="http://schemas.microsoft.com/office/drawing/2017/decorative" val="1"/>
              </a:ext>
            </a:extLst>
          </p:cNvPr>
          <p:cNvSpPr>
            <a:spLocks noGrp="1"/>
          </p:cNvSpPr>
          <p:nvPr>
            <p:ph type="pic" sz="quarter" idx="11" hasCustomPrompt="1"/>
          </p:nvPr>
        </p:nvSpPr>
        <p:spPr>
          <a:xfrm>
            <a:off x="3355975" y="0"/>
            <a:ext cx="8386763" cy="5948363"/>
          </a:xfrm>
          <a:custGeom>
            <a:avLst/>
            <a:gdLst>
              <a:gd name="connsiteX0" fmla="*/ 0 w 8386763"/>
              <a:gd name="connsiteY0" fmla="*/ 0 h 5948363"/>
              <a:gd name="connsiteX1" fmla="*/ 8386763 w 8386763"/>
              <a:gd name="connsiteY1" fmla="*/ 0 h 5948363"/>
              <a:gd name="connsiteX2" fmla="*/ 8386763 w 8386763"/>
              <a:gd name="connsiteY2" fmla="*/ 4779992 h 5948363"/>
              <a:gd name="connsiteX3" fmla="*/ 7218392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79992"/>
                </a:lnTo>
                <a:lnTo>
                  <a:pt x="7218392"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47482376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160698336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tailed Layout 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9292" y="701874"/>
            <a:ext cx="2450237" cy="715669"/>
          </a:xfrm>
        </p:spPr>
        <p:txBody>
          <a:bodyPr/>
          <a:lstStyle>
            <a:lvl1pPr>
              <a:defRPr>
                <a:solidFill>
                  <a:schemeClr val="bg1"/>
                </a:solidFill>
              </a:defRPr>
            </a:lvl1pPr>
          </a:lstStyle>
          <a:p>
            <a:r>
              <a:rPr lang="en-US"/>
              <a:t>Layout template for detailed charts</a:t>
            </a:r>
            <a:endParaRPr lang="en-GB"/>
          </a:p>
        </p:txBody>
      </p:sp>
    </p:spTree>
    <p:extLst>
      <p:ext uri="{BB962C8B-B14F-4D97-AF65-F5344CB8AC3E}">
        <p14:creationId xmlns:p14="http://schemas.microsoft.com/office/powerpoint/2010/main" val="4182156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tailed layou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8000" y="701874"/>
            <a:ext cx="2451600" cy="715669"/>
          </a:xfrm>
        </p:spPr>
        <p:txBody>
          <a:bodyPr/>
          <a:lstStyle>
            <a:lvl1pPr>
              <a:defRPr>
                <a:solidFill>
                  <a:schemeClr val="bg1"/>
                </a:solidFill>
              </a:defRPr>
            </a:lvl1pPr>
          </a:lstStyle>
          <a:p>
            <a:r>
              <a:rPr lang="en-US"/>
              <a:t>Layout template for detailed charts</a:t>
            </a:r>
            <a:endParaRPr lang="en-GB"/>
          </a:p>
        </p:txBody>
      </p:sp>
      <p:sp>
        <p:nvSpPr>
          <p:cNvPr id="3" name="Placeholder">
            <a:extLst>
              <a:ext uri="{FF2B5EF4-FFF2-40B4-BE49-F238E27FC236}">
                <a16:creationId xmlns:a16="http://schemas.microsoft.com/office/drawing/2014/main" id="{98D0F1BA-16E4-EAD4-97CD-9005E8F027D2}"/>
              </a:ext>
            </a:extLst>
          </p:cNvPr>
          <p:cNvSpPr>
            <a:spLocks noGrp="1"/>
          </p:cNvSpPr>
          <p:nvPr>
            <p:ph type="body" sz="quarter" idx="10" hasCustomPrompt="1"/>
          </p:nvPr>
        </p:nvSpPr>
        <p:spPr>
          <a:xfrm>
            <a:off x="3355975" y="701675"/>
            <a:ext cx="8393113" cy="4959350"/>
          </a:xfrm>
          <a:prstGeom prst="rect">
            <a:avLst/>
          </a:prstGeom>
        </p:spPr>
        <p:txBody>
          <a:bodyPr numCol="3" spcCol="288000"/>
          <a:lstStyle>
            <a:lvl1pPr>
              <a:lnSpc>
                <a:spcPct val="120000"/>
              </a:lnSpc>
              <a:spcBef>
                <a:spcPts val="400"/>
              </a:spcBef>
              <a:spcAft>
                <a:spcPts val="400"/>
              </a:spcAft>
              <a:defRPr/>
            </a:lvl1pPr>
            <a:lvl2pPr marL="180975" indent="-180975">
              <a:lnSpc>
                <a:spcPct val="120000"/>
              </a:lnSpc>
              <a:spcBef>
                <a:spcPts val="400"/>
              </a:spcBef>
              <a:spcAft>
                <a:spcPts val="400"/>
              </a:spcAft>
              <a:defRPr lang="en-US" sz="1200" kern="1200" dirty="0">
                <a:solidFill>
                  <a:schemeClr val="tx1"/>
                </a:solidFill>
                <a:latin typeface="+mn-lt"/>
                <a:ea typeface="+mn-ea"/>
                <a:cs typeface="+mn-cs"/>
              </a:defRPr>
            </a:lvl2pPr>
            <a:lvl3pPr>
              <a:lnSpc>
                <a:spcPct val="120000"/>
              </a:lnSpc>
              <a:spcBef>
                <a:spcPts val="400"/>
              </a:spcBef>
              <a:spcAft>
                <a:spcPts val="400"/>
              </a:spcAft>
              <a:defRPr/>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Three column continuous text box</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US"/>
              <a:t>Second level</a:t>
            </a:r>
          </a:p>
          <a:p>
            <a:pPr lvl="2"/>
            <a:r>
              <a:rPr lang="en-US"/>
              <a:t>Third level</a:t>
            </a:r>
          </a:p>
        </p:txBody>
      </p:sp>
    </p:spTree>
    <p:extLst>
      <p:ext uri="{BB962C8B-B14F-4D97-AF65-F5344CB8AC3E}">
        <p14:creationId xmlns:p14="http://schemas.microsoft.com/office/powerpoint/2010/main" val="144220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3" y="1350000"/>
            <a:ext cx="5536747"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A1A0E186-5FCC-AF1B-9AB2-F4AB588ABD30}"/>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9" name="Picture Placeholder">
            <a:extLst>
              <a:ext uri="{FF2B5EF4-FFF2-40B4-BE49-F238E27FC236}">
                <a16:creationId xmlns:a16="http://schemas.microsoft.com/office/drawing/2014/main" id="{8ED5220B-285D-EC14-D33F-B34A17FD9E27}"/>
              </a:ext>
              <a:ext uri="{C183D7F6-B498-43B3-948B-1728B52AA6E4}">
                <adec:decorative xmlns:adec="http://schemas.microsoft.com/office/drawing/2017/decorative" val="1"/>
              </a:ext>
            </a:extLst>
          </p:cNvPr>
          <p:cNvSpPr>
            <a:spLocks noGrp="1"/>
          </p:cNvSpPr>
          <p:nvPr>
            <p:ph type="pic" sz="quarter" idx="11"/>
          </p:nvPr>
        </p:nvSpPr>
        <p:spPr>
          <a:xfrm>
            <a:off x="1918724" y="0"/>
            <a:ext cx="10273277" cy="6858000"/>
          </a:xfrm>
          <a:custGeom>
            <a:avLst/>
            <a:gdLst>
              <a:gd name="connsiteX0" fmla="*/ 6858000 w 10273277"/>
              <a:gd name="connsiteY0" fmla="*/ 0 h 6858000"/>
              <a:gd name="connsiteX1" fmla="*/ 10273277 w 10273277"/>
              <a:gd name="connsiteY1" fmla="*/ 0 h 6858000"/>
              <a:gd name="connsiteX2" fmla="*/ 10273277 w 10273277"/>
              <a:gd name="connsiteY2" fmla="*/ 6858000 h 6858000"/>
              <a:gd name="connsiteX3" fmla="*/ 10273276 w 10273277"/>
              <a:gd name="connsiteY3" fmla="*/ 6858000 h 6858000"/>
              <a:gd name="connsiteX4" fmla="*/ 10273276 w 10273277"/>
              <a:gd name="connsiteY4" fmla="*/ 3947601 h 6858000"/>
              <a:gd name="connsiteX5" fmla="*/ 7362877 w 10273277"/>
              <a:gd name="connsiteY5" fmla="*/ 6858000 h 6858000"/>
              <a:gd name="connsiteX6" fmla="*/ 0 w 102732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3277" h="6858000">
                <a:moveTo>
                  <a:pt x="6858000" y="0"/>
                </a:moveTo>
                <a:lnTo>
                  <a:pt x="10273277" y="0"/>
                </a:lnTo>
                <a:lnTo>
                  <a:pt x="10273277" y="6858000"/>
                </a:lnTo>
                <a:lnTo>
                  <a:pt x="10273276" y="6858000"/>
                </a:lnTo>
                <a:lnTo>
                  <a:pt x="10273276" y="3947601"/>
                </a:lnTo>
                <a:lnTo>
                  <a:pt x="7362877" y="6858000"/>
                </a:lnTo>
                <a:lnTo>
                  <a:pt x="0" y="6858000"/>
                </a:lnTo>
                <a:close/>
              </a:path>
            </a:pathLst>
          </a:custGeom>
          <a:pattFill prst="dkVert">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512718"/>
            <a:ext cx="1695772"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bg1"/>
                </a:solidFill>
                <a:effectLst/>
              </a:rPr>
              <a:t>© Ipsos </a:t>
            </a:r>
          </a:p>
        </p:txBody>
      </p:sp>
      <p:pic>
        <p:nvPicPr>
          <p:cNvPr id="3" name="Ipsos Logo">
            <a:extLst>
              <a:ext uri="{FF2B5EF4-FFF2-40B4-BE49-F238E27FC236}">
                <a16:creationId xmlns:a16="http://schemas.microsoft.com/office/drawing/2014/main" id="{C738F64B-9716-3D49-6390-B27B601A90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59681128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Image strip with tex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C05822E-F8EF-0B26-EE8C-294CF585952F}"/>
              </a:ext>
            </a:extLst>
          </p:cNvPr>
          <p:cNvSpPr>
            <a:spLocks noGrp="1"/>
          </p:cNvSpPr>
          <p:nvPr>
            <p:ph type="title"/>
          </p:nvPr>
        </p:nvSpPr>
        <p:spPr>
          <a:xfrm>
            <a:off x="449263" y="701874"/>
            <a:ext cx="7051812" cy="715669"/>
          </a:xfrm>
        </p:spPr>
        <p:txBody>
          <a:bodyPr/>
          <a:lstStyle/>
          <a:p>
            <a:r>
              <a:rPr lang="en-US"/>
              <a:t>Click to edit Master title style</a:t>
            </a:r>
            <a:endParaRPr lang="en-GB"/>
          </a:p>
        </p:txBody>
      </p:sp>
      <p:sp>
        <p:nvSpPr>
          <p:cNvPr id="5" name="Placeholder">
            <a:extLst>
              <a:ext uri="{FF2B5EF4-FFF2-40B4-BE49-F238E27FC236}">
                <a16:creationId xmlns:a16="http://schemas.microsoft.com/office/drawing/2014/main" id="{65EFF5B5-9A6C-6AFB-ABBA-564B4F8855CF}"/>
              </a:ext>
            </a:extLst>
          </p:cNvPr>
          <p:cNvSpPr>
            <a:spLocks noGrp="1"/>
          </p:cNvSpPr>
          <p:nvPr>
            <p:ph type="body" sz="quarter" idx="11"/>
          </p:nvPr>
        </p:nvSpPr>
        <p:spPr>
          <a:xfrm>
            <a:off x="449263" y="1809749"/>
            <a:ext cx="5499100" cy="4138613"/>
          </a:xfrm>
          <a:prstGeom prst="rect">
            <a:avLst/>
          </a:prstGeom>
        </p:spPr>
        <p:txBody>
          <a:bodyPr numCol="2" spcCol="288000"/>
          <a:lstStyle>
            <a:lvl1pPr marL="0" indent="0">
              <a:lnSpc>
                <a:spcPct val="115000"/>
              </a:lnSpc>
              <a:spcBef>
                <a:spcPts val="400"/>
              </a:spcBef>
              <a:spcAft>
                <a:spcPts val="400"/>
              </a:spcAft>
              <a:buFont typeface="Wingdings 2" panose="05020102010507070707" pitchFamily="18" charset="2"/>
              <a:buNone/>
              <a:defRPr sz="1200"/>
            </a:lvl1pPr>
            <a:lvl2pPr marL="180975" indent="-180975">
              <a:lnSpc>
                <a:spcPct val="115000"/>
              </a:lnSpc>
              <a:spcBef>
                <a:spcPts val="400"/>
              </a:spcBef>
              <a:spcAft>
                <a:spcPts val="400"/>
              </a:spcAft>
              <a:defRPr lang="en-US" sz="1200" kern="1200" dirty="0">
                <a:solidFill>
                  <a:schemeClr val="tx1"/>
                </a:solidFill>
                <a:latin typeface="+mn-lt"/>
                <a:ea typeface="+mn-ea"/>
                <a:cs typeface="+mn-cs"/>
              </a:defRPr>
            </a:lvl2pPr>
            <a:lvl3pPr>
              <a:lnSpc>
                <a:spcPct val="115000"/>
              </a:lnSpc>
              <a:spcBef>
                <a:spcPts val="400"/>
              </a:spcBef>
              <a:spcAft>
                <a:spcPts val="400"/>
              </a:spcAft>
              <a:defRPr sz="1200"/>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Click to edit Master text styles</a:t>
            </a:r>
          </a:p>
          <a:p>
            <a:pPr lvl="1"/>
            <a:r>
              <a:rPr lang="en-US"/>
              <a:t>Second level</a:t>
            </a:r>
          </a:p>
          <a:p>
            <a:pPr lvl="2"/>
            <a:r>
              <a:rPr lang="en-US"/>
              <a:t>Third level</a:t>
            </a:r>
          </a:p>
        </p:txBody>
      </p:sp>
      <p:sp>
        <p:nvSpPr>
          <p:cNvPr id="16" name="Picture Placeholder">
            <a:extLst>
              <a:ext uri="{FF2B5EF4-FFF2-40B4-BE49-F238E27FC236}">
                <a16:creationId xmlns:a16="http://schemas.microsoft.com/office/drawing/2014/main" id="{1F1C54D2-D2EE-04BE-5F32-CEBA48FF0D37}"/>
              </a:ext>
              <a:ext uri="{C183D7F6-B498-43B3-948B-1728B52AA6E4}">
                <adec:decorative xmlns:adec="http://schemas.microsoft.com/office/drawing/2017/decorative" val="1"/>
              </a:ext>
            </a:extLst>
          </p:cNvPr>
          <p:cNvSpPr>
            <a:spLocks noGrp="1"/>
          </p:cNvSpPr>
          <p:nvPr>
            <p:ph type="pic" sz="quarter" idx="10"/>
          </p:nvPr>
        </p:nvSpPr>
        <p:spPr>
          <a:xfrm>
            <a:off x="3600450" y="1"/>
            <a:ext cx="8591550" cy="6858000"/>
          </a:xfrm>
          <a:custGeom>
            <a:avLst/>
            <a:gdLst>
              <a:gd name="connsiteX0" fmla="*/ 6857996 w 8591550"/>
              <a:gd name="connsiteY0" fmla="*/ 0 h 6858000"/>
              <a:gd name="connsiteX1" fmla="*/ 8591550 w 8591550"/>
              <a:gd name="connsiteY1" fmla="*/ 0 h 6858000"/>
              <a:gd name="connsiteX2" fmla="*/ 8591550 w 8591550"/>
              <a:gd name="connsiteY2" fmla="*/ 3852860 h 6858000"/>
              <a:gd name="connsiteX3" fmla="*/ 5586410 w 8591550"/>
              <a:gd name="connsiteY3" fmla="*/ 6858000 h 6858000"/>
              <a:gd name="connsiteX4" fmla="*/ 0 w 8591550"/>
              <a:gd name="connsiteY4" fmla="*/ 6858000 h 6858000"/>
              <a:gd name="connsiteX5" fmla="*/ 0 w 8591550"/>
              <a:gd name="connsiteY5" fmla="*/ 68579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0" h="6858000">
                <a:moveTo>
                  <a:pt x="6857996" y="0"/>
                </a:moveTo>
                <a:lnTo>
                  <a:pt x="8591550" y="0"/>
                </a:lnTo>
                <a:lnTo>
                  <a:pt x="8591550" y="3852860"/>
                </a:lnTo>
                <a:lnTo>
                  <a:pt x="5586410" y="6858000"/>
                </a:lnTo>
                <a:lnTo>
                  <a:pt x="0" y="6858000"/>
                </a:lnTo>
                <a:lnTo>
                  <a:pt x="0" y="6857996"/>
                </a:lnTo>
                <a:close/>
              </a:path>
            </a:pathLst>
          </a:custGeom>
          <a:pattFill prst="dkVert">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en-US"/>
              <a:t>Click icon to add picture</a:t>
            </a:r>
            <a:endParaRPr lang="en-GB"/>
          </a:p>
        </p:txBody>
      </p:sp>
      <p:sp>
        <p:nvSpPr>
          <p:cNvPr id="4" name="Classification">
            <a:extLst>
              <a:ext uri="{FF2B5EF4-FFF2-40B4-BE49-F238E27FC236}">
                <a16:creationId xmlns:a16="http://schemas.microsoft.com/office/drawing/2014/main" id="{2A357368-6911-F108-4C72-BC6BCD6C22E2}"/>
              </a:ext>
              <a:ext uri="{C183D7F6-B498-43B3-948B-1728B52AA6E4}">
                <adec:decorative xmlns:adec="http://schemas.microsoft.com/office/drawing/2017/decorative" val="1"/>
              </a:ext>
            </a:extLst>
          </p:cNvPr>
          <p:cNvSpPr txBox="1">
            <a:spLocks/>
          </p:cNvSpPr>
          <p:nvPr/>
        </p:nvSpPr>
        <p:spPr>
          <a:xfrm>
            <a:off x="440939" y="6297275"/>
            <a:ext cx="1925190" cy="323165"/>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tx1"/>
                </a:solidFill>
                <a:effectLst/>
              </a:rPr>
              <a:t>© Ipsos | Doc Name | Month Year | Version # | Public | Internal/Client Use Only | Strictly Confidential</a:t>
            </a:r>
          </a:p>
        </p:txBody>
      </p:sp>
      <p:pic>
        <p:nvPicPr>
          <p:cNvPr id="2" name="Ipsos Logo">
            <a:extLst>
              <a:ext uri="{FF2B5EF4-FFF2-40B4-BE49-F238E27FC236}">
                <a16:creationId xmlns:a16="http://schemas.microsoft.com/office/drawing/2014/main" id="{5736C387-1E30-3967-00C5-67A2D4B1A6F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27870639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6" name="Picture Placeholder 1">
            <a:extLst>
              <a:ext uri="{FF2B5EF4-FFF2-40B4-BE49-F238E27FC236}">
                <a16:creationId xmlns:a16="http://schemas.microsoft.com/office/drawing/2014/main" id="{1D022528-6EBA-C4A0-BEB6-F9204610C897}"/>
              </a:ext>
              <a:ext uri="{C183D7F6-B498-43B3-948B-1728B52AA6E4}">
                <adec:decorative xmlns:adec="http://schemas.microsoft.com/office/drawing/2017/decorative" val="1"/>
              </a:ext>
            </a:extLst>
          </p:cNvPr>
          <p:cNvSpPr>
            <a:spLocks noGrp="1"/>
          </p:cNvSpPr>
          <p:nvPr>
            <p:ph type="pic" sz="quarter" idx="19"/>
          </p:nvPr>
        </p:nvSpPr>
        <p:spPr>
          <a:xfrm>
            <a:off x="455613" y="23238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79122"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7" name="Picture Placeholder 2">
            <a:extLst>
              <a:ext uri="{FF2B5EF4-FFF2-40B4-BE49-F238E27FC236}">
                <a16:creationId xmlns:a16="http://schemas.microsoft.com/office/drawing/2014/main" id="{BCAD9EA5-E736-4B69-C6BA-B70AA49A3DC7}"/>
              </a:ext>
              <a:ext uri="{C183D7F6-B498-43B3-948B-1728B52AA6E4}">
                <adec:decorative xmlns:adec="http://schemas.microsoft.com/office/drawing/2017/decorative" val="1"/>
              </a:ext>
            </a:extLst>
          </p:cNvPr>
          <p:cNvSpPr>
            <a:spLocks noGrp="1"/>
          </p:cNvSpPr>
          <p:nvPr>
            <p:ph type="pic" sz="quarter" idx="39"/>
          </p:nvPr>
        </p:nvSpPr>
        <p:spPr>
          <a:xfrm>
            <a:off x="2390052"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79892"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15331"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8" name="Picture Placeholder 3">
            <a:extLst>
              <a:ext uri="{FF2B5EF4-FFF2-40B4-BE49-F238E27FC236}">
                <a16:creationId xmlns:a16="http://schemas.microsoft.com/office/drawing/2014/main" id="{357D52C6-2870-E30F-D4E4-6FE20FD88ED3}"/>
              </a:ext>
              <a:ext uri="{C183D7F6-B498-43B3-948B-1728B52AA6E4}">
                <adec:decorative xmlns:adec="http://schemas.microsoft.com/office/drawing/2017/decorative" val="1"/>
              </a:ext>
            </a:extLst>
          </p:cNvPr>
          <p:cNvSpPr>
            <a:spLocks noGrp="1"/>
          </p:cNvSpPr>
          <p:nvPr>
            <p:ph type="pic" sz="quarter" idx="40"/>
          </p:nvPr>
        </p:nvSpPr>
        <p:spPr>
          <a:xfrm>
            <a:off x="4324491"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16871"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51540"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9" name="Picture Placeholder 4">
            <a:extLst>
              <a:ext uri="{FF2B5EF4-FFF2-40B4-BE49-F238E27FC236}">
                <a16:creationId xmlns:a16="http://schemas.microsoft.com/office/drawing/2014/main" id="{074A36C6-E21E-40D7-90B6-E4EE4ED33126}"/>
              </a:ext>
              <a:ext uri="{C183D7F6-B498-43B3-948B-1728B52AA6E4}">
                <adec:decorative xmlns:adec="http://schemas.microsoft.com/office/drawing/2017/decorative" val="1"/>
              </a:ext>
            </a:extLst>
          </p:cNvPr>
          <p:cNvSpPr>
            <a:spLocks noGrp="1"/>
          </p:cNvSpPr>
          <p:nvPr>
            <p:ph type="pic" sz="quarter" idx="41"/>
          </p:nvPr>
        </p:nvSpPr>
        <p:spPr>
          <a:xfrm>
            <a:off x="6258930"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3850"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187749"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19" name="Picture Placeholder 5">
            <a:extLst>
              <a:ext uri="{FF2B5EF4-FFF2-40B4-BE49-F238E27FC236}">
                <a16:creationId xmlns:a16="http://schemas.microsoft.com/office/drawing/2014/main" id="{F63214CF-5EA4-B6FC-063D-D3496667EF2D}"/>
              </a:ext>
              <a:ext uri="{C183D7F6-B498-43B3-948B-1728B52AA6E4}">
                <adec:decorative xmlns:adec="http://schemas.microsoft.com/office/drawing/2017/decorative" val="1"/>
              </a:ext>
            </a:extLst>
          </p:cNvPr>
          <p:cNvSpPr>
            <a:spLocks noGrp="1"/>
          </p:cNvSpPr>
          <p:nvPr>
            <p:ph type="pic" sz="quarter" idx="42"/>
          </p:nvPr>
        </p:nvSpPr>
        <p:spPr>
          <a:xfrm>
            <a:off x="819336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0829"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23957" y="1735212"/>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23" name="Picture Placeholder 6">
            <a:extLst>
              <a:ext uri="{FF2B5EF4-FFF2-40B4-BE49-F238E27FC236}">
                <a16:creationId xmlns:a16="http://schemas.microsoft.com/office/drawing/2014/main" id="{95C42D8A-99F6-7643-7FD4-13CD14652A53}"/>
              </a:ext>
              <a:ext uri="{C183D7F6-B498-43B3-948B-1728B52AA6E4}">
                <adec:decorative xmlns:adec="http://schemas.microsoft.com/office/drawing/2017/decorative" val="1"/>
              </a:ext>
            </a:extLst>
          </p:cNvPr>
          <p:cNvSpPr>
            <a:spLocks noGrp="1"/>
          </p:cNvSpPr>
          <p:nvPr>
            <p:ph type="pic" sz="quarter" idx="43"/>
          </p:nvPr>
        </p:nvSpPr>
        <p:spPr>
          <a:xfrm>
            <a:off x="1012780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044485"/>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Tree>
    <p:extLst>
      <p:ext uri="{BB962C8B-B14F-4D97-AF65-F5344CB8AC3E}">
        <p14:creationId xmlns:p14="http://schemas.microsoft.com/office/powerpoint/2010/main" val="304287785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70102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4" name="Triangle">
            <a:extLst>
              <a:ext uri="{FF2B5EF4-FFF2-40B4-BE49-F238E27FC236}">
                <a16:creationId xmlns:a16="http://schemas.microsoft.com/office/drawing/2014/main" id="{AE7DDF0E-41B4-9738-7FF8-6113726879FE}"/>
              </a:ext>
              <a:ext uri="{C183D7F6-B498-43B3-948B-1728B52AA6E4}">
                <adec:decorative xmlns:adec="http://schemas.microsoft.com/office/drawing/2017/decorative" val="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2" name="Classification">
            <a:extLst>
              <a:ext uri="{FF2B5EF4-FFF2-40B4-BE49-F238E27FC236}">
                <a16:creationId xmlns:a16="http://schemas.microsoft.com/office/drawing/2014/main" id="{1C5B0F71-0889-8AA3-1424-358FEF2E8AF4}"/>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effectLst/>
              </a:rPr>
              <a:t>© Ipsos | Doc Name | Month Year | Version # | Public | Internal/Client Use Only | Strictly Confidential</a:t>
            </a:r>
          </a:p>
        </p:txBody>
      </p:sp>
      <p:sp>
        <p:nvSpPr>
          <p:cNvPr id="11" name="Slide Number">
            <a:extLst>
              <a:ext uri="{FF2B5EF4-FFF2-40B4-BE49-F238E27FC236}">
                <a16:creationId xmlns:a16="http://schemas.microsoft.com/office/drawing/2014/main" id="{BE4B9BBA-B9E4-5FF2-9CD0-5259512082F0}"/>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C8313A58-2212-9452-4CBE-3D4E7E92AA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568829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de by side">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buSzPct val="110000"/>
              <a:buFont typeface="Arial" panose="020B0604020202020204" pitchFamily="34" charset="0"/>
              <a:buChar char="•"/>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063252715"/>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504029"/>
            <a:ext cx="4672238"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bg1"/>
                </a:solidFill>
                <a:effectLst/>
              </a:rPr>
              <a:t>© Ipsos | Doc Name | Month Year | Version # | Public | Internal/Client Use Only | Strictly Confidential</a:t>
            </a:r>
          </a:p>
        </p:txBody>
      </p:sp>
      <p:sp>
        <p:nvSpPr>
          <p:cNvPr id="8" name="Slide Number">
            <a:extLst>
              <a:ext uri="{FF2B5EF4-FFF2-40B4-BE49-F238E27FC236}">
                <a16:creationId xmlns:a16="http://schemas.microsoft.com/office/drawing/2014/main" id="{D37E2842-3D57-CC10-EC4F-9181EFE34C2A}"/>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Ipsos Logo">
            <a:extLst>
              <a:ext uri="{FF2B5EF4-FFF2-40B4-BE49-F238E27FC236}">
                <a16:creationId xmlns:a16="http://schemas.microsoft.com/office/drawing/2014/main" id="{2B071C74-0F19-EA2F-036E-1B05F328FC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1377602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style 3">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sp>
        <p:nvSpPr>
          <p:cNvPr id="4" name="Picture Placeholder">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icon in centre to add image</a:t>
            </a:r>
            <a:br>
              <a:rPr lang="en-GB"/>
            </a:br>
            <a:r>
              <a:rPr lang="en-GB"/>
              <a:t>Send image to back so elements show on the page</a:t>
            </a:r>
          </a:p>
          <a:p>
            <a:pPr lvl="0" algn="ctr"/>
            <a:endParaRPr lang="en-GB"/>
          </a:p>
          <a:p>
            <a:pPr lvl="0" algn="ctr"/>
            <a:endParaRPr lang="en-GB"/>
          </a:p>
          <a:p>
            <a:pPr lvl="0" algn="ctr"/>
            <a:endParaRPr lang="en-GB"/>
          </a:p>
        </p:txBody>
      </p:sp>
      <p:pic>
        <p:nvPicPr>
          <p:cNvPr id="6" name="Ipsos Logo">
            <a:extLst>
              <a:ext uri="{FF2B5EF4-FFF2-40B4-BE49-F238E27FC236}">
                <a16:creationId xmlns:a16="http://schemas.microsoft.com/office/drawing/2014/main" id="{52B28BDF-4159-E6C3-47E8-C045FBADA50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154474385"/>
      </p:ext>
    </p:extLst>
  </p:cSld>
  <p:clrMapOvr>
    <a:masterClrMapping/>
  </p:clrMapOvr>
  <p:hf hdr="0" ft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ull bleed image layout">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A0EF3274-3DAF-E90F-9AC0-22CB0B64614D}"/>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lgn="ctr">
              <a:defRPr lang="en-GB"/>
            </a:lvl1pPr>
          </a:lstStyle>
          <a:p>
            <a:pPr lvl="0"/>
            <a:br>
              <a:rPr lang="en-US"/>
            </a:br>
            <a:br>
              <a:rPr lang="en-US"/>
            </a:br>
            <a:br>
              <a:rPr lang="en-US"/>
            </a:br>
            <a:br>
              <a:rPr lang="en-US"/>
            </a:br>
            <a:br>
              <a:rPr lang="en-US"/>
            </a:br>
            <a:r>
              <a:rPr lang="en-US"/>
              <a:t>Click icon to add picture</a:t>
            </a:r>
            <a:endParaRPr lang="en-GB"/>
          </a:p>
        </p:txBody>
      </p:sp>
    </p:spTree>
    <p:extLst>
      <p:ext uri="{BB962C8B-B14F-4D97-AF65-F5344CB8AC3E}">
        <p14:creationId xmlns:p14="http://schemas.microsoft.com/office/powerpoint/2010/main" val="280862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bleed video layout">
    <p:spTree>
      <p:nvGrpSpPr>
        <p:cNvPr id="1" name=""/>
        <p:cNvGrpSpPr/>
        <p:nvPr/>
      </p:nvGrpSpPr>
      <p:grpSpPr>
        <a:xfrm>
          <a:off x="0" y="0"/>
          <a:ext cx="0" cy="0"/>
          <a:chOff x="0" y="0"/>
          <a:chExt cx="0" cy="0"/>
        </a:xfrm>
      </p:grpSpPr>
      <p:sp>
        <p:nvSpPr>
          <p:cNvPr id="4" name="Media Placeholder">
            <a:extLst>
              <a:ext uri="{FF2B5EF4-FFF2-40B4-BE49-F238E27FC236}">
                <a16:creationId xmlns:a16="http://schemas.microsoft.com/office/drawing/2014/main" id="{F33785E0-DBDC-A691-50F6-D30517E18DC3}"/>
              </a:ext>
              <a:ext uri="{C183D7F6-B498-43B3-948B-1728B52AA6E4}">
                <adec:decorative xmlns:adec="http://schemas.microsoft.com/office/drawing/2017/decorative" val="1"/>
              </a:ext>
            </a:extLst>
          </p:cNvPr>
          <p:cNvSpPr>
            <a:spLocks noGrp="1"/>
          </p:cNvSpPr>
          <p:nvPr>
            <p:ph type="media"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defRPr lang="en-GB"/>
            </a:lvl1pPr>
          </a:lstStyle>
          <a:p>
            <a:pPr lvl="0" algn="ctr"/>
            <a:br>
              <a:rPr lang="en-GB"/>
            </a:br>
            <a:br>
              <a:rPr lang="en-GB"/>
            </a:br>
            <a:br>
              <a:rPr lang="en-GB"/>
            </a:br>
            <a:br>
              <a:rPr lang="en-GB"/>
            </a:br>
            <a:br>
              <a:rPr lang="en-GB"/>
            </a:br>
            <a:br>
              <a:rPr lang="en-GB"/>
            </a:br>
            <a:r>
              <a:rPr lang="en-GB"/>
              <a:t>Full bleed video layout</a:t>
            </a:r>
          </a:p>
        </p:txBody>
      </p:sp>
    </p:spTree>
    <p:extLst>
      <p:ext uri="{BB962C8B-B14F-4D97-AF65-F5344CB8AC3E}">
        <p14:creationId xmlns:p14="http://schemas.microsoft.com/office/powerpoint/2010/main" val="4245484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4256964696"/>
      </p:ext>
    </p:extLst>
  </p:cSld>
  <p:clrMapOvr>
    <a:masterClrMapping/>
  </p:clrMapOvr>
  <p:hf hdr="0" ft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4" y="1092494"/>
            <a:ext cx="5391605"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D0EB7A7D-8D5E-F9FC-C8D3-285DE34876F7}"/>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512718"/>
            <a:ext cx="1695772"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bg1"/>
                </a:solidFill>
                <a:effectLst/>
              </a:rPr>
              <a:t>© Ipsos </a:t>
            </a:r>
          </a:p>
        </p:txBody>
      </p:sp>
      <p:sp>
        <p:nvSpPr>
          <p:cNvPr id="7" name="Parallelogram">
            <a:extLst>
              <a:ext uri="{FF2B5EF4-FFF2-40B4-BE49-F238E27FC236}">
                <a16:creationId xmlns:a16="http://schemas.microsoft.com/office/drawing/2014/main" id="{C86459C7-F324-154A-1F62-11C161E6B251}"/>
              </a:ext>
              <a:ext uri="{C183D7F6-B498-43B3-948B-1728B52AA6E4}">
                <adec:decorative xmlns:adec="http://schemas.microsoft.com/office/drawing/2017/decorative" val="1"/>
              </a:ext>
            </a:extLst>
          </p:cNvPr>
          <p:cNvSpPr/>
          <p:nvPr userDrawn="1"/>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rgbClr val="000000">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pic>
        <p:nvPicPr>
          <p:cNvPr id="9" name="Ipsos Logo">
            <a:extLst>
              <a:ext uri="{FF2B5EF4-FFF2-40B4-BE49-F238E27FC236}">
                <a16:creationId xmlns:a16="http://schemas.microsoft.com/office/drawing/2014/main" id="{E6892621-D909-ED6B-C812-2829C2183A8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6783684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17" name="Subtitle">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1" name="Chapter Number">
            <a:extLst>
              <a:ext uri="{FF2B5EF4-FFF2-40B4-BE49-F238E27FC236}">
                <a16:creationId xmlns:a16="http://schemas.microsoft.com/office/drawing/2014/main" id="{7066FE41-55CD-1D44-7ED7-B1E742AF1832}"/>
              </a:ext>
              <a:ext uri="{C183D7F6-B498-43B3-948B-1728B52AA6E4}">
                <adec:decorative xmlns:adec="http://schemas.microsoft.com/office/drawing/2017/decorative" val="1"/>
              </a:ext>
            </a:extLst>
          </p:cNvPr>
          <p:cNvSpPr>
            <a:spLocks noGrp="1"/>
          </p:cNvSpPr>
          <p:nvPr>
            <p:ph type="body" sz="quarter" idx="10" hasCustomPrompt="1"/>
          </p:nvPr>
        </p:nvSpPr>
        <p:spPr>
          <a:xfrm>
            <a:off x="9148762" y="1032463"/>
            <a:ext cx="2600325" cy="1820863"/>
          </a:xfrm>
          <a:prstGeom prst="rect">
            <a:avLst/>
          </a:prstGeo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3" name="Triangle">
            <a:extLst>
              <a:ext uri="{FF2B5EF4-FFF2-40B4-BE49-F238E27FC236}">
                <a16:creationId xmlns:a16="http://schemas.microsoft.com/office/drawing/2014/main" id="{A47BBA45-30B2-1AE1-4D29-166B974CDEE5}"/>
              </a:ext>
              <a:ext uri="{C183D7F6-B498-43B3-948B-1728B52AA6E4}">
                <adec:decorative xmlns:adec="http://schemas.microsoft.com/office/drawing/2017/decorative" val="1"/>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6" name="Classification">
            <a:extLst>
              <a:ext uri="{FF2B5EF4-FFF2-40B4-BE49-F238E27FC236}">
                <a16:creationId xmlns:a16="http://schemas.microsoft.com/office/drawing/2014/main" id="{FDD80340-4635-16C0-216B-A823C681F101}"/>
              </a:ext>
              <a:ext uri="{C183D7F6-B498-43B3-948B-1728B52AA6E4}">
                <adec:decorative xmlns:adec="http://schemas.microsoft.com/office/drawing/2017/decorative" val="1"/>
              </a:ext>
            </a:extLst>
          </p:cNvPr>
          <p:cNvSpPr txBox="1">
            <a:spLocks/>
          </p:cNvSpPr>
          <p:nvPr userDrawn="1"/>
        </p:nvSpPr>
        <p:spPr>
          <a:xfrm>
            <a:off x="440938" y="6512718"/>
            <a:ext cx="1695772"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bg1"/>
                </a:solidFill>
                <a:effectLst/>
              </a:rPr>
              <a:t>© Ipsos </a:t>
            </a:r>
          </a:p>
        </p:txBody>
      </p:sp>
      <p:sp>
        <p:nvSpPr>
          <p:cNvPr id="14" name="Slide Number">
            <a:extLst>
              <a:ext uri="{FF2B5EF4-FFF2-40B4-BE49-F238E27FC236}">
                <a16:creationId xmlns:a16="http://schemas.microsoft.com/office/drawing/2014/main" id="{72396438-1F17-18D4-E6ED-2C81438578DE}"/>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0B670EF9-49DC-A59C-6B97-BFCFA58E27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183611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53374833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1982497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977659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_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solidFill>
              </a:rPr>
              <a:t>© Ipsos | Understanding attitudes to early childhood | Final Report | January 2023 | Public</a:t>
            </a:r>
            <a:endParaRPr lang="en-US" sz="800">
              <a:solidFill>
                <a:schemeClr val="tx1"/>
              </a:solidFill>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9" name="Picture 8" descr="Logo&#10;&#10;Description automatically generated">
            <a:extLst>
              <a:ext uri="{FF2B5EF4-FFF2-40B4-BE49-F238E27FC236}">
                <a16:creationId xmlns:a16="http://schemas.microsoft.com/office/drawing/2014/main" id="{BA2A8E13-DF27-46EA-B9BD-0A38659A72A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254651975"/>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solidFill>
              </a:rPr>
              <a:t>© Ipsos | Understanding attitudes to early childhood | Final Report | January 2023 | Public</a:t>
            </a:r>
            <a:endParaRPr lang="en-US" sz="800">
              <a:solidFill>
                <a:schemeClr val="tx1"/>
              </a:solidFill>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1" name="Picture 10" descr="Logo&#10;&#10;Description automatically generated">
            <a:extLst>
              <a:ext uri="{FF2B5EF4-FFF2-40B4-BE49-F238E27FC236}">
                <a16:creationId xmlns:a16="http://schemas.microsoft.com/office/drawing/2014/main" id="{0BC1644F-2A39-49F1-88BD-54D748A1083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29575257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1" name="Espace réservé du pied de page 4">
            <a:extLst>
              <a:ext uri="{FF2B5EF4-FFF2-40B4-BE49-F238E27FC236}">
                <a16:creationId xmlns:a16="http://schemas.microsoft.com/office/drawing/2014/main" id="{A2870CFE-0B69-44FE-992B-F0A77061A959}"/>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Topline report | May 2023 | Client use only</a:t>
            </a:r>
            <a:endParaRPr lang="en-US" sz="800">
              <a:solidFill>
                <a:schemeClr val="bg1"/>
              </a:solidFill>
            </a:endParaRPr>
          </a:p>
        </p:txBody>
      </p:sp>
      <p:pic>
        <p:nvPicPr>
          <p:cNvPr id="14" name="Picture 13" descr="Logo&#10;&#10;Description automatically generated">
            <a:extLst>
              <a:ext uri="{FF2B5EF4-FFF2-40B4-BE49-F238E27FC236}">
                <a16:creationId xmlns:a16="http://schemas.microsoft.com/office/drawing/2014/main" id="{FFE85747-94FA-4DEE-B47A-395E4CE5C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195493606"/>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0" name="Picture 9" descr="Logo&#10;&#10;Description automatically generated">
            <a:extLst>
              <a:ext uri="{FF2B5EF4-FFF2-40B4-BE49-F238E27FC236}">
                <a16:creationId xmlns:a16="http://schemas.microsoft.com/office/drawing/2014/main" id="{47377ED4-228E-4124-A3C4-5EA8B179E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48860929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A76466A-5AA8-4586-A38B-59ED6E9039F2}"/>
              </a:ext>
            </a:extLst>
          </p:cNvPr>
          <p:cNvSpPr/>
          <p:nvPr userDrawn="1"/>
        </p:nvSpPr>
        <p:spPr>
          <a:xfrm>
            <a:off x="2253007" y="0"/>
            <a:ext cx="9938994" cy="6858000"/>
          </a:xfrm>
          <a:prstGeom prst="rect">
            <a:avLst/>
          </a:prstGeom>
          <a:gradFill flip="none" rotWithShape="1">
            <a:gsLst>
              <a:gs pos="21000">
                <a:schemeClr val="tx1">
                  <a:alpha val="0"/>
                </a:schemeClr>
              </a:gs>
              <a:gs pos="100000">
                <a:schemeClr val="tx1">
                  <a:alpha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2" name="Picture 11" descr="Logo&#10;&#10;Description automatically generated">
            <a:extLst>
              <a:ext uri="{FF2B5EF4-FFF2-40B4-BE49-F238E27FC236}">
                <a16:creationId xmlns:a16="http://schemas.microsoft.com/office/drawing/2014/main" id="{8D716144-CECC-4811-B9BB-D075346CCDE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9588313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400314"/>
            <a:ext cx="2516430"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7" name="Picture 16" descr="Logo&#10;&#10;Description automatically generated">
            <a:extLst>
              <a:ext uri="{FF2B5EF4-FFF2-40B4-BE49-F238E27FC236}">
                <a16:creationId xmlns:a16="http://schemas.microsoft.com/office/drawing/2014/main" id="{5057076B-DA23-4593-80FE-D21CEC480B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404526347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5" name="Slide Number Placeholder 15">
            <a:extLst>
              <a:ext uri="{FF2B5EF4-FFF2-40B4-BE49-F238E27FC236}">
                <a16:creationId xmlns:a16="http://schemas.microsoft.com/office/drawing/2014/main" id="{6F112CD9-13DC-34F6-8A06-366B38505F9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01530872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1"/>
        </a:solidFill>
        <a:effectLst/>
      </p:bgPr>
    </p:bg>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374219"/>
            <a:ext cx="2600712"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effectLst/>
              </a:rPr>
              <a:t>© Ipsos | Doc Name | Month Year | Version # | Public | Internal/Client Use Only | Strictly Confidential</a:t>
            </a: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a:t>
            </a:fld>
            <a:endParaRPr lang="en-GB" sz="900">
              <a:solidFill>
                <a:schemeClr val="bg1">
                  <a:lumMod val="65000"/>
                </a:schemeClr>
              </a:solidFill>
            </a:endParaRPr>
          </a:p>
        </p:txBody>
      </p:sp>
      <p:pic>
        <p:nvPicPr>
          <p:cNvPr id="12" name="Ipsos Logo">
            <a:extLst>
              <a:ext uri="{FF2B5EF4-FFF2-40B4-BE49-F238E27FC236}">
                <a16:creationId xmlns:a16="http://schemas.microsoft.com/office/drawing/2014/main" id="{BEC051CE-FCDB-2EBC-A53E-B4922F048E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Tree>
    <p:extLst>
      <p:ext uri="{BB962C8B-B14F-4D97-AF65-F5344CB8AC3E}">
        <p14:creationId xmlns:p14="http://schemas.microsoft.com/office/powerpoint/2010/main" val="3948364584"/>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94499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Report | November 2023 | Public</a:t>
            </a:r>
            <a:endParaRPr lang="en-US" sz="800">
              <a:solidFill>
                <a:schemeClr val="bg1"/>
              </a:solidFill>
            </a:endParaRP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pic>
        <p:nvPicPr>
          <p:cNvPr id="12" name="Picture 11" descr="Logo&#10;&#10;Description automatically generated">
            <a:extLst>
              <a:ext uri="{FF2B5EF4-FFF2-40B4-BE49-F238E27FC236}">
                <a16:creationId xmlns:a16="http://schemas.microsoft.com/office/drawing/2014/main" id="{784A819D-FCED-47F2-8858-1A858EC241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48659629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7608005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0" name="Picture 9" descr="Logo&#10;&#10;Description automatically generated">
            <a:extLst>
              <a:ext uri="{FF2B5EF4-FFF2-40B4-BE49-F238E27FC236}">
                <a16:creationId xmlns:a16="http://schemas.microsoft.com/office/drawing/2014/main" id="{25549864-2095-4002-9270-A982D33D7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57358121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6285852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0" name="Picture 9" descr="Logo&#10;&#10;Description automatically generated">
            <a:extLst>
              <a:ext uri="{FF2B5EF4-FFF2-40B4-BE49-F238E27FC236}">
                <a16:creationId xmlns:a16="http://schemas.microsoft.com/office/drawing/2014/main" id="{2580CAC3-1ECD-4DAF-A36A-5115CEEE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83355811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38262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4" name="Picture 13" descr="Logo&#10;&#10;Description automatically generated">
            <a:extLst>
              <a:ext uri="{FF2B5EF4-FFF2-40B4-BE49-F238E27FC236}">
                <a16:creationId xmlns:a16="http://schemas.microsoft.com/office/drawing/2014/main" id="{B90FCA43-F878-4AA0-B570-C3F80188E8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47687867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7943333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3" name="Picture 12" descr="Logo&#10;&#10;Description automatically generated">
            <a:extLst>
              <a:ext uri="{FF2B5EF4-FFF2-40B4-BE49-F238E27FC236}">
                <a16:creationId xmlns:a16="http://schemas.microsoft.com/office/drawing/2014/main" id="{01796971-3C7C-4A73-B832-EA17E1D7C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64512952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4628063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96428569"/>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0" name="Picture 9" descr="Logo&#10;&#10;Description automatically generated">
            <a:extLst>
              <a:ext uri="{FF2B5EF4-FFF2-40B4-BE49-F238E27FC236}">
                <a16:creationId xmlns:a16="http://schemas.microsoft.com/office/drawing/2014/main" id="{1D6570F5-BF8B-450D-86E2-4F71673DE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34064340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382672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2" name="Picture 11" descr="Logo&#10;&#10;Description automatically generated">
            <a:extLst>
              <a:ext uri="{FF2B5EF4-FFF2-40B4-BE49-F238E27FC236}">
                <a16:creationId xmlns:a16="http://schemas.microsoft.com/office/drawing/2014/main" id="{D6CF1930-090F-4CB7-B54F-7DB06952D4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6922468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8766090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2" name="Picture 11" descr="Logo&#10;&#10;Description automatically generated">
            <a:extLst>
              <a:ext uri="{FF2B5EF4-FFF2-40B4-BE49-F238E27FC236}">
                <a16:creationId xmlns:a16="http://schemas.microsoft.com/office/drawing/2014/main" id="{192B0442-82D2-42D4-8B6D-59AE7D89C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449339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5035545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7" name="Picture 6" descr="Logo&#10;&#10;Description automatically generated">
            <a:extLst>
              <a:ext uri="{FF2B5EF4-FFF2-40B4-BE49-F238E27FC236}">
                <a16:creationId xmlns:a16="http://schemas.microsoft.com/office/drawing/2014/main" id="{38763264-D8D0-432D-85E7-0DD8C7BE6F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05617308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image_with_statement">
    <p:bg>
      <p:bgPr>
        <a:solidFill>
          <a:schemeClr val="bg2"/>
        </a:solidFill>
        <a:effectLst/>
      </p:bgPr>
    </p:bg>
    <p:spTree>
      <p:nvGrpSpPr>
        <p:cNvPr id="1" name=""/>
        <p:cNvGrpSpPr/>
        <p:nvPr/>
      </p:nvGrpSpPr>
      <p:grpSpPr>
        <a:xfrm>
          <a:off x="0" y="0"/>
          <a:ext cx="0" cy="0"/>
          <a:chOff x="0" y="0"/>
          <a:chExt cx="0" cy="0"/>
        </a:xfrm>
      </p:grpSpPr>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000" cap="none" spc="0" baseline="0">
                <a:solidFill>
                  <a:schemeClr val="bg1"/>
                </a:solidFill>
              </a:defRPr>
            </a:lvl1pPr>
          </a:lstStyle>
          <a:p>
            <a:r>
              <a:rPr lang="en-GB"/>
              <a:t>Summary text background image</a:t>
            </a:r>
            <a:endParaRPr lang="fr-FR"/>
          </a:p>
        </p:txBody>
      </p:sp>
      <p:pic>
        <p:nvPicPr>
          <p:cNvPr id="7" name="Picture 6" descr="Logo&#10;&#10;Description automatically generated">
            <a:extLst>
              <a:ext uri="{FF2B5EF4-FFF2-40B4-BE49-F238E27FC236}">
                <a16:creationId xmlns:a16="http://schemas.microsoft.com/office/drawing/2014/main" id="{48309F75-6177-4AC5-A428-DB5E64A28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80333247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85C635-7CDB-4E28-BA80-262EA530CFA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6" name="Picture Placeholder 5">
            <a:extLst>
              <a:ext uri="{FF2B5EF4-FFF2-40B4-BE49-F238E27FC236}">
                <a16:creationId xmlns:a16="http://schemas.microsoft.com/office/drawing/2014/main" id="{ECE5E809-1F49-439C-8A55-BB5E4B4A6343}"/>
              </a:ext>
            </a:extLst>
          </p:cNvPr>
          <p:cNvSpPr>
            <a:spLocks noGrp="1"/>
          </p:cNvSpPr>
          <p:nvPr>
            <p:ph type="pic" sz="quarter" idx="1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5305425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12192000 w 12192000"/>
              <a:gd name="connsiteY1" fmla="*/ 0 h 6858000"/>
              <a:gd name="connsiteX2" fmla="*/ 12192000 w 12192000"/>
              <a:gd name="connsiteY2" fmla="*/ 0 h 6858000"/>
              <a:gd name="connsiteX3" fmla="*/ 5305425 w 12192000"/>
              <a:gd name="connsiteY3" fmla="*/ 6858000 h 6858000"/>
              <a:gd name="connsiteX4" fmla="*/ 0 w 12192000"/>
              <a:gd name="connsiteY4" fmla="*/ 6858000 h 6858000"/>
              <a:gd name="connsiteX5" fmla="*/ 0 w 12192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0"/>
                </a:lnTo>
                <a:lnTo>
                  <a:pt x="5305425" y="6858000"/>
                </a:lnTo>
                <a:lnTo>
                  <a:pt x="0" y="6858000"/>
                </a:lnTo>
                <a:lnTo>
                  <a:pt x="0" y="0"/>
                </a:lnTo>
                <a:close/>
              </a:path>
            </a:pathLst>
          </a:custGeom>
          <a:pattFill prst="wdUpDiag">
            <a:fgClr>
              <a:srgbClr val="D9D9D9"/>
            </a:fgClr>
            <a:bgClr>
              <a:schemeClr val="bg1"/>
            </a:bgClr>
          </a:pattFill>
        </p:spPr>
        <p:txBody>
          <a:bodyPr vert="horz" lIns="0" tIns="0" rIns="0" bIns="0" rtlCol="0" anchor="ctr">
            <a:noAutofit/>
          </a:bodyPr>
          <a:lstStyle>
            <a:lvl1pPr>
              <a:defRPr lang="en-GB"/>
            </a:lvl1pPr>
          </a:lstStyle>
          <a:p>
            <a:pPr lvl="0" algn="ctr"/>
            <a:r>
              <a:rPr lang="en-US"/>
              <a:t>Click icon to add picture</a:t>
            </a:r>
            <a:endParaRPr lang="en-GB"/>
          </a:p>
        </p:txBody>
      </p:sp>
      <p:sp>
        <p:nvSpPr>
          <p:cNvPr id="2" name="Title 1">
            <a:extLst>
              <a:ext uri="{FF2B5EF4-FFF2-40B4-BE49-F238E27FC236}">
                <a16:creationId xmlns:a16="http://schemas.microsoft.com/office/drawing/2014/main" id="{CCF0329B-10BB-461A-AB01-9E9659E82FEF}"/>
              </a:ext>
            </a:extLst>
          </p:cNvPr>
          <p:cNvSpPr>
            <a:spLocks noGrp="1"/>
          </p:cNvSpPr>
          <p:nvPr>
            <p:ph type="title"/>
          </p:nvPr>
        </p:nvSpPr>
        <p:spPr/>
        <p:txBody>
          <a:bodyPr/>
          <a:lstStyle/>
          <a:p>
            <a:r>
              <a:rPr lang="en-US"/>
              <a:t>Click to edit Master title style</a:t>
            </a:r>
            <a:endParaRPr lang="en-GB"/>
          </a:p>
        </p:txBody>
      </p:sp>
      <p:pic>
        <p:nvPicPr>
          <p:cNvPr id="9" name="Picture 8" descr="Logo&#10;&#10;Description automatically generated">
            <a:extLst>
              <a:ext uri="{FF2B5EF4-FFF2-40B4-BE49-F238E27FC236}">
                <a16:creationId xmlns:a16="http://schemas.microsoft.com/office/drawing/2014/main" id="{46973355-6EB5-4CF4-90B0-C8DE143F5C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40261323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02278102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288000">
            <a:noAutofit/>
          </a:bodyPr>
          <a:lstStyle>
            <a:lvl1pPr>
              <a:lnSpc>
                <a:spcPct val="115000"/>
              </a:lnSpc>
              <a:spcBef>
                <a:spcPts val="400"/>
              </a:spcBef>
              <a:defRPr sz="1200">
                <a:solidFill>
                  <a:schemeClr val="tx1"/>
                </a:solidFill>
              </a:defRPr>
            </a:lvl1pPr>
            <a:lvl2pPr marL="180975" indent="-180975">
              <a:lnSpc>
                <a:spcPct val="115000"/>
              </a:lnSpc>
              <a:spcBef>
                <a:spcPts val="400"/>
              </a:spcBef>
              <a:buSzPct val="100000"/>
              <a:defRPr lang="en-GB" sz="1200" kern="1200" dirty="0">
                <a:solidFill>
                  <a:schemeClr val="tx1"/>
                </a:solidFill>
                <a:latin typeface="+mn-lt"/>
                <a:ea typeface="+mn-ea"/>
                <a:cs typeface="+mn-cs"/>
              </a:defRPr>
            </a:lvl2pPr>
            <a:lvl3pPr>
              <a:lnSpc>
                <a:spcPct val="115000"/>
              </a:lnSpc>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37183860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4" name="Picture 13" descr="Logo&#10;&#10;Description automatically generated">
            <a:extLst>
              <a:ext uri="{FF2B5EF4-FFF2-40B4-BE49-F238E27FC236}">
                <a16:creationId xmlns:a16="http://schemas.microsoft.com/office/drawing/2014/main" id="{728AF8F0-66AD-419D-8C0F-8068E5FA00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23187203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6467325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9744701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00666957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4" name="Picture 13" descr="Logo&#10;&#10;Description automatically generated">
            <a:extLst>
              <a:ext uri="{FF2B5EF4-FFF2-40B4-BE49-F238E27FC236}">
                <a16:creationId xmlns:a16="http://schemas.microsoft.com/office/drawing/2014/main" id="{E241AB80-E9B8-45C2-BD76-BE79919A4E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45862016"/>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3225156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20" name="Picture 19" descr="Logo&#10;&#10;Description automatically generated">
            <a:extLst>
              <a:ext uri="{FF2B5EF4-FFF2-40B4-BE49-F238E27FC236}">
                <a16:creationId xmlns:a16="http://schemas.microsoft.com/office/drawing/2014/main" id="{51E910DC-29C9-418B-B7A3-E09651D6BE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77788379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7705337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5861907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2" name="Picture 11" descr="Logo&#10;&#10;Description automatically generated">
            <a:extLst>
              <a:ext uri="{FF2B5EF4-FFF2-40B4-BE49-F238E27FC236}">
                <a16:creationId xmlns:a16="http://schemas.microsoft.com/office/drawing/2014/main" id="{2A4E8C13-F8BA-4C6A-AF0A-A3E2C1304D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25889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Four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4" spcCol="288000">
            <a:noAutofit/>
          </a:bodyPr>
          <a:lstStyle>
            <a:lvl1pPr>
              <a:spcBef>
                <a:spcPts val="400"/>
              </a:spcBef>
              <a:defRPr sz="1200">
                <a:solidFill>
                  <a:schemeClr val="tx1"/>
                </a:solidFill>
              </a:defRPr>
            </a:lvl1pPr>
            <a:lvl2pPr marL="180975" indent="-180975">
              <a:spcBef>
                <a:spcPts val="400"/>
              </a:spcBef>
              <a:buSzPct val="100000"/>
              <a:buFont typeface="Arial" panose="020B0604020202020204" pitchFamily="34" charset="0"/>
              <a:buChar char="•"/>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963124711"/>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7113479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9F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7D04-BE4E-4FBC-9BCC-6338F933A4AE}"/>
              </a:ext>
            </a:extLst>
          </p:cNvPr>
          <p:cNvSpPr>
            <a:spLocks noGrp="1"/>
          </p:cNvSpPr>
          <p:nvPr>
            <p:ph type="title"/>
          </p:nvPr>
        </p:nvSpPr>
        <p:spPr>
          <a:xfrm>
            <a:off x="450000" y="397170"/>
            <a:ext cx="3258400" cy="775597"/>
          </a:xfrm>
        </p:spPr>
        <p:txBody>
          <a:bodyPr/>
          <a:lstStyle>
            <a:lvl1pPr>
              <a:defRPr sz="2800">
                <a:solidFill>
                  <a:schemeClr val="bg1"/>
                </a:solidFill>
              </a:defRPr>
            </a:lvl1pPr>
          </a:lstStyle>
          <a:p>
            <a:r>
              <a:rPr lang="en-US"/>
              <a:t>Click to edit Master title style</a:t>
            </a:r>
            <a:endParaRPr lang="en-GB"/>
          </a:p>
        </p:txBody>
      </p:sp>
      <p:sp>
        <p:nvSpPr>
          <p:cNvPr id="4" name="Rectangle 3">
            <a:extLst>
              <a:ext uri="{FF2B5EF4-FFF2-40B4-BE49-F238E27FC236}">
                <a16:creationId xmlns:a16="http://schemas.microsoft.com/office/drawing/2014/main" id="{7335EDEF-A32C-4375-9A8C-D96A706C558E}"/>
              </a:ext>
            </a:extLst>
          </p:cNvPr>
          <p:cNvSpPr/>
          <p:nvPr userDrawn="1"/>
        </p:nvSpPr>
        <p:spPr>
          <a:xfrm>
            <a:off x="3976688" y="0"/>
            <a:ext cx="82153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Slide Number Placeholder 15">
            <a:extLst>
              <a:ext uri="{FF2B5EF4-FFF2-40B4-BE49-F238E27FC236}">
                <a16:creationId xmlns:a16="http://schemas.microsoft.com/office/drawing/2014/main" id="{7B886A63-0AE2-4FD7-BADE-DACCD3607F2B}"/>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10" name="Espace réservé du pied de page 4">
            <a:extLst>
              <a:ext uri="{FF2B5EF4-FFF2-40B4-BE49-F238E27FC236}">
                <a16:creationId xmlns:a16="http://schemas.microsoft.com/office/drawing/2014/main" id="{5B023F40-D382-46B3-8320-B12D6910E7CB}"/>
              </a:ext>
            </a:extLst>
          </p:cNvPr>
          <p:cNvSpPr txBox="1">
            <a:spLocks/>
          </p:cNvSpPr>
          <p:nvPr userDrawn="1"/>
        </p:nvSpPr>
        <p:spPr>
          <a:xfrm>
            <a:off x="817200" y="6383974"/>
            <a:ext cx="3056300"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9" name="Picture 8" descr="Logo&#10;&#10;Description automatically generated">
            <a:extLst>
              <a:ext uri="{FF2B5EF4-FFF2-40B4-BE49-F238E27FC236}">
                <a16:creationId xmlns:a16="http://schemas.microsoft.com/office/drawing/2014/main" id="{29F0A0E1-442E-4F19-B16D-10D3121A3C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8386887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2" name="Picture 11" descr="Logo&#10;&#10;Description automatically generated">
            <a:extLst>
              <a:ext uri="{FF2B5EF4-FFF2-40B4-BE49-F238E27FC236}">
                <a16:creationId xmlns:a16="http://schemas.microsoft.com/office/drawing/2014/main" id="{54FC3FF5-171E-4A62-8DCD-47AB6A03B4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9469330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8" name="Espace réservé du pied de page 4">
            <a:extLst>
              <a:ext uri="{FF2B5EF4-FFF2-40B4-BE49-F238E27FC236}">
                <a16:creationId xmlns:a16="http://schemas.microsoft.com/office/drawing/2014/main" id="{5787A781-3FAF-4AB0-8809-381649F12BEB}"/>
              </a:ext>
            </a:extLst>
          </p:cNvPr>
          <p:cNvSpPr txBox="1">
            <a:spLocks/>
          </p:cNvSpPr>
          <p:nvPr userDrawn="1"/>
        </p:nvSpPr>
        <p:spPr>
          <a:xfrm>
            <a:off x="1182664" y="6535614"/>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lumMod val="65000"/>
                    <a:lumOff val="35000"/>
                  </a:schemeClr>
                </a:solidFill>
              </a:rPr>
              <a:t>© Ipsos | Understanding attitudes to early childhood | Final Report | January 2023 | Public</a:t>
            </a:r>
            <a:endParaRPr lang="en-US" sz="800">
              <a:solidFill>
                <a:schemeClr val="tx1">
                  <a:lumMod val="65000"/>
                  <a:lumOff val="35000"/>
                </a:schemeClr>
              </a:solidFill>
            </a:endParaRPr>
          </a:p>
        </p:txBody>
      </p:sp>
      <p:sp>
        <p:nvSpPr>
          <p:cNvPr id="6" name="Slide Number Placeholder 15">
            <a:extLst>
              <a:ext uri="{FF2B5EF4-FFF2-40B4-BE49-F238E27FC236}">
                <a16:creationId xmlns:a16="http://schemas.microsoft.com/office/drawing/2014/main" id="{58EF69AD-6814-637F-E6CC-C4533565DFC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641310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Half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6096000" y="0"/>
            <a:ext cx="6096000"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solidFill>
              </a:rPr>
              <a:t>© Ipsos | Understanding attitudes to early childhood | Final Report | January 2023 | Public</a:t>
            </a:r>
            <a:endParaRPr lang="en-US" sz="800">
              <a:solidFill>
                <a:schemeClr val="tx1"/>
              </a:solidFill>
            </a:endParaRPr>
          </a:p>
        </p:txBody>
      </p:sp>
      <p:sp>
        <p:nvSpPr>
          <p:cNvPr id="2" name="Title 1">
            <a:extLst>
              <a:ext uri="{FF2B5EF4-FFF2-40B4-BE49-F238E27FC236}">
                <a16:creationId xmlns:a16="http://schemas.microsoft.com/office/drawing/2014/main" id="{1E972B62-48FD-40A4-90ED-5B7BF9AA16DD}"/>
              </a:ext>
            </a:extLst>
          </p:cNvPr>
          <p:cNvSpPr>
            <a:spLocks noGrp="1"/>
          </p:cNvSpPr>
          <p:nvPr>
            <p:ph type="title"/>
          </p:nvPr>
        </p:nvSpPr>
        <p:spPr>
          <a:xfrm>
            <a:off x="450000" y="397170"/>
            <a:ext cx="5461850" cy="775597"/>
          </a:xfrm>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E1D05FBD-CF64-4CF6-AC6F-581058D0424E}"/>
              </a:ext>
            </a:extLst>
          </p:cNvPr>
          <p:cNvSpPr>
            <a:spLocks noGrp="1"/>
          </p:cNvSpPr>
          <p:nvPr>
            <p:ph sz="quarter" idx="12"/>
          </p:nvPr>
        </p:nvSpPr>
        <p:spPr>
          <a:xfrm>
            <a:off x="449263" y="2120900"/>
            <a:ext cx="5462587"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01816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Half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6096000"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solidFill>
              </a:rPr>
              <a:t>© Ipsos | Understanding attitudes to early childhood | Final Report | January 2023 | Public</a:t>
            </a:r>
            <a:endParaRPr lang="en-US" sz="800">
              <a:solidFill>
                <a:schemeClr val="tx1"/>
              </a:solidFill>
            </a:endParaRPr>
          </a:p>
        </p:txBody>
      </p:sp>
      <p:sp>
        <p:nvSpPr>
          <p:cNvPr id="2" name="Title 1">
            <a:extLst>
              <a:ext uri="{FF2B5EF4-FFF2-40B4-BE49-F238E27FC236}">
                <a16:creationId xmlns:a16="http://schemas.microsoft.com/office/drawing/2014/main" id="{1E972B62-48FD-40A4-90ED-5B7BF9AA16DD}"/>
              </a:ext>
            </a:extLst>
          </p:cNvPr>
          <p:cNvSpPr>
            <a:spLocks noGrp="1"/>
          </p:cNvSpPr>
          <p:nvPr>
            <p:ph type="title"/>
          </p:nvPr>
        </p:nvSpPr>
        <p:spPr>
          <a:xfrm>
            <a:off x="6292000" y="397170"/>
            <a:ext cx="5461850" cy="775597"/>
          </a:xfrm>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E1D05FBD-CF64-4CF6-AC6F-581058D0424E}"/>
              </a:ext>
            </a:extLst>
          </p:cNvPr>
          <p:cNvSpPr>
            <a:spLocks noGrp="1"/>
          </p:cNvSpPr>
          <p:nvPr>
            <p:ph sz="quarter" idx="12"/>
          </p:nvPr>
        </p:nvSpPr>
        <p:spPr>
          <a:xfrm>
            <a:off x="6291263" y="2120900"/>
            <a:ext cx="5462587"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67473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2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0" name="Picture 9" descr="Logo&#10;&#10;Description automatically generated">
            <a:extLst>
              <a:ext uri="{FF2B5EF4-FFF2-40B4-BE49-F238E27FC236}">
                <a16:creationId xmlns:a16="http://schemas.microsoft.com/office/drawing/2014/main" id="{D5880E40-D112-4F94-A799-6969C60285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7542251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lumMod val="65000"/>
                    <a:lumOff val="35000"/>
                  </a:schemeClr>
                </a:solidFill>
              </a:rPr>
              <a:t>© Ipsos | Understanding attitudes to early childhood | Final Report | January 2023 | Public</a:t>
            </a:r>
            <a:endParaRPr lang="en-US" sz="800">
              <a:solidFill>
                <a:schemeClr val="tx1">
                  <a:lumMod val="65000"/>
                  <a:lumOff val="35000"/>
                </a:schemeClr>
              </a:solidFill>
            </a:endParaRPr>
          </a:p>
        </p:txBody>
      </p:sp>
    </p:spTree>
    <p:extLst>
      <p:ext uri="{BB962C8B-B14F-4D97-AF65-F5344CB8AC3E}">
        <p14:creationId xmlns:p14="http://schemas.microsoft.com/office/powerpoint/2010/main" val="33591578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1" name="Picture 10" descr="Logo&#10;&#10;Description automatically generated">
            <a:extLst>
              <a:ext uri="{FF2B5EF4-FFF2-40B4-BE49-F238E27FC236}">
                <a16:creationId xmlns:a16="http://schemas.microsoft.com/office/drawing/2014/main" id="{E776469B-829D-4BB9-A3ED-562F5B5026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3541954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52401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4066757629"/>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10" name="Picture 9" descr="Logo&#10;&#10;Description automatically generated">
            <a:extLst>
              <a:ext uri="{FF2B5EF4-FFF2-40B4-BE49-F238E27FC236}">
                <a16:creationId xmlns:a16="http://schemas.microsoft.com/office/drawing/2014/main" id="{E28CAC80-9963-4F5A-945B-A2B390F71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8358902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4353838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pic>
        <p:nvPicPr>
          <p:cNvPr id="15" name="Picture 14" descr="Logo&#10;&#10;Description automatically generated">
            <a:extLst>
              <a:ext uri="{FF2B5EF4-FFF2-40B4-BE49-F238E27FC236}">
                <a16:creationId xmlns:a16="http://schemas.microsoft.com/office/drawing/2014/main" id="{9E4B1BE3-0117-405B-93BD-C9300F4586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7509537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30024694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5" name="Picture 14" descr="Logo&#10;&#10;Description automatically generated">
            <a:extLst>
              <a:ext uri="{FF2B5EF4-FFF2-40B4-BE49-F238E27FC236}">
                <a16:creationId xmlns:a16="http://schemas.microsoft.com/office/drawing/2014/main" id="{1DC0FDBE-8454-493A-B336-1DC5C98453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45030994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708154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pic>
        <p:nvPicPr>
          <p:cNvPr id="10" name="Picture 9" descr="Logo&#10;&#10;Description automatically generated">
            <a:extLst>
              <a:ext uri="{FF2B5EF4-FFF2-40B4-BE49-F238E27FC236}">
                <a16:creationId xmlns:a16="http://schemas.microsoft.com/office/drawing/2014/main" id="{6EF0265E-A9BC-48D9-AB12-0372C6F851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40558517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9636520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2" name="Picture 11" descr="Logo&#10;&#10;Description automatically generated">
            <a:extLst>
              <a:ext uri="{FF2B5EF4-FFF2-40B4-BE49-F238E27FC236}">
                <a16:creationId xmlns:a16="http://schemas.microsoft.com/office/drawing/2014/main" id="{41D850A5-DE27-473A-826A-2004F54153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33118002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6529213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039350372"/>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4" name="Picture 13" descr="Logo&#10;&#10;Description automatically generated">
            <a:extLst>
              <a:ext uri="{FF2B5EF4-FFF2-40B4-BE49-F238E27FC236}">
                <a16:creationId xmlns:a16="http://schemas.microsoft.com/office/drawing/2014/main" id="{3661B916-C5EC-46C7-B285-BCC35E32A5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349950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96344906"/>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22" name="Picture 21" descr="Logo&#10;&#10;Description automatically generated">
            <a:extLst>
              <a:ext uri="{FF2B5EF4-FFF2-40B4-BE49-F238E27FC236}">
                <a16:creationId xmlns:a16="http://schemas.microsoft.com/office/drawing/2014/main" id="{28EC5066-B76E-43B0-A4B4-FCA28BBA68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0416693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44035153"/>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7" name="Picture 16" descr="Logo&#10;&#10;Description automatically generated">
            <a:extLst>
              <a:ext uri="{FF2B5EF4-FFF2-40B4-BE49-F238E27FC236}">
                <a16:creationId xmlns:a16="http://schemas.microsoft.com/office/drawing/2014/main" id="{316B34C3-8543-47F5-BC05-95AFF621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434982214"/>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43569726"/>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9" name="Picture 18" descr="Logo&#10;&#10;Description automatically generated">
            <a:extLst>
              <a:ext uri="{FF2B5EF4-FFF2-40B4-BE49-F238E27FC236}">
                <a16:creationId xmlns:a16="http://schemas.microsoft.com/office/drawing/2014/main" id="{7506137E-7CDC-4C1C-8B8D-86C7F6D1C6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543685999"/>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35086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Logo&#10;&#10;Description automatically generated">
            <a:extLst>
              <a:ext uri="{FF2B5EF4-FFF2-40B4-BE49-F238E27FC236}">
                <a16:creationId xmlns:a16="http://schemas.microsoft.com/office/drawing/2014/main" id="{7AFE9DAA-3BB3-48AF-98BF-B91051601C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5588548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70798354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57.xml"/><Relationship Id="rId21" Type="http://schemas.openxmlformats.org/officeDocument/2006/relationships/slideLayout" Target="../slideLayouts/slideLayout52.xml"/><Relationship Id="rId42" Type="http://schemas.openxmlformats.org/officeDocument/2006/relationships/slideLayout" Target="../slideLayouts/slideLayout73.xml"/><Relationship Id="rId47" Type="http://schemas.openxmlformats.org/officeDocument/2006/relationships/slideLayout" Target="../slideLayouts/slideLayout78.xml"/><Relationship Id="rId63" Type="http://schemas.openxmlformats.org/officeDocument/2006/relationships/slideLayout" Target="../slideLayouts/slideLayout94.xml"/><Relationship Id="rId68" Type="http://schemas.openxmlformats.org/officeDocument/2006/relationships/slideLayout" Target="../slideLayouts/slideLayout99.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slideLayout" Target="../slideLayouts/slideLayout60.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slideLayout" Target="../slideLayouts/slideLayout71.xml"/><Relationship Id="rId45" Type="http://schemas.openxmlformats.org/officeDocument/2006/relationships/slideLayout" Target="../slideLayouts/slideLayout76.xml"/><Relationship Id="rId53" Type="http://schemas.openxmlformats.org/officeDocument/2006/relationships/slideLayout" Target="../slideLayouts/slideLayout84.xml"/><Relationship Id="rId58" Type="http://schemas.openxmlformats.org/officeDocument/2006/relationships/slideLayout" Target="../slideLayouts/slideLayout89.xml"/><Relationship Id="rId66" Type="http://schemas.openxmlformats.org/officeDocument/2006/relationships/slideLayout" Target="../slideLayouts/slideLayout97.xml"/><Relationship Id="rId74" Type="http://schemas.openxmlformats.org/officeDocument/2006/relationships/slideLayout" Target="../slideLayouts/slideLayout105.xml"/><Relationship Id="rId5" Type="http://schemas.openxmlformats.org/officeDocument/2006/relationships/slideLayout" Target="../slideLayouts/slideLayout36.xml"/><Relationship Id="rId61" Type="http://schemas.openxmlformats.org/officeDocument/2006/relationships/slideLayout" Target="../slideLayouts/slideLayout92.xml"/><Relationship Id="rId19" Type="http://schemas.openxmlformats.org/officeDocument/2006/relationships/slideLayout" Target="../slideLayouts/slideLayout5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43" Type="http://schemas.openxmlformats.org/officeDocument/2006/relationships/slideLayout" Target="../slideLayouts/slideLayout74.xml"/><Relationship Id="rId48" Type="http://schemas.openxmlformats.org/officeDocument/2006/relationships/slideLayout" Target="../slideLayouts/slideLayout79.xml"/><Relationship Id="rId56" Type="http://schemas.openxmlformats.org/officeDocument/2006/relationships/slideLayout" Target="../slideLayouts/slideLayout87.xml"/><Relationship Id="rId64" Type="http://schemas.openxmlformats.org/officeDocument/2006/relationships/slideLayout" Target="../slideLayouts/slideLayout95.xml"/><Relationship Id="rId69" Type="http://schemas.openxmlformats.org/officeDocument/2006/relationships/slideLayout" Target="../slideLayouts/slideLayout100.xml"/><Relationship Id="rId8" Type="http://schemas.openxmlformats.org/officeDocument/2006/relationships/slideLayout" Target="../slideLayouts/slideLayout39.xml"/><Relationship Id="rId51" Type="http://schemas.openxmlformats.org/officeDocument/2006/relationships/slideLayout" Target="../slideLayouts/slideLayout82.xml"/><Relationship Id="rId72" Type="http://schemas.openxmlformats.org/officeDocument/2006/relationships/slideLayout" Target="../slideLayouts/slideLayout103.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slideLayout" Target="../slideLayouts/slideLayout69.xml"/><Relationship Id="rId46" Type="http://schemas.openxmlformats.org/officeDocument/2006/relationships/slideLayout" Target="../slideLayouts/slideLayout77.xml"/><Relationship Id="rId59" Type="http://schemas.openxmlformats.org/officeDocument/2006/relationships/slideLayout" Target="../slideLayouts/slideLayout90.xml"/><Relationship Id="rId67" Type="http://schemas.openxmlformats.org/officeDocument/2006/relationships/slideLayout" Target="../slideLayouts/slideLayout98.xml"/><Relationship Id="rId20" Type="http://schemas.openxmlformats.org/officeDocument/2006/relationships/slideLayout" Target="../slideLayouts/slideLayout51.xml"/><Relationship Id="rId41" Type="http://schemas.openxmlformats.org/officeDocument/2006/relationships/slideLayout" Target="../slideLayouts/slideLayout72.xml"/><Relationship Id="rId54" Type="http://schemas.openxmlformats.org/officeDocument/2006/relationships/slideLayout" Target="../slideLayouts/slideLayout85.xml"/><Relationship Id="rId62" Type="http://schemas.openxmlformats.org/officeDocument/2006/relationships/slideLayout" Target="../slideLayouts/slideLayout93.xml"/><Relationship Id="rId70" Type="http://schemas.openxmlformats.org/officeDocument/2006/relationships/slideLayout" Target="../slideLayouts/slideLayout101.xml"/><Relationship Id="rId75" Type="http://schemas.openxmlformats.org/officeDocument/2006/relationships/theme" Target="../theme/theme2.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49" Type="http://schemas.openxmlformats.org/officeDocument/2006/relationships/slideLayout" Target="../slideLayouts/slideLayout80.xml"/><Relationship Id="rId57" Type="http://schemas.openxmlformats.org/officeDocument/2006/relationships/slideLayout" Target="../slideLayouts/slideLayout88.xml"/><Relationship Id="rId10" Type="http://schemas.openxmlformats.org/officeDocument/2006/relationships/slideLayout" Target="../slideLayouts/slideLayout41.xml"/><Relationship Id="rId31" Type="http://schemas.openxmlformats.org/officeDocument/2006/relationships/slideLayout" Target="../slideLayouts/slideLayout62.xml"/><Relationship Id="rId44" Type="http://schemas.openxmlformats.org/officeDocument/2006/relationships/slideLayout" Target="../slideLayouts/slideLayout75.xml"/><Relationship Id="rId52" Type="http://schemas.openxmlformats.org/officeDocument/2006/relationships/slideLayout" Target="../slideLayouts/slideLayout83.xml"/><Relationship Id="rId60" Type="http://schemas.openxmlformats.org/officeDocument/2006/relationships/slideLayout" Target="../slideLayouts/slideLayout91.xml"/><Relationship Id="rId65" Type="http://schemas.openxmlformats.org/officeDocument/2006/relationships/slideLayout" Target="../slideLayouts/slideLayout96.xml"/><Relationship Id="rId73" Type="http://schemas.openxmlformats.org/officeDocument/2006/relationships/slideLayout" Target="../slideLayouts/slideLayout10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9" Type="http://schemas.openxmlformats.org/officeDocument/2006/relationships/slideLayout" Target="../slideLayouts/slideLayout70.xml"/><Relationship Id="rId34" Type="http://schemas.openxmlformats.org/officeDocument/2006/relationships/slideLayout" Target="../slideLayouts/slideLayout65.xml"/><Relationship Id="rId50" Type="http://schemas.openxmlformats.org/officeDocument/2006/relationships/slideLayout" Target="../slideLayouts/slideLayout81.xml"/><Relationship Id="rId55" Type="http://schemas.openxmlformats.org/officeDocument/2006/relationships/slideLayout" Target="../slideLayouts/slideLayout86.xml"/><Relationship Id="rId76" Type="http://schemas.openxmlformats.org/officeDocument/2006/relationships/image" Target="../media/image3.png"/><Relationship Id="rId7" Type="http://schemas.openxmlformats.org/officeDocument/2006/relationships/slideLayout" Target="../slideLayouts/slideLayout38.xml"/><Relationship Id="rId71"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Slide title room for two lines</a:t>
            </a:r>
          </a:p>
        </p:txBody>
      </p:sp>
      <p:sp>
        <p:nvSpPr>
          <p:cNvPr id="7" name="Placeholder">
            <a:extLst>
              <a:ext uri="{FF2B5EF4-FFF2-40B4-BE49-F238E27FC236}">
                <a16:creationId xmlns:a16="http://schemas.microsoft.com/office/drawing/2014/main" id="{D7CC2174-966F-44FC-375D-7BD78365CCEA}"/>
              </a:ext>
            </a:extLst>
          </p:cNvPr>
          <p:cNvSpPr>
            <a:spLocks noGrp="1"/>
          </p:cNvSpPr>
          <p:nvPr>
            <p:ph type="body" idx="1"/>
          </p:nvPr>
        </p:nvSpPr>
        <p:spPr>
          <a:xfrm>
            <a:off x="436002" y="1825625"/>
            <a:ext cx="11313086" cy="3843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8" y="6504029"/>
            <a:ext cx="4672238"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tx1"/>
                </a:solidFill>
                <a:effectLst/>
              </a:rPr>
              <a:t>© Ipsos |  Client use only</a:t>
            </a:r>
          </a:p>
        </p:txBody>
      </p:sp>
      <p:sp>
        <p:nvSpPr>
          <p:cNvPr id="96" name="Slide Number">
            <a:extLst>
              <a:ext uri="{FF2B5EF4-FFF2-40B4-BE49-F238E27FC236}">
                <a16:creationId xmlns:a16="http://schemas.microsoft.com/office/drawing/2014/main" id="{A19EB2BF-21C7-DA01-6AAC-8D446BDFC72B}"/>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8" name="Ipsos Logo">
            <a:extLst>
              <a:ext uri="{FF2B5EF4-FFF2-40B4-BE49-F238E27FC236}">
                <a16:creationId xmlns:a16="http://schemas.microsoft.com/office/drawing/2014/main" id="{28D1BB47-AB47-9982-F311-E64B0A6B46C8}"/>
              </a:ext>
              <a:ext uri="{C183D7F6-B498-43B3-948B-1728B52AA6E4}">
                <adec:decorative xmlns:adec="http://schemas.microsoft.com/office/drawing/2017/decorative" val="1"/>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797839013"/>
      </p:ext>
    </p:extLst>
  </p:cSld>
  <p:clrMap bg1="lt1" tx1="dk1" bg2="lt2" tx2="dk2" accent1="accent1" accent2="accent2" accent3="accent3" accent4="accent4" accent5="accent5" accent6="accent6" hlink="hlink" folHlink="folHlink"/>
  <p:sldLayoutIdLst>
    <p:sldLayoutId id="2147484379" r:id="rId1"/>
    <p:sldLayoutId id="2147484381"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4" r:id="rId12"/>
    <p:sldLayoutId id="2147484395" r:id="rId13"/>
    <p:sldLayoutId id="2147484396" r:id="rId14"/>
    <p:sldLayoutId id="2147484397" r:id="rId15"/>
    <p:sldLayoutId id="2147484398" r:id="rId16"/>
    <p:sldLayoutId id="2147484399" r:id="rId17"/>
    <p:sldLayoutId id="2147484400" r:id="rId18"/>
    <p:sldLayoutId id="2147484401" r:id="rId19"/>
    <p:sldLayoutId id="2147484403" r:id="rId20"/>
    <p:sldLayoutId id="2147484404" r:id="rId21"/>
    <p:sldLayoutId id="2147484405" r:id="rId22"/>
    <p:sldLayoutId id="2147484406" r:id="rId23"/>
    <p:sldLayoutId id="2147484407" r:id="rId24"/>
    <p:sldLayoutId id="2147484409" r:id="rId25"/>
    <p:sldLayoutId id="2147484410" r:id="rId26"/>
    <p:sldLayoutId id="2147484414" r:id="rId27"/>
    <p:sldLayoutId id="2147484411" r:id="rId28"/>
    <p:sldLayoutId id="2147484412" r:id="rId29"/>
    <p:sldLayoutId id="2147484415" r:id="rId30"/>
    <p:sldLayoutId id="2147484417" r:id="rId31"/>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2509">
          <p15:clr>
            <a:srgbClr val="F26B43"/>
          </p15:clr>
        </p15:guide>
        <p15:guide id="26" pos="2698">
          <p15:clr>
            <a:srgbClr val="F26B43"/>
          </p15:clr>
        </p15:guide>
        <p15:guide id="30" pos="4930">
          <p15:clr>
            <a:srgbClr val="F26B43"/>
          </p15:clr>
        </p15:guide>
        <p15:guide id="31" pos="5126">
          <p15:clr>
            <a:srgbClr val="F26B43"/>
          </p15:clr>
        </p15:guide>
        <p15:guide id="39" orient="horz" pos="1139">
          <p15:clr>
            <a:srgbClr val="5ACBF0"/>
          </p15:clr>
        </p15:guide>
        <p15:guide id="41" pos="1905" userDrawn="1">
          <p15:clr>
            <a:srgbClr val="5ACBF0"/>
          </p15:clr>
        </p15:guide>
        <p15:guide id="42" pos="2109" userDrawn="1">
          <p15:clr>
            <a:srgbClr val="5ACBF0"/>
          </p15:clr>
        </p15:guide>
        <p15:guide id="43" pos="3942">
          <p15:clr>
            <a:srgbClr val="5ACBF0"/>
          </p15:clr>
        </p15:guide>
        <p15:guide id="45" pos="3741" userDrawn="1">
          <p15:clr>
            <a:srgbClr val="5ACBF0"/>
          </p15:clr>
        </p15:guide>
        <p15:guide id="46" pos="5568" userDrawn="1">
          <p15:clr>
            <a:srgbClr val="5ACBF0"/>
          </p15:clr>
        </p15:guide>
        <p15:guide id="47" pos="5770" userDrawn="1">
          <p15:clr>
            <a:srgbClr val="5ACBF0"/>
          </p15:clr>
        </p15:guide>
        <p15:guide id="53" orient="horz" pos="436" userDrawn="1">
          <p15:clr>
            <a:srgbClr val="9FCC3B"/>
          </p15:clr>
        </p15:guide>
        <p15:guide id="54" pos="279" userDrawn="1">
          <p15:clr>
            <a:srgbClr val="9FCC3B"/>
          </p15:clr>
        </p15:guide>
        <p15:guide id="55" pos="7401" userDrawn="1">
          <p15:clr>
            <a:srgbClr val="9FCC3B"/>
          </p15:clr>
        </p15:guide>
        <p15:guide id="56" orient="horz" pos="3747" userDrawn="1">
          <p15:clr>
            <a:srgbClr val="9FCC3B"/>
          </p15:clr>
        </p15:guide>
        <p15:guide id="57" orient="horz" pos="3884" userDrawn="1">
          <p15:clr>
            <a:srgbClr val="000000"/>
          </p15:clr>
        </p15:guide>
        <p15:guide id="58" orient="horz" pos="913" userDrawn="1">
          <p15:clr>
            <a:srgbClr val="C35EA4"/>
          </p15:clr>
        </p15:guide>
        <p15:guide id="59" orient="horz" pos="132" userDrawn="1">
          <p15:clr>
            <a:srgbClr val="000000"/>
          </p15:clr>
        </p15:guide>
        <p15:guide id="60" orient="horz" pos="3571" userDrawn="1">
          <p15:clr>
            <a:srgbClr val="5ACBF0"/>
          </p15:clr>
        </p15:guide>
        <p15:guide id="61" orient="horz" pos="4166" userDrawn="1">
          <p15:clr>
            <a:srgbClr val="000000"/>
          </p15:clr>
        </p15:guide>
        <p15:guide id="62" pos="140" userDrawn="1">
          <p15:clr>
            <a:srgbClr val="000000"/>
          </p15:clr>
        </p15:guide>
        <p15:guide id="63" pos="7537" userDrawn="1">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7" name="Espace réservé du pied de page 4">
            <a:extLst>
              <a:ext uri="{FF2B5EF4-FFF2-40B4-BE49-F238E27FC236}">
                <a16:creationId xmlns:a16="http://schemas.microsoft.com/office/drawing/2014/main" id="{D7AAABE5-A2C1-44F0-9DDD-916A8E8A74D5}"/>
              </a:ext>
            </a:extLst>
          </p:cNvPr>
          <p:cNvSpPr txBox="1">
            <a:spLocks/>
          </p:cNvSpPr>
          <p:nvPr userDrawn="1"/>
        </p:nvSpPr>
        <p:spPr>
          <a:xfrm>
            <a:off x="1003760" y="6515735"/>
            <a:ext cx="40363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lumMod val="65000"/>
                    <a:lumOff val="35000"/>
                  </a:schemeClr>
                </a:solidFill>
              </a:rPr>
              <a:t>© Ipsos | Understanding attitudes to early childhood | Report | November 2023 | PUBLIC</a:t>
            </a:r>
            <a:endParaRPr lang="en-US" sz="800">
              <a:solidFill>
                <a:schemeClr val="tx1">
                  <a:lumMod val="65000"/>
                  <a:lumOff val="35000"/>
                </a:schemeClr>
              </a:solidFill>
            </a:endParaRPr>
          </a:p>
        </p:txBody>
      </p:sp>
      <p:pic>
        <p:nvPicPr>
          <p:cNvPr id="8" name="Picture 7" descr="Logo&#10;&#10;Description automatically generated">
            <a:extLst>
              <a:ext uri="{FF2B5EF4-FFF2-40B4-BE49-F238E27FC236}">
                <a16:creationId xmlns:a16="http://schemas.microsoft.com/office/drawing/2014/main" id="{66FC5672-4EF0-4F3B-818B-EC48BAC160DC}"/>
              </a:ext>
            </a:extLst>
          </p:cNvPr>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6" name="Slide Number Placeholder 15">
            <a:extLst>
              <a:ext uri="{FF2B5EF4-FFF2-40B4-BE49-F238E27FC236}">
                <a16:creationId xmlns:a16="http://schemas.microsoft.com/office/drawing/2014/main" id="{C66D948C-5C3D-C5BC-2A93-EA171F68856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39342706"/>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 id="2147484434" r:id="rId16"/>
    <p:sldLayoutId id="2147484435" r:id="rId17"/>
    <p:sldLayoutId id="2147484436" r:id="rId18"/>
    <p:sldLayoutId id="2147484437" r:id="rId19"/>
    <p:sldLayoutId id="2147484438" r:id="rId20"/>
    <p:sldLayoutId id="2147484439" r:id="rId21"/>
    <p:sldLayoutId id="2147484440" r:id="rId22"/>
    <p:sldLayoutId id="2147484441" r:id="rId23"/>
    <p:sldLayoutId id="2147484442" r:id="rId24"/>
    <p:sldLayoutId id="2147484443" r:id="rId25"/>
    <p:sldLayoutId id="2147484444" r:id="rId26"/>
    <p:sldLayoutId id="2147484445" r:id="rId27"/>
    <p:sldLayoutId id="2147484446" r:id="rId28"/>
    <p:sldLayoutId id="2147484447" r:id="rId29"/>
    <p:sldLayoutId id="2147484448" r:id="rId30"/>
    <p:sldLayoutId id="2147484449" r:id="rId31"/>
    <p:sldLayoutId id="2147484450" r:id="rId32"/>
    <p:sldLayoutId id="2147484451" r:id="rId33"/>
    <p:sldLayoutId id="2147484452" r:id="rId34"/>
    <p:sldLayoutId id="2147484453" r:id="rId35"/>
    <p:sldLayoutId id="2147484454" r:id="rId36"/>
    <p:sldLayoutId id="2147484455" r:id="rId37"/>
    <p:sldLayoutId id="2147484456" r:id="rId38"/>
    <p:sldLayoutId id="2147484457" r:id="rId39"/>
    <p:sldLayoutId id="2147484458" r:id="rId40"/>
    <p:sldLayoutId id="2147484459" r:id="rId41"/>
    <p:sldLayoutId id="2147484460" r:id="rId42"/>
    <p:sldLayoutId id="2147484461" r:id="rId43"/>
    <p:sldLayoutId id="2147484462" r:id="rId44"/>
    <p:sldLayoutId id="2147484463" r:id="rId45"/>
    <p:sldLayoutId id="2147484464" r:id="rId46"/>
    <p:sldLayoutId id="2147484465" r:id="rId47"/>
    <p:sldLayoutId id="2147484466" r:id="rId48"/>
    <p:sldLayoutId id="2147484467" r:id="rId49"/>
    <p:sldLayoutId id="2147484468" r:id="rId50"/>
    <p:sldLayoutId id="2147484469" r:id="rId51"/>
    <p:sldLayoutId id="2147484470" r:id="rId52"/>
    <p:sldLayoutId id="2147484471" r:id="rId53"/>
    <p:sldLayoutId id="2147484472" r:id="rId54"/>
    <p:sldLayoutId id="2147484473" r:id="rId55"/>
    <p:sldLayoutId id="2147484474" r:id="rId56"/>
    <p:sldLayoutId id="2147484475" r:id="rId57"/>
    <p:sldLayoutId id="2147484476" r:id="rId58"/>
    <p:sldLayoutId id="2147484477" r:id="rId59"/>
    <p:sldLayoutId id="2147484478" r:id="rId60"/>
    <p:sldLayoutId id="2147484479" r:id="rId61"/>
    <p:sldLayoutId id="2147484480" r:id="rId62"/>
    <p:sldLayoutId id="2147484481" r:id="rId63"/>
    <p:sldLayoutId id="2147484482" r:id="rId64"/>
    <p:sldLayoutId id="2147484483" r:id="rId65"/>
    <p:sldLayoutId id="2147484484" r:id="rId66"/>
    <p:sldLayoutId id="2147484485" r:id="rId67"/>
    <p:sldLayoutId id="2147484486" r:id="rId68"/>
    <p:sldLayoutId id="2147484487" r:id="rId69"/>
    <p:sldLayoutId id="2147484488" r:id="rId70"/>
    <p:sldLayoutId id="2147484489" r:id="rId71"/>
    <p:sldLayoutId id="2147484490" r:id="rId72"/>
    <p:sldLayoutId id="2147484491" r:id="rId73"/>
    <p:sldLayoutId id="2147484492" r:id="rId74"/>
  </p:sldLayoutIdLst>
  <p:hf hdr="0" ftr="0" dt="0"/>
  <p:txStyles>
    <p:titleStyle>
      <a:lvl1pPr algn="l" defTabSz="914400" rtl="0" eaLnBrk="1" latinLnBrk="0" hangingPunct="1">
        <a:lnSpc>
          <a:spcPct val="90000"/>
        </a:lnSpc>
        <a:spcBef>
          <a:spcPct val="0"/>
        </a:spcBef>
        <a:buNone/>
        <a:defRPr sz="32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chart" Target="../charts/chart6.xml"/><Relationship Id="rId1" Type="http://schemas.openxmlformats.org/officeDocument/2006/relationships/slideLayout" Target="../slideLayouts/slideLayout31.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chart" Target="../charts/chart7.xml"/><Relationship Id="rId1" Type="http://schemas.openxmlformats.org/officeDocument/2006/relationships/slideLayout" Target="../slideLayouts/slideLayout3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0.sv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hart" Target="../charts/chart8.xml"/><Relationship Id="rId7"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13.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https://royalfoundation.com/first-insights-from-2023-public-perception-survey-released/#:~:text=The%20new%20Public%20Perceptions%20Survey,issues%20related%20to%20early%20childhood." TargetMode="External"/><Relationship Id="rId2" Type="http://schemas.openxmlformats.org/officeDocument/2006/relationships/hyperlink" Target="https://www.ipsos.com/en-uk/seven-ten-people-say-early-years-should-be-more-priority-society" TargetMode="External"/><Relationship Id="rId1" Type="http://schemas.openxmlformats.org/officeDocument/2006/relationships/slideLayout" Target="../slideLayouts/slideLayout30.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chart" Target="../charts/chart1.xml"/><Relationship Id="rId1" Type="http://schemas.openxmlformats.org/officeDocument/2006/relationships/slideLayout" Target="../slideLayouts/slideLayout3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chart" Target="../charts/chart2.xml"/><Relationship Id="rId1" Type="http://schemas.openxmlformats.org/officeDocument/2006/relationships/slideLayout" Target="../slideLayouts/slideLayout31.xml"/><Relationship Id="rId6" Type="http://schemas.openxmlformats.org/officeDocument/2006/relationships/image" Target="../media/image21.svg"/><Relationship Id="rId11" Type="http://schemas.openxmlformats.org/officeDocument/2006/relationships/image" Target="../media/image11.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chart" Target="../charts/chart3.xml"/><Relationship Id="rId1" Type="http://schemas.openxmlformats.org/officeDocument/2006/relationships/slideLayout" Target="../slideLayouts/slideLayout31.xml"/><Relationship Id="rId6" Type="http://schemas.openxmlformats.org/officeDocument/2006/relationships/image" Target="../media/image13.svg"/><Relationship Id="rId11" Type="http://schemas.openxmlformats.org/officeDocument/2006/relationships/image" Target="../media/image26.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0.sv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chart" Target="../charts/chart4.xml"/><Relationship Id="rId1" Type="http://schemas.openxmlformats.org/officeDocument/2006/relationships/slideLayout" Target="../slideLayouts/slideLayout31.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chart" Target="../charts/chart5.xml"/><Relationship Id="rId1" Type="http://schemas.openxmlformats.org/officeDocument/2006/relationships/slideLayout" Target="../slideLayouts/slideLayout3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0.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84523468-DDCD-AA32-0D37-4E5E4D331A0A}"/>
              </a:ext>
              <a:ext uri="{C183D7F6-B498-43B3-948B-1728B52AA6E4}">
                <adec:decorative xmlns:adec="http://schemas.microsoft.com/office/drawing/2017/decorative" val="1"/>
              </a:ext>
            </a:extLst>
          </p:cNvPr>
          <p:cNvSpPr/>
          <p:nvPr/>
        </p:nvSpPr>
        <p:spPr>
          <a:xfrm rot="16200000">
            <a:off x="8913038" y="3613636"/>
            <a:ext cx="3293476" cy="3293476"/>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11" name="Title 10">
            <a:extLst>
              <a:ext uri="{FF2B5EF4-FFF2-40B4-BE49-F238E27FC236}">
                <a16:creationId xmlns:a16="http://schemas.microsoft.com/office/drawing/2014/main" id="{B970215C-464B-3E38-09F2-78DEFBE8B24B}"/>
              </a:ext>
            </a:extLst>
          </p:cNvPr>
          <p:cNvSpPr>
            <a:spLocks noGrp="1"/>
          </p:cNvSpPr>
          <p:nvPr>
            <p:ph type="title"/>
          </p:nvPr>
        </p:nvSpPr>
        <p:spPr>
          <a:xfrm>
            <a:off x="431800" y="499411"/>
            <a:ext cx="5536747" cy="715669"/>
          </a:xfrm>
        </p:spPr>
        <p:txBody>
          <a:bodyPr/>
          <a:lstStyle/>
          <a:p>
            <a:r>
              <a:rPr lang="en-GB">
                <a:latin typeface="+mn-lt"/>
              </a:rPr>
              <a:t>Understanding public attitudes towards early childhood</a:t>
            </a:r>
          </a:p>
        </p:txBody>
      </p:sp>
      <p:sp>
        <p:nvSpPr>
          <p:cNvPr id="24" name="Parallelogram 1">
            <a:extLst>
              <a:ext uri="{FF2B5EF4-FFF2-40B4-BE49-F238E27FC236}">
                <a16:creationId xmlns:a16="http://schemas.microsoft.com/office/drawing/2014/main" id="{DCACAFDE-AA21-F551-50E2-C3337808E262}"/>
              </a:ext>
              <a:ext uri="{C183D7F6-B498-43B3-948B-1728B52AA6E4}">
                <adec:decorative xmlns:adec="http://schemas.microsoft.com/office/drawing/2017/decorative" val="1"/>
              </a:ext>
            </a:extLst>
          </p:cNvPr>
          <p:cNvSpPr/>
          <p:nvPr/>
        </p:nvSpPr>
        <p:spPr>
          <a:xfrm rot="18900000">
            <a:off x="6235134" y="432499"/>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25" name="Parallelogram 2">
            <a:extLst>
              <a:ext uri="{FF2B5EF4-FFF2-40B4-BE49-F238E27FC236}">
                <a16:creationId xmlns:a16="http://schemas.microsoft.com/office/drawing/2014/main" id="{9CDC6E30-BB93-B2E6-B13F-52AB7DD85A9C}"/>
              </a:ext>
              <a:ext uri="{C183D7F6-B498-43B3-948B-1728B52AA6E4}">
                <adec:decorative xmlns:adec="http://schemas.microsoft.com/office/drawing/2017/decorative" val="1"/>
              </a:ext>
            </a:extLst>
          </p:cNvPr>
          <p:cNvSpPr/>
          <p:nvPr/>
        </p:nvSpPr>
        <p:spPr>
          <a:xfrm rot="8100000">
            <a:off x="8379788" y="5576009"/>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27" name="Subtitle">
            <a:extLst>
              <a:ext uri="{FF2B5EF4-FFF2-40B4-BE49-F238E27FC236}">
                <a16:creationId xmlns:a16="http://schemas.microsoft.com/office/drawing/2014/main" id="{0C673ABE-6C9E-C2D0-A712-123C9850C5B3}"/>
              </a:ext>
            </a:extLst>
          </p:cNvPr>
          <p:cNvSpPr txBox="1">
            <a:spLocks noGrp="1"/>
          </p:cNvSpPr>
          <p:nvPr>
            <p:ph type="body" sz="quarter" idx="12"/>
          </p:nvPr>
        </p:nvSpPr>
        <p:spPr>
          <a:xfrm>
            <a:off x="431801" y="3661081"/>
            <a:ext cx="2668015" cy="1732526"/>
          </a:xfrm>
          <a:noFill/>
        </p:spPr>
        <p:txBody>
          <a:bodyPr wrap="square" lIns="0" tIns="0" rIns="0" bIns="0" rtlCol="0">
            <a:spAutoFit/>
          </a:bodyPr>
          <a:lstStyle/>
          <a:p>
            <a:r>
              <a:rPr lang="en-GB" dirty="0"/>
              <a:t>Attitudes towards early childhood by different UK nations</a:t>
            </a:r>
            <a:br>
              <a:rPr lang="en-GB" dirty="0"/>
            </a:br>
            <a:br>
              <a:rPr lang="en-GB" dirty="0"/>
            </a:br>
            <a:r>
              <a:rPr lang="en-GB" dirty="0"/>
              <a:t>April 2025</a:t>
            </a:r>
          </a:p>
        </p:txBody>
      </p:sp>
      <p:pic>
        <p:nvPicPr>
          <p:cNvPr id="2" name="Ipsos Logo">
            <a:extLst>
              <a:ext uri="{FF2B5EF4-FFF2-40B4-BE49-F238E27FC236}">
                <a16:creationId xmlns:a16="http://schemas.microsoft.com/office/drawing/2014/main" id="{3B0D6CF7-5CFE-67FF-41DE-578C24CC2E4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pic>
        <p:nvPicPr>
          <p:cNvPr id="7" name="Picture Placeholder 6" descr="A baby lying on the floor looking at a book&#10;&#10;Description automatically generated">
            <a:extLst>
              <a:ext uri="{FF2B5EF4-FFF2-40B4-BE49-F238E27FC236}">
                <a16:creationId xmlns:a16="http://schemas.microsoft.com/office/drawing/2014/main" id="{2B34F93B-8726-4639-EDDF-17BEF6EE76C7}"/>
              </a:ext>
            </a:extLst>
          </p:cNvPr>
          <p:cNvPicPr>
            <a:picLocks noGrp="1" noChangeAspect="1"/>
          </p:cNvPicPr>
          <p:nvPr>
            <p:ph type="pic" sz="quarter" idx="11"/>
          </p:nvPr>
        </p:nvPicPr>
        <p:blipFill>
          <a:blip r:embed="rId4"/>
          <a:srcRect l="7871" r="7871"/>
          <a:stretch>
            <a:fillRect/>
          </a:stretch>
        </p:blipFill>
        <p:spPr/>
      </p:pic>
      <p:pic>
        <p:nvPicPr>
          <p:cNvPr id="8" name="Picture 2" descr="Report - Centre for Early Childhood">
            <a:extLst>
              <a:ext uri="{FF2B5EF4-FFF2-40B4-BE49-F238E27FC236}">
                <a16:creationId xmlns:a16="http://schemas.microsoft.com/office/drawing/2014/main" id="{366CA0BB-775D-43D5-9A6E-D94166EC19A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815435" y="237561"/>
            <a:ext cx="2204085" cy="103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3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687D38E-C7BA-422C-99CE-30FF87623E61}"/>
              </a:ext>
            </a:extLst>
          </p:cNvPr>
          <p:cNvGraphicFramePr/>
          <p:nvPr/>
        </p:nvGraphicFramePr>
        <p:xfrm>
          <a:off x="953680" y="1409766"/>
          <a:ext cx="10795407" cy="4732815"/>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802E0C56-4646-5DF3-FFCC-63A12D330138}"/>
              </a:ext>
            </a:extLst>
          </p:cNvPr>
          <p:cNvSpPr/>
          <p:nvPr/>
        </p:nvSpPr>
        <p:spPr>
          <a:xfrm>
            <a:off x="315437" y="1665953"/>
            <a:ext cx="3349256" cy="11144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8038" algn="r">
              <a:lnSpc>
                <a:spcPct val="110000"/>
              </a:lnSpc>
            </a:pPr>
            <a:r>
              <a:rPr lang="en-GB" sz="1400" b="1">
                <a:solidFill>
                  <a:schemeClr val="bg1"/>
                </a:solidFill>
              </a:rPr>
              <a:t>% Agree that early </a:t>
            </a:r>
            <a:br>
              <a:rPr lang="en-GB" sz="1400" b="1">
                <a:solidFill>
                  <a:schemeClr val="bg1"/>
                </a:solidFill>
              </a:rPr>
            </a:br>
            <a:r>
              <a:rPr lang="en-GB" sz="1400" b="1">
                <a:solidFill>
                  <a:schemeClr val="bg1"/>
                </a:solidFill>
              </a:rPr>
              <a:t>childhood development </a:t>
            </a:r>
          </a:p>
          <a:p>
            <a:pPr marL="808038" algn="r">
              <a:lnSpc>
                <a:spcPct val="110000"/>
              </a:lnSpc>
            </a:pPr>
            <a:r>
              <a:rPr lang="en-GB" sz="1400" b="1">
                <a:solidFill>
                  <a:schemeClr val="bg1"/>
                </a:solidFill>
              </a:rPr>
              <a:t>is currently a top </a:t>
            </a:r>
            <a:br>
              <a:rPr lang="en-GB" sz="1400" b="1">
                <a:solidFill>
                  <a:schemeClr val="bg1"/>
                </a:solidFill>
              </a:rPr>
            </a:br>
            <a:r>
              <a:rPr lang="en-GB" sz="1400" b="1">
                <a:solidFill>
                  <a:schemeClr val="bg1"/>
                </a:solidFill>
              </a:rPr>
              <a:t>priority for wider society</a:t>
            </a:r>
          </a:p>
        </p:txBody>
      </p:sp>
      <p:pic>
        <p:nvPicPr>
          <p:cNvPr id="2" name="Graphic 1" descr="Priorities outline">
            <a:extLst>
              <a:ext uri="{FF2B5EF4-FFF2-40B4-BE49-F238E27FC236}">
                <a16:creationId xmlns:a16="http://schemas.microsoft.com/office/drawing/2014/main" id="{92C47F8C-8FC9-DD69-244B-80F07A1402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84777" y="1811702"/>
            <a:ext cx="819853" cy="819853"/>
          </a:xfrm>
          <a:prstGeom prst="rect">
            <a:avLst/>
          </a:prstGeom>
        </p:spPr>
      </p:pic>
      <p:sp>
        <p:nvSpPr>
          <p:cNvPr id="16" name="Rectangle 15">
            <a:extLst>
              <a:ext uri="{FF2B5EF4-FFF2-40B4-BE49-F238E27FC236}">
                <a16:creationId xmlns:a16="http://schemas.microsoft.com/office/drawing/2014/main" id="{8784A9F6-A7C1-55BE-6B4D-DB37CA4BD89F}"/>
              </a:ext>
            </a:extLst>
          </p:cNvPr>
          <p:cNvSpPr/>
          <p:nvPr/>
        </p:nvSpPr>
        <p:spPr>
          <a:xfrm>
            <a:off x="315437" y="2988860"/>
            <a:ext cx="3349256" cy="10601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Agree there is not enough </a:t>
            </a:r>
            <a:br>
              <a:rPr lang="en-GB" sz="1400" b="1">
                <a:solidFill>
                  <a:schemeClr val="bg1"/>
                </a:solidFill>
              </a:rPr>
            </a:br>
            <a:r>
              <a:rPr lang="en-GB" sz="1400" b="1">
                <a:solidFill>
                  <a:schemeClr val="bg1"/>
                </a:solidFill>
              </a:rPr>
              <a:t>support for parents, </a:t>
            </a:r>
            <a:br>
              <a:rPr lang="en-GB" sz="1400" b="1">
                <a:solidFill>
                  <a:schemeClr val="bg1"/>
                </a:solidFill>
              </a:rPr>
            </a:br>
            <a:r>
              <a:rPr lang="en-GB" sz="1400" b="1">
                <a:solidFill>
                  <a:schemeClr val="bg1"/>
                </a:solidFill>
              </a:rPr>
              <a:t>carers + children to help </a:t>
            </a:r>
            <a:br>
              <a:rPr lang="en-GB" sz="1400" b="1">
                <a:solidFill>
                  <a:schemeClr val="bg1"/>
                </a:solidFill>
              </a:rPr>
            </a:br>
            <a:r>
              <a:rPr lang="en-GB" sz="1400" b="1">
                <a:solidFill>
                  <a:schemeClr val="bg1"/>
                </a:solidFill>
              </a:rPr>
              <a:t>early child development</a:t>
            </a:r>
          </a:p>
        </p:txBody>
      </p:sp>
      <p:sp>
        <p:nvSpPr>
          <p:cNvPr id="18" name="Rectangle 17">
            <a:extLst>
              <a:ext uri="{FF2B5EF4-FFF2-40B4-BE49-F238E27FC236}">
                <a16:creationId xmlns:a16="http://schemas.microsoft.com/office/drawing/2014/main" id="{BAEF8339-0E89-B5C3-C30C-EBEDAE083FF1}"/>
              </a:ext>
            </a:extLst>
          </p:cNvPr>
          <p:cNvSpPr/>
          <p:nvPr/>
        </p:nvSpPr>
        <p:spPr>
          <a:xfrm>
            <a:off x="315437" y="4193448"/>
            <a:ext cx="3349256" cy="84019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a:solidFill>
                  <a:schemeClr val="bg1"/>
                </a:solidFill>
              </a:rPr>
              <a:t>% Agree early childhood should not be a top priority given other problems in the UK</a:t>
            </a:r>
          </a:p>
        </p:txBody>
      </p:sp>
      <p:sp>
        <p:nvSpPr>
          <p:cNvPr id="20" name="Rectangle 19">
            <a:extLst>
              <a:ext uri="{FF2B5EF4-FFF2-40B4-BE49-F238E27FC236}">
                <a16:creationId xmlns:a16="http://schemas.microsoft.com/office/drawing/2014/main" id="{41F5E811-35E5-996E-2C22-DBB82ED21551}"/>
              </a:ext>
            </a:extLst>
          </p:cNvPr>
          <p:cNvSpPr/>
          <p:nvPr/>
        </p:nvSpPr>
        <p:spPr>
          <a:xfrm>
            <a:off x="315437" y="5220047"/>
            <a:ext cx="3349256" cy="86940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dirty="0">
                <a:solidFill>
                  <a:schemeClr val="bg1"/>
                </a:solidFill>
              </a:rPr>
              <a:t>% saying raising children is the collective responsibility of everyone in society</a:t>
            </a:r>
          </a:p>
        </p:txBody>
      </p:sp>
      <p:pic>
        <p:nvPicPr>
          <p:cNvPr id="22" name="Graphic 21" descr="Open hand with solid fill">
            <a:extLst>
              <a:ext uri="{FF2B5EF4-FFF2-40B4-BE49-F238E27FC236}">
                <a16:creationId xmlns:a16="http://schemas.microsoft.com/office/drawing/2014/main" id="{083A6FEF-4E10-00AD-AEE9-53140883E9A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5106" y="3193902"/>
            <a:ext cx="782524" cy="782524"/>
          </a:xfrm>
          <a:prstGeom prst="rect">
            <a:avLst/>
          </a:prstGeom>
        </p:spPr>
      </p:pic>
      <p:pic>
        <p:nvPicPr>
          <p:cNvPr id="23" name="Graphic 22" descr="Coins outline">
            <a:extLst>
              <a:ext uri="{FF2B5EF4-FFF2-40B4-BE49-F238E27FC236}">
                <a16:creationId xmlns:a16="http://schemas.microsoft.com/office/drawing/2014/main" id="{ECD1BAF5-B119-9D11-3462-869117D2169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45106" y="4284355"/>
            <a:ext cx="695484" cy="695484"/>
          </a:xfrm>
          <a:prstGeom prst="rect">
            <a:avLst/>
          </a:prstGeom>
        </p:spPr>
      </p:pic>
      <p:pic>
        <p:nvPicPr>
          <p:cNvPr id="1026" name="Picture 2" descr="Group success outline">
            <a:extLst>
              <a:ext uri="{FF2B5EF4-FFF2-40B4-BE49-F238E27FC236}">
                <a16:creationId xmlns:a16="http://schemas.microsoft.com/office/drawing/2014/main" id="{F44CB7A0-7EB0-566D-9F1E-ED9FFCC4107F}"/>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396667" y="5318923"/>
            <a:ext cx="705362" cy="705362"/>
          </a:xfrm>
          <a:prstGeom prst="rect">
            <a:avLst/>
          </a:prstGeom>
          <a:noFill/>
          <a:ln>
            <a:noFill/>
          </a:ln>
        </p:spPr>
      </p:pic>
      <p:sp>
        <p:nvSpPr>
          <p:cNvPr id="3" name="Title 2">
            <a:extLst>
              <a:ext uri="{FF2B5EF4-FFF2-40B4-BE49-F238E27FC236}">
                <a16:creationId xmlns:a16="http://schemas.microsoft.com/office/drawing/2014/main" id="{28A93613-4227-7B6A-BFD0-8A95AE30DA35}"/>
              </a:ext>
            </a:extLst>
          </p:cNvPr>
          <p:cNvSpPr>
            <a:spLocks noGrp="1"/>
          </p:cNvSpPr>
          <p:nvPr>
            <p:ph type="title"/>
          </p:nvPr>
        </p:nvSpPr>
        <p:spPr>
          <a:xfrm>
            <a:off x="326012" y="300986"/>
            <a:ext cx="6436738" cy="715669"/>
          </a:xfrm>
        </p:spPr>
        <p:txBody>
          <a:bodyPr anchor="t"/>
          <a:lstStyle/>
          <a:p>
            <a:r>
              <a:rPr lang="en-GB"/>
              <a:t>Public attitudes towards early childhood</a:t>
            </a:r>
            <a:br>
              <a:rPr lang="en-GB"/>
            </a:br>
            <a:r>
              <a:rPr lang="en-GB">
                <a:solidFill>
                  <a:schemeClr val="accent2">
                    <a:lumMod val="75000"/>
                  </a:schemeClr>
                </a:solidFill>
              </a:rPr>
              <a:t>Wales dashboard</a:t>
            </a:r>
          </a:p>
        </p:txBody>
      </p:sp>
      <p:grpSp>
        <p:nvGrpSpPr>
          <p:cNvPr id="8" name="Group 7">
            <a:extLst>
              <a:ext uri="{FF2B5EF4-FFF2-40B4-BE49-F238E27FC236}">
                <a16:creationId xmlns:a16="http://schemas.microsoft.com/office/drawing/2014/main" id="{4C1DB8B7-A3E0-D66E-9EB2-4A3AF5EE56AD}"/>
              </a:ext>
            </a:extLst>
          </p:cNvPr>
          <p:cNvGrpSpPr/>
          <p:nvPr/>
        </p:nvGrpSpPr>
        <p:grpSpPr>
          <a:xfrm>
            <a:off x="3939731" y="973323"/>
            <a:ext cx="2092578" cy="282671"/>
            <a:chOff x="3939731" y="973323"/>
            <a:chExt cx="2092578" cy="282671"/>
          </a:xfrm>
        </p:grpSpPr>
        <p:sp>
          <p:nvSpPr>
            <p:cNvPr id="12" name="Rectangle 11">
              <a:extLst>
                <a:ext uri="{FF2B5EF4-FFF2-40B4-BE49-F238E27FC236}">
                  <a16:creationId xmlns:a16="http://schemas.microsoft.com/office/drawing/2014/main" id="{294C0922-1C6F-2556-124C-826EEB8C78A7}"/>
                </a:ext>
              </a:extLst>
            </p:cNvPr>
            <p:cNvSpPr/>
            <p:nvPr/>
          </p:nvSpPr>
          <p:spPr>
            <a:xfrm>
              <a:off x="3939731" y="973323"/>
              <a:ext cx="283840" cy="2826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17" name="TextBox 16">
              <a:extLst>
                <a:ext uri="{FF2B5EF4-FFF2-40B4-BE49-F238E27FC236}">
                  <a16:creationId xmlns:a16="http://schemas.microsoft.com/office/drawing/2014/main" id="{F29B1531-03B4-E8B1-89A9-49DCA4D7749B}"/>
                </a:ext>
              </a:extLst>
            </p:cNvPr>
            <p:cNvSpPr txBox="1"/>
            <p:nvPr/>
          </p:nvSpPr>
          <p:spPr>
            <a:xfrm>
              <a:off x="4305874" y="1006493"/>
              <a:ext cx="172643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UK General population</a:t>
              </a:r>
            </a:p>
          </p:txBody>
        </p:sp>
      </p:grpSp>
      <p:grpSp>
        <p:nvGrpSpPr>
          <p:cNvPr id="24" name="Group 23">
            <a:extLst>
              <a:ext uri="{FF2B5EF4-FFF2-40B4-BE49-F238E27FC236}">
                <a16:creationId xmlns:a16="http://schemas.microsoft.com/office/drawing/2014/main" id="{825EDA22-F516-5ED1-0877-6BA143575E4E}"/>
              </a:ext>
            </a:extLst>
          </p:cNvPr>
          <p:cNvGrpSpPr/>
          <p:nvPr/>
        </p:nvGrpSpPr>
        <p:grpSpPr>
          <a:xfrm>
            <a:off x="6292354" y="973323"/>
            <a:ext cx="874295" cy="282671"/>
            <a:chOff x="3939731" y="973323"/>
            <a:chExt cx="874295" cy="282671"/>
          </a:xfrm>
        </p:grpSpPr>
        <p:sp>
          <p:nvSpPr>
            <p:cNvPr id="29" name="Rectangle 28">
              <a:extLst>
                <a:ext uri="{FF2B5EF4-FFF2-40B4-BE49-F238E27FC236}">
                  <a16:creationId xmlns:a16="http://schemas.microsoft.com/office/drawing/2014/main" id="{AF730E81-636D-A732-3F9F-62DD20CF44D9}"/>
                </a:ext>
              </a:extLst>
            </p:cNvPr>
            <p:cNvSpPr/>
            <p:nvPr/>
          </p:nvSpPr>
          <p:spPr>
            <a:xfrm>
              <a:off x="3939731" y="973323"/>
              <a:ext cx="283840" cy="282671"/>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30" name="TextBox 29">
              <a:extLst>
                <a:ext uri="{FF2B5EF4-FFF2-40B4-BE49-F238E27FC236}">
                  <a16:creationId xmlns:a16="http://schemas.microsoft.com/office/drawing/2014/main" id="{64663609-D5BB-1293-FFA6-1C773C7A3867}"/>
                </a:ext>
              </a:extLst>
            </p:cNvPr>
            <p:cNvSpPr txBox="1"/>
            <p:nvPr/>
          </p:nvSpPr>
          <p:spPr>
            <a:xfrm>
              <a:off x="4305874" y="1006493"/>
              <a:ext cx="508152"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Wales </a:t>
              </a:r>
            </a:p>
          </p:txBody>
        </p:sp>
      </p:grpSp>
      <p:grpSp>
        <p:nvGrpSpPr>
          <p:cNvPr id="31" name="Group 30">
            <a:extLst>
              <a:ext uri="{FF2B5EF4-FFF2-40B4-BE49-F238E27FC236}">
                <a16:creationId xmlns:a16="http://schemas.microsoft.com/office/drawing/2014/main" id="{F6967A48-1007-D712-7861-9DD9E07A9BF7}"/>
              </a:ext>
            </a:extLst>
          </p:cNvPr>
          <p:cNvGrpSpPr/>
          <p:nvPr/>
        </p:nvGrpSpPr>
        <p:grpSpPr>
          <a:xfrm>
            <a:off x="6993923" y="2022375"/>
            <a:ext cx="691116" cy="666769"/>
            <a:chOff x="4949515" y="1914591"/>
            <a:chExt cx="691116" cy="666769"/>
          </a:xfrm>
          <a:solidFill>
            <a:schemeClr val="tx2"/>
          </a:solidFill>
        </p:grpSpPr>
        <p:sp>
          <p:nvSpPr>
            <p:cNvPr id="45" name="Oval 44">
              <a:extLst>
                <a:ext uri="{FF2B5EF4-FFF2-40B4-BE49-F238E27FC236}">
                  <a16:creationId xmlns:a16="http://schemas.microsoft.com/office/drawing/2014/main" id="{11A8B08A-9C03-57C1-24BC-2C804AD6C739}"/>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2" name="TextBox 51">
              <a:extLst>
                <a:ext uri="{FF2B5EF4-FFF2-40B4-BE49-F238E27FC236}">
                  <a16:creationId xmlns:a16="http://schemas.microsoft.com/office/drawing/2014/main" id="{AF8B35B4-B5AC-A668-7EC5-1D45A6D7F009}"/>
                </a:ext>
              </a:extLst>
            </p:cNvPr>
            <p:cNvSpPr txBox="1"/>
            <p:nvPr/>
          </p:nvSpPr>
          <p:spPr>
            <a:xfrm>
              <a:off x="5067300" y="2091810"/>
              <a:ext cx="523875"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45%</a:t>
              </a:r>
            </a:p>
          </p:txBody>
        </p:sp>
      </p:grpSp>
      <p:grpSp>
        <p:nvGrpSpPr>
          <p:cNvPr id="56" name="Group 55">
            <a:extLst>
              <a:ext uri="{FF2B5EF4-FFF2-40B4-BE49-F238E27FC236}">
                <a16:creationId xmlns:a16="http://schemas.microsoft.com/office/drawing/2014/main" id="{EA299BF2-8583-E6BF-2D47-9ABDFC54B825}"/>
              </a:ext>
            </a:extLst>
          </p:cNvPr>
          <p:cNvGrpSpPr/>
          <p:nvPr/>
        </p:nvGrpSpPr>
        <p:grpSpPr>
          <a:xfrm>
            <a:off x="6567015" y="1688992"/>
            <a:ext cx="691116" cy="666769"/>
            <a:chOff x="4949515" y="1914591"/>
            <a:chExt cx="691116" cy="666769"/>
          </a:xfrm>
          <a:solidFill>
            <a:schemeClr val="accent2">
              <a:lumMod val="75000"/>
            </a:schemeClr>
          </a:solidFill>
        </p:grpSpPr>
        <p:sp>
          <p:nvSpPr>
            <p:cNvPr id="57" name="Oval 56">
              <a:extLst>
                <a:ext uri="{FF2B5EF4-FFF2-40B4-BE49-F238E27FC236}">
                  <a16:creationId xmlns:a16="http://schemas.microsoft.com/office/drawing/2014/main" id="{14A43F99-62B2-5E7D-05BB-CB0A7142A63A}"/>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8" name="TextBox 57">
              <a:extLst>
                <a:ext uri="{FF2B5EF4-FFF2-40B4-BE49-F238E27FC236}">
                  <a16:creationId xmlns:a16="http://schemas.microsoft.com/office/drawing/2014/main" id="{8B51FEC8-45FF-2A50-3515-4A9E2D0AD1CB}"/>
                </a:ext>
              </a:extLst>
            </p:cNvPr>
            <p:cNvSpPr txBox="1"/>
            <p:nvPr/>
          </p:nvSpPr>
          <p:spPr>
            <a:xfrm>
              <a:off x="5038126" y="2091810"/>
              <a:ext cx="513893"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41%</a:t>
              </a:r>
            </a:p>
          </p:txBody>
        </p:sp>
      </p:grpSp>
      <p:grpSp>
        <p:nvGrpSpPr>
          <p:cNvPr id="59" name="Group 58">
            <a:extLst>
              <a:ext uri="{FF2B5EF4-FFF2-40B4-BE49-F238E27FC236}">
                <a16:creationId xmlns:a16="http://schemas.microsoft.com/office/drawing/2014/main" id="{9549836A-BDF5-D095-6A7D-82DAA4802E63}"/>
              </a:ext>
            </a:extLst>
          </p:cNvPr>
          <p:cNvGrpSpPr/>
          <p:nvPr/>
        </p:nvGrpSpPr>
        <p:grpSpPr>
          <a:xfrm>
            <a:off x="7873495" y="3035837"/>
            <a:ext cx="691116" cy="666769"/>
            <a:chOff x="4949515" y="1914591"/>
            <a:chExt cx="691116" cy="666769"/>
          </a:xfrm>
          <a:solidFill>
            <a:schemeClr val="tx2"/>
          </a:solidFill>
        </p:grpSpPr>
        <p:sp>
          <p:nvSpPr>
            <p:cNvPr id="60" name="Oval 59">
              <a:extLst>
                <a:ext uri="{FF2B5EF4-FFF2-40B4-BE49-F238E27FC236}">
                  <a16:creationId xmlns:a16="http://schemas.microsoft.com/office/drawing/2014/main" id="{47FF2DE0-C1A5-B5B4-84D6-FF07D68C5F0C}"/>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61" name="TextBox 60">
              <a:extLst>
                <a:ext uri="{FF2B5EF4-FFF2-40B4-BE49-F238E27FC236}">
                  <a16:creationId xmlns:a16="http://schemas.microsoft.com/office/drawing/2014/main" id="{1EF21BBD-A83E-43E7-461A-F80080CAF855}"/>
                </a:ext>
              </a:extLst>
            </p:cNvPr>
            <p:cNvSpPr txBox="1"/>
            <p:nvPr/>
          </p:nvSpPr>
          <p:spPr>
            <a:xfrm>
              <a:off x="5038499" y="2139435"/>
              <a:ext cx="532497"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56%</a:t>
              </a:r>
            </a:p>
          </p:txBody>
        </p:sp>
      </p:grpSp>
      <p:grpSp>
        <p:nvGrpSpPr>
          <p:cNvPr id="62" name="Group 61">
            <a:extLst>
              <a:ext uri="{FF2B5EF4-FFF2-40B4-BE49-F238E27FC236}">
                <a16:creationId xmlns:a16="http://schemas.microsoft.com/office/drawing/2014/main" id="{05658C71-F924-9F4D-AA61-766AA3ECC557}"/>
              </a:ext>
            </a:extLst>
          </p:cNvPr>
          <p:cNvGrpSpPr/>
          <p:nvPr/>
        </p:nvGrpSpPr>
        <p:grpSpPr>
          <a:xfrm>
            <a:off x="7984983" y="2615046"/>
            <a:ext cx="691116" cy="666769"/>
            <a:chOff x="4949515" y="1914591"/>
            <a:chExt cx="691116" cy="666769"/>
          </a:xfrm>
          <a:solidFill>
            <a:schemeClr val="accent1"/>
          </a:solidFill>
        </p:grpSpPr>
        <p:sp>
          <p:nvSpPr>
            <p:cNvPr id="63" name="Oval 62">
              <a:extLst>
                <a:ext uri="{FF2B5EF4-FFF2-40B4-BE49-F238E27FC236}">
                  <a16:creationId xmlns:a16="http://schemas.microsoft.com/office/drawing/2014/main" id="{9AC02E0D-C610-3BA2-3950-1E960F2BF911}"/>
                </a:ext>
              </a:extLst>
            </p:cNvPr>
            <p:cNvSpPr/>
            <p:nvPr/>
          </p:nvSpPr>
          <p:spPr>
            <a:xfrm>
              <a:off x="4949515" y="1914591"/>
              <a:ext cx="691116" cy="6667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24" name="TextBox 1023">
              <a:extLst>
                <a:ext uri="{FF2B5EF4-FFF2-40B4-BE49-F238E27FC236}">
                  <a16:creationId xmlns:a16="http://schemas.microsoft.com/office/drawing/2014/main" id="{58EA3298-7994-8B03-91FC-30B47683A200}"/>
                </a:ext>
              </a:extLst>
            </p:cNvPr>
            <p:cNvSpPr txBox="1"/>
            <p:nvPr/>
          </p:nvSpPr>
          <p:spPr>
            <a:xfrm>
              <a:off x="5040605" y="2091810"/>
              <a:ext cx="572184"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58%</a:t>
              </a:r>
            </a:p>
          </p:txBody>
        </p:sp>
      </p:grpSp>
      <p:grpSp>
        <p:nvGrpSpPr>
          <p:cNvPr id="1040" name="Group 1039">
            <a:extLst>
              <a:ext uri="{FF2B5EF4-FFF2-40B4-BE49-F238E27FC236}">
                <a16:creationId xmlns:a16="http://schemas.microsoft.com/office/drawing/2014/main" id="{AD9A100B-C0F1-355B-DD64-3ED42637AD51}"/>
              </a:ext>
            </a:extLst>
          </p:cNvPr>
          <p:cNvGrpSpPr/>
          <p:nvPr/>
        </p:nvGrpSpPr>
        <p:grpSpPr>
          <a:xfrm>
            <a:off x="6616077" y="5256414"/>
            <a:ext cx="691116" cy="666769"/>
            <a:chOff x="4949515" y="1914591"/>
            <a:chExt cx="691116" cy="666769"/>
          </a:xfrm>
          <a:solidFill>
            <a:schemeClr val="tx2"/>
          </a:solidFill>
        </p:grpSpPr>
        <p:sp>
          <p:nvSpPr>
            <p:cNvPr id="1041" name="Oval 1040">
              <a:extLst>
                <a:ext uri="{FF2B5EF4-FFF2-40B4-BE49-F238E27FC236}">
                  <a16:creationId xmlns:a16="http://schemas.microsoft.com/office/drawing/2014/main" id="{1B0A9E13-F51A-882D-2BC6-AA8AC44406E8}"/>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42" name="TextBox 1041">
              <a:extLst>
                <a:ext uri="{FF2B5EF4-FFF2-40B4-BE49-F238E27FC236}">
                  <a16:creationId xmlns:a16="http://schemas.microsoft.com/office/drawing/2014/main" id="{2176D19B-E49D-46CA-D8F4-7A997EE50D5C}"/>
                </a:ext>
              </a:extLst>
            </p:cNvPr>
            <p:cNvSpPr txBox="1"/>
            <p:nvPr/>
          </p:nvSpPr>
          <p:spPr>
            <a:xfrm>
              <a:off x="5038499" y="2139435"/>
              <a:ext cx="532497"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40%</a:t>
              </a:r>
            </a:p>
          </p:txBody>
        </p:sp>
      </p:grpSp>
      <p:grpSp>
        <p:nvGrpSpPr>
          <p:cNvPr id="1043" name="Group 1042">
            <a:extLst>
              <a:ext uri="{FF2B5EF4-FFF2-40B4-BE49-F238E27FC236}">
                <a16:creationId xmlns:a16="http://schemas.microsoft.com/office/drawing/2014/main" id="{5824C470-0A35-A3CB-ED2E-2B47BE39708D}"/>
              </a:ext>
            </a:extLst>
          </p:cNvPr>
          <p:cNvGrpSpPr/>
          <p:nvPr/>
        </p:nvGrpSpPr>
        <p:grpSpPr>
          <a:xfrm>
            <a:off x="6727565" y="4835623"/>
            <a:ext cx="691116" cy="666769"/>
            <a:chOff x="4949515" y="1914591"/>
            <a:chExt cx="691116" cy="666769"/>
          </a:xfrm>
          <a:solidFill>
            <a:schemeClr val="accent1"/>
          </a:solidFill>
        </p:grpSpPr>
        <p:sp>
          <p:nvSpPr>
            <p:cNvPr id="1044" name="Oval 1043">
              <a:extLst>
                <a:ext uri="{FF2B5EF4-FFF2-40B4-BE49-F238E27FC236}">
                  <a16:creationId xmlns:a16="http://schemas.microsoft.com/office/drawing/2014/main" id="{8C1118B7-4DE5-0973-C5B0-FA607875B53F}"/>
                </a:ext>
              </a:extLst>
            </p:cNvPr>
            <p:cNvSpPr/>
            <p:nvPr/>
          </p:nvSpPr>
          <p:spPr>
            <a:xfrm>
              <a:off x="4949515" y="1914591"/>
              <a:ext cx="691116" cy="6667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45" name="TextBox 1044">
              <a:extLst>
                <a:ext uri="{FF2B5EF4-FFF2-40B4-BE49-F238E27FC236}">
                  <a16:creationId xmlns:a16="http://schemas.microsoft.com/office/drawing/2014/main" id="{E277E24D-7F83-CA21-304D-6E3DD0EA8F68}"/>
                </a:ext>
              </a:extLst>
            </p:cNvPr>
            <p:cNvSpPr txBox="1"/>
            <p:nvPr/>
          </p:nvSpPr>
          <p:spPr>
            <a:xfrm>
              <a:off x="5040605" y="2091810"/>
              <a:ext cx="572184"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42%</a:t>
              </a:r>
            </a:p>
          </p:txBody>
        </p:sp>
      </p:grpSp>
      <p:grpSp>
        <p:nvGrpSpPr>
          <p:cNvPr id="1048" name="Group 1047">
            <a:extLst>
              <a:ext uri="{FF2B5EF4-FFF2-40B4-BE49-F238E27FC236}">
                <a16:creationId xmlns:a16="http://schemas.microsoft.com/office/drawing/2014/main" id="{2C59E287-234F-13ED-B84B-223A81B26377}"/>
              </a:ext>
            </a:extLst>
          </p:cNvPr>
          <p:cNvGrpSpPr/>
          <p:nvPr/>
        </p:nvGrpSpPr>
        <p:grpSpPr>
          <a:xfrm>
            <a:off x="5380049" y="4408320"/>
            <a:ext cx="691116" cy="666769"/>
            <a:chOff x="4949515" y="1914591"/>
            <a:chExt cx="691116" cy="666769"/>
          </a:xfrm>
          <a:solidFill>
            <a:schemeClr val="tx2"/>
          </a:solidFill>
        </p:grpSpPr>
        <p:sp>
          <p:nvSpPr>
            <p:cNvPr id="1049" name="Oval 1048">
              <a:extLst>
                <a:ext uri="{FF2B5EF4-FFF2-40B4-BE49-F238E27FC236}">
                  <a16:creationId xmlns:a16="http://schemas.microsoft.com/office/drawing/2014/main" id="{40406D75-EA3A-030C-0417-4A7AF9B75550}"/>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50" name="TextBox 1049">
              <a:extLst>
                <a:ext uri="{FF2B5EF4-FFF2-40B4-BE49-F238E27FC236}">
                  <a16:creationId xmlns:a16="http://schemas.microsoft.com/office/drawing/2014/main" id="{B3CB5419-6F9A-6685-49C3-834102588807}"/>
                </a:ext>
              </a:extLst>
            </p:cNvPr>
            <p:cNvSpPr txBox="1"/>
            <p:nvPr/>
          </p:nvSpPr>
          <p:spPr>
            <a:xfrm>
              <a:off x="5067300" y="2110860"/>
              <a:ext cx="523875"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24%</a:t>
              </a:r>
            </a:p>
          </p:txBody>
        </p:sp>
      </p:grpSp>
      <p:grpSp>
        <p:nvGrpSpPr>
          <p:cNvPr id="1051" name="Group 1050">
            <a:extLst>
              <a:ext uri="{FF2B5EF4-FFF2-40B4-BE49-F238E27FC236}">
                <a16:creationId xmlns:a16="http://schemas.microsoft.com/office/drawing/2014/main" id="{E7AD4D4F-8926-A21F-119C-08215E430937}"/>
              </a:ext>
            </a:extLst>
          </p:cNvPr>
          <p:cNvGrpSpPr/>
          <p:nvPr/>
        </p:nvGrpSpPr>
        <p:grpSpPr>
          <a:xfrm>
            <a:off x="5076966" y="3979687"/>
            <a:ext cx="691116" cy="666769"/>
            <a:chOff x="4949515" y="1914591"/>
            <a:chExt cx="691116" cy="666769"/>
          </a:xfrm>
          <a:solidFill>
            <a:schemeClr val="accent2">
              <a:lumMod val="75000"/>
            </a:schemeClr>
          </a:solidFill>
        </p:grpSpPr>
        <p:sp>
          <p:nvSpPr>
            <p:cNvPr id="1052" name="Oval 1051">
              <a:extLst>
                <a:ext uri="{FF2B5EF4-FFF2-40B4-BE49-F238E27FC236}">
                  <a16:creationId xmlns:a16="http://schemas.microsoft.com/office/drawing/2014/main" id="{58631435-2A77-A9B7-F32A-D94D28BB8DFA}"/>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53" name="TextBox 1052">
              <a:extLst>
                <a:ext uri="{FF2B5EF4-FFF2-40B4-BE49-F238E27FC236}">
                  <a16:creationId xmlns:a16="http://schemas.microsoft.com/office/drawing/2014/main" id="{0022C655-5E27-82F1-A963-7069D165DD0B}"/>
                </a:ext>
              </a:extLst>
            </p:cNvPr>
            <p:cNvSpPr txBox="1"/>
            <p:nvPr/>
          </p:nvSpPr>
          <p:spPr>
            <a:xfrm>
              <a:off x="5038126" y="2091810"/>
              <a:ext cx="513893"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21%</a:t>
              </a:r>
            </a:p>
          </p:txBody>
        </p:sp>
      </p:grpSp>
    </p:spTree>
    <p:extLst>
      <p:ext uri="{BB962C8B-B14F-4D97-AF65-F5344CB8AC3E}">
        <p14:creationId xmlns:p14="http://schemas.microsoft.com/office/powerpoint/2010/main" val="355561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687D38E-C7BA-422C-99CE-30FF87623E61}"/>
              </a:ext>
            </a:extLst>
          </p:cNvPr>
          <p:cNvGraphicFramePr/>
          <p:nvPr/>
        </p:nvGraphicFramePr>
        <p:xfrm>
          <a:off x="953680" y="1409766"/>
          <a:ext cx="10795407" cy="4869262"/>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802E0C56-4646-5DF3-FFCC-63A12D330138}"/>
              </a:ext>
            </a:extLst>
          </p:cNvPr>
          <p:cNvSpPr/>
          <p:nvPr/>
        </p:nvSpPr>
        <p:spPr>
          <a:xfrm>
            <a:off x="315437" y="1748657"/>
            <a:ext cx="3349256" cy="873071"/>
          </a:xfrm>
          <a:prstGeom prst="rect">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8038" algn="r">
              <a:lnSpc>
                <a:spcPct val="110000"/>
              </a:lnSpc>
            </a:pPr>
            <a:r>
              <a:rPr lang="en-GB" sz="1400" b="1">
                <a:solidFill>
                  <a:schemeClr val="bg1"/>
                </a:solidFill>
              </a:rPr>
              <a:t>% Saying pregnancy to 5 years is the most important stage of a young person’s life </a:t>
            </a:r>
          </a:p>
        </p:txBody>
      </p:sp>
      <p:pic>
        <p:nvPicPr>
          <p:cNvPr id="2" name="Graphic 1" descr="Pregnant lady outline">
            <a:extLst>
              <a:ext uri="{FF2B5EF4-FFF2-40B4-BE49-F238E27FC236}">
                <a16:creationId xmlns:a16="http://schemas.microsoft.com/office/drawing/2014/main" id="{92C47F8C-8FC9-DD69-244B-80F07A1402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1892" y="1918042"/>
            <a:ext cx="619415" cy="619415"/>
          </a:xfrm>
          <a:prstGeom prst="rect">
            <a:avLst/>
          </a:prstGeom>
        </p:spPr>
      </p:pic>
      <p:grpSp>
        <p:nvGrpSpPr>
          <p:cNvPr id="25" name="Group 24">
            <a:extLst>
              <a:ext uri="{FF2B5EF4-FFF2-40B4-BE49-F238E27FC236}">
                <a16:creationId xmlns:a16="http://schemas.microsoft.com/office/drawing/2014/main" id="{7185F55A-62DA-F449-C368-639622E17A2D}"/>
              </a:ext>
            </a:extLst>
          </p:cNvPr>
          <p:cNvGrpSpPr/>
          <p:nvPr/>
        </p:nvGrpSpPr>
        <p:grpSpPr>
          <a:xfrm>
            <a:off x="7414874" y="5388038"/>
            <a:ext cx="691116" cy="666769"/>
            <a:chOff x="7534947" y="5339735"/>
            <a:chExt cx="691116" cy="666769"/>
          </a:xfrm>
          <a:solidFill>
            <a:schemeClr val="tx2"/>
          </a:solidFill>
        </p:grpSpPr>
        <p:sp>
          <p:nvSpPr>
            <p:cNvPr id="10" name="Oval 9">
              <a:extLst>
                <a:ext uri="{FF2B5EF4-FFF2-40B4-BE49-F238E27FC236}">
                  <a16:creationId xmlns:a16="http://schemas.microsoft.com/office/drawing/2014/main" id="{4FD5FA5F-5D60-8C6A-ABC2-68598259F057}"/>
                </a:ext>
              </a:extLst>
            </p:cNvPr>
            <p:cNvSpPr/>
            <p:nvPr/>
          </p:nvSpPr>
          <p:spPr>
            <a:xfrm>
              <a:off x="7534947" y="5339735"/>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4" name="TextBox 13">
              <a:extLst>
                <a:ext uri="{FF2B5EF4-FFF2-40B4-BE49-F238E27FC236}">
                  <a16:creationId xmlns:a16="http://schemas.microsoft.com/office/drawing/2014/main" id="{9AFD6069-7EF2-058F-89BC-A11D066E812D}"/>
                </a:ext>
              </a:extLst>
            </p:cNvPr>
            <p:cNvSpPr txBox="1"/>
            <p:nvPr/>
          </p:nvSpPr>
          <p:spPr>
            <a:xfrm>
              <a:off x="7576811" y="5516954"/>
              <a:ext cx="475381"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51%</a:t>
              </a:r>
            </a:p>
          </p:txBody>
        </p:sp>
      </p:grpSp>
      <p:sp>
        <p:nvSpPr>
          <p:cNvPr id="16" name="Rectangle 15">
            <a:extLst>
              <a:ext uri="{FF2B5EF4-FFF2-40B4-BE49-F238E27FC236}">
                <a16:creationId xmlns:a16="http://schemas.microsoft.com/office/drawing/2014/main" id="{8784A9F6-A7C1-55BE-6B4D-DB37CA4BD89F}"/>
              </a:ext>
            </a:extLst>
          </p:cNvPr>
          <p:cNvSpPr/>
          <p:nvPr/>
        </p:nvSpPr>
        <p:spPr>
          <a:xfrm>
            <a:off x="315437" y="2886740"/>
            <a:ext cx="3349256" cy="873071"/>
          </a:xfrm>
          <a:prstGeom prst="rect">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Saying early childhood is </a:t>
            </a:r>
          </a:p>
          <a:p>
            <a:pPr marL="446088" algn="r">
              <a:lnSpc>
                <a:spcPct val="110000"/>
              </a:lnSpc>
            </a:pPr>
            <a:r>
              <a:rPr lang="en-GB" sz="1400" b="1">
                <a:solidFill>
                  <a:schemeClr val="bg1"/>
                </a:solidFill>
              </a:rPr>
              <a:t>very important in shaping a person’s future life</a:t>
            </a:r>
          </a:p>
        </p:txBody>
      </p:sp>
      <p:sp>
        <p:nvSpPr>
          <p:cNvPr id="18" name="Rectangle 17">
            <a:extLst>
              <a:ext uri="{FF2B5EF4-FFF2-40B4-BE49-F238E27FC236}">
                <a16:creationId xmlns:a16="http://schemas.microsoft.com/office/drawing/2014/main" id="{BAEF8339-0E89-B5C3-C30C-EBEDAE083FF1}"/>
              </a:ext>
            </a:extLst>
          </p:cNvPr>
          <p:cNvSpPr/>
          <p:nvPr/>
        </p:nvSpPr>
        <p:spPr>
          <a:xfrm>
            <a:off x="315437" y="4024278"/>
            <a:ext cx="3349256" cy="872087"/>
          </a:xfrm>
          <a:prstGeom prst="rect">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a:solidFill>
                  <a:schemeClr val="bg1"/>
                </a:solidFill>
              </a:rPr>
              <a:t>% Saying they know a great deal/fair amount about </a:t>
            </a:r>
            <a:br>
              <a:rPr lang="en-GB" sz="1400" b="1">
                <a:solidFill>
                  <a:schemeClr val="bg1"/>
                </a:solidFill>
              </a:rPr>
            </a:br>
            <a:r>
              <a:rPr lang="en-GB" sz="1400" b="1">
                <a:solidFill>
                  <a:schemeClr val="bg1"/>
                </a:solidFill>
              </a:rPr>
              <a:t>early child development  </a:t>
            </a:r>
          </a:p>
        </p:txBody>
      </p:sp>
      <p:sp>
        <p:nvSpPr>
          <p:cNvPr id="20" name="Rectangle 19">
            <a:extLst>
              <a:ext uri="{FF2B5EF4-FFF2-40B4-BE49-F238E27FC236}">
                <a16:creationId xmlns:a16="http://schemas.microsoft.com/office/drawing/2014/main" id="{41F5E811-35E5-996E-2C22-DBB82ED21551}"/>
              </a:ext>
            </a:extLst>
          </p:cNvPr>
          <p:cNvSpPr/>
          <p:nvPr/>
        </p:nvSpPr>
        <p:spPr>
          <a:xfrm>
            <a:off x="315437" y="5123026"/>
            <a:ext cx="3349256" cy="1033099"/>
          </a:xfrm>
          <a:prstGeom prst="rect">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Saying they know</a:t>
            </a:r>
            <a:br>
              <a:rPr lang="en-GB" sz="1400" b="1">
                <a:solidFill>
                  <a:schemeClr val="bg1"/>
                </a:solidFill>
              </a:rPr>
            </a:br>
            <a:r>
              <a:rPr lang="en-GB" sz="1400" b="1">
                <a:solidFill>
                  <a:schemeClr val="bg1"/>
                </a:solidFill>
              </a:rPr>
              <a:t> a great deal/fair amount </a:t>
            </a:r>
            <a:br>
              <a:rPr lang="en-GB" sz="1400" b="1">
                <a:solidFill>
                  <a:schemeClr val="bg1"/>
                </a:solidFill>
              </a:rPr>
            </a:br>
            <a:r>
              <a:rPr lang="en-GB" sz="1400" b="1">
                <a:solidFill>
                  <a:schemeClr val="bg1"/>
                </a:solidFill>
              </a:rPr>
              <a:t>about social + emotional </a:t>
            </a:r>
            <a:br>
              <a:rPr lang="en-GB" sz="1400" b="1">
                <a:solidFill>
                  <a:schemeClr val="bg1"/>
                </a:solidFill>
              </a:rPr>
            </a:br>
            <a:r>
              <a:rPr lang="en-GB" sz="1400" b="1">
                <a:solidFill>
                  <a:schemeClr val="bg1"/>
                </a:solidFill>
              </a:rPr>
              <a:t>early child development </a:t>
            </a:r>
          </a:p>
        </p:txBody>
      </p:sp>
      <p:pic>
        <p:nvPicPr>
          <p:cNvPr id="22" name="Graphic 21" descr="Basic Shapes outline">
            <a:extLst>
              <a:ext uri="{FF2B5EF4-FFF2-40B4-BE49-F238E27FC236}">
                <a16:creationId xmlns:a16="http://schemas.microsoft.com/office/drawing/2014/main" id="{083A6FEF-4E10-00AD-AEE9-53140883E9A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51856" y="2976037"/>
            <a:ext cx="742376" cy="742376"/>
          </a:xfrm>
          <a:prstGeom prst="rect">
            <a:avLst/>
          </a:prstGeom>
        </p:spPr>
      </p:pic>
      <p:pic>
        <p:nvPicPr>
          <p:cNvPr id="23" name="Graphic 22" descr="Child with balloon outline">
            <a:extLst>
              <a:ext uri="{FF2B5EF4-FFF2-40B4-BE49-F238E27FC236}">
                <a16:creationId xmlns:a16="http://schemas.microsoft.com/office/drawing/2014/main" id="{ECD1BAF5-B119-9D11-3462-869117D2169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75728" y="4149536"/>
            <a:ext cx="694631" cy="694631"/>
          </a:xfrm>
          <a:prstGeom prst="rect">
            <a:avLst/>
          </a:prstGeom>
        </p:spPr>
      </p:pic>
      <p:pic>
        <p:nvPicPr>
          <p:cNvPr id="1026" name="Picture 2" descr="Smiling face with solid fill with solid fill">
            <a:extLst>
              <a:ext uri="{FF2B5EF4-FFF2-40B4-BE49-F238E27FC236}">
                <a16:creationId xmlns:a16="http://schemas.microsoft.com/office/drawing/2014/main" id="{F44CB7A0-7EB0-566D-9F1E-ED9FFCC4107F}"/>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409434" y="5357288"/>
            <a:ext cx="664329" cy="664329"/>
          </a:xfrm>
          <a:prstGeom prst="rect">
            <a:avLst/>
          </a:prstGeom>
          <a:noFill/>
          <a:ln>
            <a:noFill/>
          </a:ln>
        </p:spPr>
      </p:pic>
      <p:grpSp>
        <p:nvGrpSpPr>
          <p:cNvPr id="42" name="Group 41">
            <a:extLst>
              <a:ext uri="{FF2B5EF4-FFF2-40B4-BE49-F238E27FC236}">
                <a16:creationId xmlns:a16="http://schemas.microsoft.com/office/drawing/2014/main" id="{F99F163B-DF86-3B01-259A-77A95329782D}"/>
              </a:ext>
            </a:extLst>
          </p:cNvPr>
          <p:cNvGrpSpPr/>
          <p:nvPr/>
        </p:nvGrpSpPr>
        <p:grpSpPr>
          <a:xfrm>
            <a:off x="7863885" y="5367485"/>
            <a:ext cx="691116" cy="666769"/>
            <a:chOff x="4949515" y="1914591"/>
            <a:chExt cx="691116" cy="666769"/>
          </a:xfrm>
          <a:solidFill>
            <a:srgbClr val="2DB574"/>
          </a:solidFill>
        </p:grpSpPr>
        <p:sp>
          <p:nvSpPr>
            <p:cNvPr id="43" name="Oval 42">
              <a:extLst>
                <a:ext uri="{FF2B5EF4-FFF2-40B4-BE49-F238E27FC236}">
                  <a16:creationId xmlns:a16="http://schemas.microsoft.com/office/drawing/2014/main" id="{36E5B1C3-1F79-33B0-C259-701693A646A7}"/>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4" name="TextBox 43">
              <a:extLst>
                <a:ext uri="{FF2B5EF4-FFF2-40B4-BE49-F238E27FC236}">
                  <a16:creationId xmlns:a16="http://schemas.microsoft.com/office/drawing/2014/main" id="{7C8BD8AB-9A08-3415-97C2-E238789B9CF5}"/>
                </a:ext>
              </a:extLst>
            </p:cNvPr>
            <p:cNvSpPr txBox="1"/>
            <p:nvPr/>
          </p:nvSpPr>
          <p:spPr>
            <a:xfrm>
              <a:off x="5061042" y="2105245"/>
              <a:ext cx="513600"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56%</a:t>
              </a:r>
            </a:p>
          </p:txBody>
        </p:sp>
      </p:grpSp>
      <p:sp>
        <p:nvSpPr>
          <p:cNvPr id="17" name="Title 2">
            <a:extLst>
              <a:ext uri="{FF2B5EF4-FFF2-40B4-BE49-F238E27FC236}">
                <a16:creationId xmlns:a16="http://schemas.microsoft.com/office/drawing/2014/main" id="{CE1819A6-64B7-F5B0-BC16-B56A8FED0BE1}"/>
              </a:ext>
            </a:extLst>
          </p:cNvPr>
          <p:cNvSpPr>
            <a:spLocks noGrp="1"/>
          </p:cNvSpPr>
          <p:nvPr>
            <p:ph type="title"/>
          </p:nvPr>
        </p:nvSpPr>
        <p:spPr>
          <a:xfrm>
            <a:off x="326012" y="300986"/>
            <a:ext cx="6436738" cy="715669"/>
          </a:xfrm>
        </p:spPr>
        <p:txBody>
          <a:bodyPr anchor="t"/>
          <a:lstStyle/>
          <a:p>
            <a:r>
              <a:rPr lang="en-GB"/>
              <a:t>Public attitudes towards early childhood</a:t>
            </a:r>
            <a:br>
              <a:rPr lang="en-GB"/>
            </a:br>
            <a:r>
              <a:rPr lang="en-GB">
                <a:solidFill>
                  <a:srgbClr val="2DB574"/>
                </a:solidFill>
              </a:rPr>
              <a:t>Northern Ireland dashboard</a:t>
            </a:r>
          </a:p>
        </p:txBody>
      </p:sp>
      <p:grpSp>
        <p:nvGrpSpPr>
          <p:cNvPr id="33" name="Group 32">
            <a:extLst>
              <a:ext uri="{FF2B5EF4-FFF2-40B4-BE49-F238E27FC236}">
                <a16:creationId xmlns:a16="http://schemas.microsoft.com/office/drawing/2014/main" id="{2706A865-92CB-93EB-ABC1-B4B96E694F6A}"/>
              </a:ext>
            </a:extLst>
          </p:cNvPr>
          <p:cNvGrpSpPr/>
          <p:nvPr/>
        </p:nvGrpSpPr>
        <p:grpSpPr>
          <a:xfrm>
            <a:off x="4949381" y="906648"/>
            <a:ext cx="2092578" cy="282671"/>
            <a:chOff x="3939731" y="973323"/>
            <a:chExt cx="2092578" cy="282671"/>
          </a:xfrm>
        </p:grpSpPr>
        <p:sp>
          <p:nvSpPr>
            <p:cNvPr id="34" name="Rectangle 33">
              <a:extLst>
                <a:ext uri="{FF2B5EF4-FFF2-40B4-BE49-F238E27FC236}">
                  <a16:creationId xmlns:a16="http://schemas.microsoft.com/office/drawing/2014/main" id="{16CE3CD4-A52D-030E-BDCE-695001981794}"/>
                </a:ext>
              </a:extLst>
            </p:cNvPr>
            <p:cNvSpPr/>
            <p:nvPr/>
          </p:nvSpPr>
          <p:spPr>
            <a:xfrm>
              <a:off x="3939731" y="973323"/>
              <a:ext cx="283840" cy="2826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35" name="TextBox 34">
              <a:extLst>
                <a:ext uri="{FF2B5EF4-FFF2-40B4-BE49-F238E27FC236}">
                  <a16:creationId xmlns:a16="http://schemas.microsoft.com/office/drawing/2014/main" id="{72615C07-3FFE-862C-3F3B-DBCCFE80874A}"/>
                </a:ext>
              </a:extLst>
            </p:cNvPr>
            <p:cNvSpPr txBox="1"/>
            <p:nvPr/>
          </p:nvSpPr>
          <p:spPr>
            <a:xfrm>
              <a:off x="4305874" y="1006493"/>
              <a:ext cx="172643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UK General population</a:t>
              </a:r>
            </a:p>
          </p:txBody>
        </p:sp>
      </p:grpSp>
      <p:grpSp>
        <p:nvGrpSpPr>
          <p:cNvPr id="48" name="Group 47">
            <a:extLst>
              <a:ext uri="{FF2B5EF4-FFF2-40B4-BE49-F238E27FC236}">
                <a16:creationId xmlns:a16="http://schemas.microsoft.com/office/drawing/2014/main" id="{93BF4D76-A6DB-0039-9545-2E59CB39AD0C}"/>
              </a:ext>
            </a:extLst>
          </p:cNvPr>
          <p:cNvGrpSpPr/>
          <p:nvPr/>
        </p:nvGrpSpPr>
        <p:grpSpPr>
          <a:xfrm>
            <a:off x="7187704" y="906648"/>
            <a:ext cx="1677399" cy="282671"/>
            <a:chOff x="3939731" y="973323"/>
            <a:chExt cx="1677399" cy="282671"/>
          </a:xfrm>
        </p:grpSpPr>
        <p:sp>
          <p:nvSpPr>
            <p:cNvPr id="49" name="Rectangle 48">
              <a:extLst>
                <a:ext uri="{FF2B5EF4-FFF2-40B4-BE49-F238E27FC236}">
                  <a16:creationId xmlns:a16="http://schemas.microsoft.com/office/drawing/2014/main" id="{274B0519-AFC0-E09F-2FF9-8BBD8BBFB6FE}"/>
                </a:ext>
              </a:extLst>
            </p:cNvPr>
            <p:cNvSpPr/>
            <p:nvPr/>
          </p:nvSpPr>
          <p:spPr>
            <a:xfrm>
              <a:off x="3939731" y="973323"/>
              <a:ext cx="283840" cy="282671"/>
            </a:xfrm>
            <a:prstGeom prst="rect">
              <a:avLst/>
            </a:prstGeom>
            <a:solidFill>
              <a:srgbClr val="2DB5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50" name="TextBox 49">
              <a:extLst>
                <a:ext uri="{FF2B5EF4-FFF2-40B4-BE49-F238E27FC236}">
                  <a16:creationId xmlns:a16="http://schemas.microsoft.com/office/drawing/2014/main" id="{77BBA3B1-01C9-2972-FDB7-3273B99CFC54}"/>
                </a:ext>
              </a:extLst>
            </p:cNvPr>
            <p:cNvSpPr txBox="1"/>
            <p:nvPr/>
          </p:nvSpPr>
          <p:spPr>
            <a:xfrm>
              <a:off x="4305874" y="1006493"/>
              <a:ext cx="1311256"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Northern Ireland </a:t>
              </a:r>
            </a:p>
          </p:txBody>
        </p:sp>
      </p:grpSp>
      <p:grpSp>
        <p:nvGrpSpPr>
          <p:cNvPr id="3" name="Group 2">
            <a:extLst>
              <a:ext uri="{FF2B5EF4-FFF2-40B4-BE49-F238E27FC236}">
                <a16:creationId xmlns:a16="http://schemas.microsoft.com/office/drawing/2014/main" id="{CE1C5EAA-6988-7098-ED46-733C8D031FFA}"/>
              </a:ext>
            </a:extLst>
          </p:cNvPr>
          <p:cNvGrpSpPr/>
          <p:nvPr/>
        </p:nvGrpSpPr>
        <p:grpSpPr>
          <a:xfrm>
            <a:off x="5064884" y="1918042"/>
            <a:ext cx="764886" cy="666769"/>
            <a:chOff x="4949515" y="1914591"/>
            <a:chExt cx="764886" cy="666769"/>
          </a:xfrm>
        </p:grpSpPr>
        <p:sp>
          <p:nvSpPr>
            <p:cNvPr id="8" name="Oval 7">
              <a:extLst>
                <a:ext uri="{FF2B5EF4-FFF2-40B4-BE49-F238E27FC236}">
                  <a16:creationId xmlns:a16="http://schemas.microsoft.com/office/drawing/2014/main" id="{ADE77AD8-3276-FB87-0A89-9F5337CF75AD}"/>
                </a:ext>
              </a:extLst>
            </p:cNvPr>
            <p:cNvSpPr/>
            <p:nvPr/>
          </p:nvSpPr>
          <p:spPr>
            <a:xfrm>
              <a:off x="4949515" y="1914591"/>
              <a:ext cx="691116" cy="6667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2" name="TextBox 11">
              <a:extLst>
                <a:ext uri="{FF2B5EF4-FFF2-40B4-BE49-F238E27FC236}">
                  <a16:creationId xmlns:a16="http://schemas.microsoft.com/office/drawing/2014/main" id="{CBF7A0C9-5845-E23A-BF18-A5FD18F88607}"/>
                </a:ext>
              </a:extLst>
            </p:cNvPr>
            <p:cNvSpPr txBox="1"/>
            <p:nvPr/>
          </p:nvSpPr>
          <p:spPr>
            <a:xfrm>
              <a:off x="5104800" y="2025135"/>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19%</a:t>
              </a:r>
            </a:p>
          </p:txBody>
        </p:sp>
      </p:grpSp>
      <p:grpSp>
        <p:nvGrpSpPr>
          <p:cNvPr id="24" name="Group 23">
            <a:extLst>
              <a:ext uri="{FF2B5EF4-FFF2-40B4-BE49-F238E27FC236}">
                <a16:creationId xmlns:a16="http://schemas.microsoft.com/office/drawing/2014/main" id="{C25E26C9-917C-9129-A32C-C3171A51CEEF}"/>
              </a:ext>
            </a:extLst>
          </p:cNvPr>
          <p:cNvGrpSpPr/>
          <p:nvPr/>
        </p:nvGrpSpPr>
        <p:grpSpPr>
          <a:xfrm>
            <a:off x="4960470" y="2337499"/>
            <a:ext cx="691116" cy="666769"/>
            <a:chOff x="4949515" y="1914591"/>
            <a:chExt cx="691116" cy="666769"/>
          </a:xfrm>
          <a:solidFill>
            <a:schemeClr val="accent2">
              <a:lumMod val="75000"/>
            </a:schemeClr>
          </a:solidFill>
        </p:grpSpPr>
        <p:sp>
          <p:nvSpPr>
            <p:cNvPr id="29" name="Oval 28">
              <a:extLst>
                <a:ext uri="{FF2B5EF4-FFF2-40B4-BE49-F238E27FC236}">
                  <a16:creationId xmlns:a16="http://schemas.microsoft.com/office/drawing/2014/main" id="{57F7774E-5DEF-625A-8317-4DE030E90CBF}"/>
                </a:ext>
              </a:extLst>
            </p:cNvPr>
            <p:cNvSpPr/>
            <p:nvPr/>
          </p:nvSpPr>
          <p:spPr>
            <a:xfrm>
              <a:off x="4949515" y="1914591"/>
              <a:ext cx="691116" cy="666769"/>
            </a:xfrm>
            <a:prstGeom prst="ellipse">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0" name="TextBox 29">
              <a:extLst>
                <a:ext uri="{FF2B5EF4-FFF2-40B4-BE49-F238E27FC236}">
                  <a16:creationId xmlns:a16="http://schemas.microsoft.com/office/drawing/2014/main" id="{FF628D13-8CF3-BF33-0F5E-45C0D615EF37}"/>
                </a:ext>
              </a:extLst>
            </p:cNvPr>
            <p:cNvSpPr txBox="1"/>
            <p:nvPr/>
          </p:nvSpPr>
          <p:spPr>
            <a:xfrm>
              <a:off x="5080802" y="2091810"/>
              <a:ext cx="491081" cy="312330"/>
            </a:xfrm>
            <a:prstGeom prst="rect">
              <a:avLst/>
            </a:prstGeom>
            <a:solidFill>
              <a:srgbClr val="2DB574"/>
            </a:solid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18%</a:t>
              </a:r>
            </a:p>
          </p:txBody>
        </p:sp>
      </p:grpSp>
      <p:grpSp>
        <p:nvGrpSpPr>
          <p:cNvPr id="31" name="Group 30">
            <a:extLst>
              <a:ext uri="{FF2B5EF4-FFF2-40B4-BE49-F238E27FC236}">
                <a16:creationId xmlns:a16="http://schemas.microsoft.com/office/drawing/2014/main" id="{2DBB8C37-8DF3-215B-DE07-1BBA6DF8B438}"/>
              </a:ext>
            </a:extLst>
          </p:cNvPr>
          <p:cNvGrpSpPr/>
          <p:nvPr/>
        </p:nvGrpSpPr>
        <p:grpSpPr>
          <a:xfrm>
            <a:off x="9084908" y="2785646"/>
            <a:ext cx="691116" cy="666769"/>
            <a:chOff x="4949515" y="1914591"/>
            <a:chExt cx="691116" cy="666769"/>
          </a:xfrm>
          <a:solidFill>
            <a:schemeClr val="accent2">
              <a:lumMod val="75000"/>
            </a:schemeClr>
          </a:solidFill>
        </p:grpSpPr>
        <p:sp>
          <p:nvSpPr>
            <p:cNvPr id="32" name="Oval 31">
              <a:extLst>
                <a:ext uri="{FF2B5EF4-FFF2-40B4-BE49-F238E27FC236}">
                  <a16:creationId xmlns:a16="http://schemas.microsoft.com/office/drawing/2014/main" id="{6BCA9191-1A8F-7D95-FEB9-CA9C658E791D}"/>
                </a:ext>
              </a:extLst>
            </p:cNvPr>
            <p:cNvSpPr/>
            <p:nvPr/>
          </p:nvSpPr>
          <p:spPr>
            <a:xfrm>
              <a:off x="4949515" y="1914591"/>
              <a:ext cx="691116" cy="666769"/>
            </a:xfrm>
            <a:prstGeom prst="ellipse">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1" name="TextBox 50">
              <a:extLst>
                <a:ext uri="{FF2B5EF4-FFF2-40B4-BE49-F238E27FC236}">
                  <a16:creationId xmlns:a16="http://schemas.microsoft.com/office/drawing/2014/main" id="{C5C3D61A-5665-7CAC-C424-432685351388}"/>
                </a:ext>
              </a:extLst>
            </p:cNvPr>
            <p:cNvSpPr txBox="1"/>
            <p:nvPr/>
          </p:nvSpPr>
          <p:spPr>
            <a:xfrm>
              <a:off x="5058470" y="2054273"/>
              <a:ext cx="494698" cy="305212"/>
            </a:xfrm>
            <a:prstGeom prst="rect">
              <a:avLst/>
            </a:prstGeom>
            <a:solidFill>
              <a:srgbClr val="2DB574"/>
            </a:solid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72%</a:t>
              </a:r>
            </a:p>
          </p:txBody>
        </p:sp>
      </p:grpSp>
      <p:grpSp>
        <p:nvGrpSpPr>
          <p:cNvPr id="52" name="Group 51">
            <a:extLst>
              <a:ext uri="{FF2B5EF4-FFF2-40B4-BE49-F238E27FC236}">
                <a16:creationId xmlns:a16="http://schemas.microsoft.com/office/drawing/2014/main" id="{7C1633D7-3299-1D86-BC5E-50215D996B32}"/>
              </a:ext>
            </a:extLst>
          </p:cNvPr>
          <p:cNvGrpSpPr/>
          <p:nvPr/>
        </p:nvGrpSpPr>
        <p:grpSpPr>
          <a:xfrm>
            <a:off x="8987920" y="3254912"/>
            <a:ext cx="691116" cy="666769"/>
            <a:chOff x="4949515" y="1914591"/>
            <a:chExt cx="691116" cy="666769"/>
          </a:xfrm>
          <a:solidFill>
            <a:schemeClr val="tx2"/>
          </a:solidFill>
        </p:grpSpPr>
        <p:sp>
          <p:nvSpPr>
            <p:cNvPr id="53" name="Oval 52">
              <a:extLst>
                <a:ext uri="{FF2B5EF4-FFF2-40B4-BE49-F238E27FC236}">
                  <a16:creationId xmlns:a16="http://schemas.microsoft.com/office/drawing/2014/main" id="{F05B8F4F-9CC5-B12D-F5D1-6DC5D4759588}"/>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4" name="TextBox 53">
              <a:extLst>
                <a:ext uri="{FF2B5EF4-FFF2-40B4-BE49-F238E27FC236}">
                  <a16:creationId xmlns:a16="http://schemas.microsoft.com/office/drawing/2014/main" id="{CD9D0B7E-E84C-BBF6-07FB-407558E5E323}"/>
                </a:ext>
              </a:extLst>
            </p:cNvPr>
            <p:cNvSpPr txBox="1"/>
            <p:nvPr/>
          </p:nvSpPr>
          <p:spPr>
            <a:xfrm>
              <a:off x="5053557" y="2091810"/>
              <a:ext cx="461613"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71%</a:t>
              </a:r>
            </a:p>
          </p:txBody>
        </p:sp>
      </p:grpSp>
      <p:grpSp>
        <p:nvGrpSpPr>
          <p:cNvPr id="55" name="Group 54">
            <a:extLst>
              <a:ext uri="{FF2B5EF4-FFF2-40B4-BE49-F238E27FC236}">
                <a16:creationId xmlns:a16="http://schemas.microsoft.com/office/drawing/2014/main" id="{13F6F400-3A92-2C3F-10DB-6F89B390FC5C}"/>
              </a:ext>
            </a:extLst>
          </p:cNvPr>
          <p:cNvGrpSpPr/>
          <p:nvPr/>
        </p:nvGrpSpPr>
        <p:grpSpPr>
          <a:xfrm>
            <a:off x="8325736" y="4191792"/>
            <a:ext cx="691116" cy="666769"/>
            <a:chOff x="8874650" y="4175427"/>
            <a:chExt cx="691116" cy="666769"/>
          </a:xfrm>
          <a:solidFill>
            <a:schemeClr val="tx2"/>
          </a:solidFill>
        </p:grpSpPr>
        <p:sp>
          <p:nvSpPr>
            <p:cNvPr id="56" name="Oval 55">
              <a:extLst>
                <a:ext uri="{FF2B5EF4-FFF2-40B4-BE49-F238E27FC236}">
                  <a16:creationId xmlns:a16="http://schemas.microsoft.com/office/drawing/2014/main" id="{6395FAAA-0F02-09F8-582E-576A56BFE29B}"/>
                </a:ext>
              </a:extLst>
            </p:cNvPr>
            <p:cNvSpPr/>
            <p:nvPr/>
          </p:nvSpPr>
          <p:spPr>
            <a:xfrm>
              <a:off x="8874650" y="4175427"/>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7" name="TextBox 56">
              <a:extLst>
                <a:ext uri="{FF2B5EF4-FFF2-40B4-BE49-F238E27FC236}">
                  <a16:creationId xmlns:a16="http://schemas.microsoft.com/office/drawing/2014/main" id="{4AD4B4F7-7E9F-7F6E-06A8-A5385D9A9840}"/>
                </a:ext>
              </a:extLst>
            </p:cNvPr>
            <p:cNvSpPr txBox="1"/>
            <p:nvPr/>
          </p:nvSpPr>
          <p:spPr>
            <a:xfrm>
              <a:off x="8996481" y="4428846"/>
              <a:ext cx="483073" cy="312329"/>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63%</a:t>
              </a:r>
            </a:p>
          </p:txBody>
        </p:sp>
      </p:grpSp>
      <p:grpSp>
        <p:nvGrpSpPr>
          <p:cNvPr id="58" name="Group 57">
            <a:extLst>
              <a:ext uri="{FF2B5EF4-FFF2-40B4-BE49-F238E27FC236}">
                <a16:creationId xmlns:a16="http://schemas.microsoft.com/office/drawing/2014/main" id="{AC8CD943-F625-B3DB-D01D-CA9870848415}"/>
              </a:ext>
            </a:extLst>
          </p:cNvPr>
          <p:cNvGrpSpPr/>
          <p:nvPr/>
        </p:nvGrpSpPr>
        <p:grpSpPr>
          <a:xfrm>
            <a:off x="8191715" y="3821443"/>
            <a:ext cx="691116" cy="666769"/>
            <a:chOff x="4949515" y="1914591"/>
            <a:chExt cx="691116" cy="666769"/>
          </a:xfrm>
          <a:solidFill>
            <a:srgbClr val="2DB574"/>
          </a:solidFill>
        </p:grpSpPr>
        <p:sp>
          <p:nvSpPr>
            <p:cNvPr id="59" name="Oval 58">
              <a:extLst>
                <a:ext uri="{FF2B5EF4-FFF2-40B4-BE49-F238E27FC236}">
                  <a16:creationId xmlns:a16="http://schemas.microsoft.com/office/drawing/2014/main" id="{B3909DE9-6F1A-9AD9-0E31-16DA85E4F42E}"/>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60" name="TextBox 59">
              <a:extLst>
                <a:ext uri="{FF2B5EF4-FFF2-40B4-BE49-F238E27FC236}">
                  <a16:creationId xmlns:a16="http://schemas.microsoft.com/office/drawing/2014/main" id="{77E38CC7-5A03-C51E-9C78-2D65037516E8}"/>
                </a:ext>
              </a:extLst>
            </p:cNvPr>
            <p:cNvSpPr txBox="1"/>
            <p:nvPr/>
          </p:nvSpPr>
          <p:spPr>
            <a:xfrm>
              <a:off x="5082749" y="2091810"/>
              <a:ext cx="510874"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62%</a:t>
              </a:r>
            </a:p>
          </p:txBody>
        </p:sp>
      </p:grpSp>
    </p:spTree>
    <p:extLst>
      <p:ext uri="{BB962C8B-B14F-4D97-AF65-F5344CB8AC3E}">
        <p14:creationId xmlns:p14="http://schemas.microsoft.com/office/powerpoint/2010/main" val="389430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687D38E-C7BA-422C-99CE-30FF87623E61}"/>
              </a:ext>
            </a:extLst>
          </p:cNvPr>
          <p:cNvGraphicFramePr/>
          <p:nvPr/>
        </p:nvGraphicFramePr>
        <p:xfrm>
          <a:off x="953680" y="1409766"/>
          <a:ext cx="10795407" cy="473281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802E0C56-4646-5DF3-FFCC-63A12D330138}"/>
              </a:ext>
            </a:extLst>
          </p:cNvPr>
          <p:cNvSpPr/>
          <p:nvPr/>
        </p:nvSpPr>
        <p:spPr>
          <a:xfrm>
            <a:off x="315437" y="1665953"/>
            <a:ext cx="3349256" cy="1114483"/>
          </a:xfrm>
          <a:prstGeom prst="rect">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8038" algn="r">
              <a:lnSpc>
                <a:spcPct val="110000"/>
              </a:lnSpc>
            </a:pPr>
            <a:r>
              <a:rPr lang="en-GB" sz="1400" b="1">
                <a:solidFill>
                  <a:schemeClr val="bg1"/>
                </a:solidFill>
              </a:rPr>
              <a:t>% Agree that early </a:t>
            </a:r>
            <a:br>
              <a:rPr lang="en-GB" sz="1400" b="1">
                <a:solidFill>
                  <a:schemeClr val="bg1"/>
                </a:solidFill>
              </a:rPr>
            </a:br>
            <a:r>
              <a:rPr lang="en-GB" sz="1400" b="1">
                <a:solidFill>
                  <a:schemeClr val="bg1"/>
                </a:solidFill>
              </a:rPr>
              <a:t>childhood development </a:t>
            </a:r>
          </a:p>
          <a:p>
            <a:pPr marL="808038" algn="r">
              <a:lnSpc>
                <a:spcPct val="110000"/>
              </a:lnSpc>
            </a:pPr>
            <a:r>
              <a:rPr lang="en-GB" sz="1400" b="1">
                <a:solidFill>
                  <a:schemeClr val="bg1"/>
                </a:solidFill>
              </a:rPr>
              <a:t>is currently a top </a:t>
            </a:r>
            <a:br>
              <a:rPr lang="en-GB" sz="1400" b="1">
                <a:solidFill>
                  <a:schemeClr val="bg1"/>
                </a:solidFill>
              </a:rPr>
            </a:br>
            <a:r>
              <a:rPr lang="en-GB" sz="1400" b="1">
                <a:solidFill>
                  <a:schemeClr val="bg1"/>
                </a:solidFill>
              </a:rPr>
              <a:t>priority for wider society</a:t>
            </a:r>
          </a:p>
        </p:txBody>
      </p:sp>
      <p:pic>
        <p:nvPicPr>
          <p:cNvPr id="2" name="Graphic 1" descr="Priorities outline">
            <a:extLst>
              <a:ext uri="{FF2B5EF4-FFF2-40B4-BE49-F238E27FC236}">
                <a16:creationId xmlns:a16="http://schemas.microsoft.com/office/drawing/2014/main" id="{92C47F8C-8FC9-DD69-244B-80F07A14021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84777" y="1811702"/>
            <a:ext cx="819853" cy="819853"/>
          </a:xfrm>
          <a:prstGeom prst="rect">
            <a:avLst/>
          </a:prstGeom>
        </p:spPr>
      </p:pic>
      <p:sp>
        <p:nvSpPr>
          <p:cNvPr id="16" name="Rectangle 15">
            <a:extLst>
              <a:ext uri="{FF2B5EF4-FFF2-40B4-BE49-F238E27FC236}">
                <a16:creationId xmlns:a16="http://schemas.microsoft.com/office/drawing/2014/main" id="{8784A9F6-A7C1-55BE-6B4D-DB37CA4BD89F}"/>
              </a:ext>
            </a:extLst>
          </p:cNvPr>
          <p:cNvSpPr/>
          <p:nvPr/>
        </p:nvSpPr>
        <p:spPr>
          <a:xfrm>
            <a:off x="315437" y="2988860"/>
            <a:ext cx="3349256" cy="1060130"/>
          </a:xfrm>
          <a:prstGeom prst="rect">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Agree there is not enough </a:t>
            </a:r>
            <a:br>
              <a:rPr lang="en-GB" sz="1400" b="1">
                <a:solidFill>
                  <a:schemeClr val="bg1"/>
                </a:solidFill>
              </a:rPr>
            </a:br>
            <a:r>
              <a:rPr lang="en-GB" sz="1400" b="1">
                <a:solidFill>
                  <a:schemeClr val="bg1"/>
                </a:solidFill>
              </a:rPr>
              <a:t>support for parents, </a:t>
            </a:r>
            <a:br>
              <a:rPr lang="en-GB" sz="1400" b="1">
                <a:solidFill>
                  <a:schemeClr val="bg1"/>
                </a:solidFill>
              </a:rPr>
            </a:br>
            <a:r>
              <a:rPr lang="en-GB" sz="1400" b="1">
                <a:solidFill>
                  <a:schemeClr val="bg1"/>
                </a:solidFill>
              </a:rPr>
              <a:t>carers + children to help </a:t>
            </a:r>
            <a:br>
              <a:rPr lang="en-GB" sz="1400" b="1">
                <a:solidFill>
                  <a:schemeClr val="bg1"/>
                </a:solidFill>
              </a:rPr>
            </a:br>
            <a:r>
              <a:rPr lang="en-GB" sz="1400" b="1">
                <a:solidFill>
                  <a:schemeClr val="bg1"/>
                </a:solidFill>
              </a:rPr>
              <a:t>early child development</a:t>
            </a:r>
          </a:p>
        </p:txBody>
      </p:sp>
      <p:sp>
        <p:nvSpPr>
          <p:cNvPr id="18" name="Rectangle 17">
            <a:extLst>
              <a:ext uri="{FF2B5EF4-FFF2-40B4-BE49-F238E27FC236}">
                <a16:creationId xmlns:a16="http://schemas.microsoft.com/office/drawing/2014/main" id="{BAEF8339-0E89-B5C3-C30C-EBEDAE083FF1}"/>
              </a:ext>
            </a:extLst>
          </p:cNvPr>
          <p:cNvSpPr/>
          <p:nvPr/>
        </p:nvSpPr>
        <p:spPr>
          <a:xfrm>
            <a:off x="315437" y="4193448"/>
            <a:ext cx="3349256" cy="840196"/>
          </a:xfrm>
          <a:prstGeom prst="rect">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dirty="0">
                <a:solidFill>
                  <a:schemeClr val="bg1"/>
                </a:solidFill>
              </a:rPr>
              <a:t>% Agree early childhood should not be a top priority given other problems in the UK</a:t>
            </a:r>
          </a:p>
        </p:txBody>
      </p:sp>
      <p:sp>
        <p:nvSpPr>
          <p:cNvPr id="20" name="Rectangle 19">
            <a:extLst>
              <a:ext uri="{FF2B5EF4-FFF2-40B4-BE49-F238E27FC236}">
                <a16:creationId xmlns:a16="http://schemas.microsoft.com/office/drawing/2014/main" id="{41F5E811-35E5-996E-2C22-DBB82ED21551}"/>
              </a:ext>
            </a:extLst>
          </p:cNvPr>
          <p:cNvSpPr/>
          <p:nvPr/>
        </p:nvSpPr>
        <p:spPr>
          <a:xfrm>
            <a:off x="315437" y="5220047"/>
            <a:ext cx="3349256" cy="869403"/>
          </a:xfrm>
          <a:prstGeom prst="rect">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dirty="0">
                <a:solidFill>
                  <a:schemeClr val="bg1"/>
                </a:solidFill>
              </a:rPr>
              <a:t>% saying raising children is the collective responsibility of everyone in society</a:t>
            </a:r>
          </a:p>
        </p:txBody>
      </p:sp>
      <p:pic>
        <p:nvPicPr>
          <p:cNvPr id="22" name="Graphic 21" descr="Open hand with solid fill">
            <a:extLst>
              <a:ext uri="{FF2B5EF4-FFF2-40B4-BE49-F238E27FC236}">
                <a16:creationId xmlns:a16="http://schemas.microsoft.com/office/drawing/2014/main" id="{083A6FEF-4E10-00AD-AEE9-53140883E9A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45106" y="3193902"/>
            <a:ext cx="782524" cy="782524"/>
          </a:xfrm>
          <a:prstGeom prst="rect">
            <a:avLst/>
          </a:prstGeom>
        </p:spPr>
      </p:pic>
      <p:pic>
        <p:nvPicPr>
          <p:cNvPr id="23" name="Graphic 22" descr="Coins outline">
            <a:extLst>
              <a:ext uri="{FF2B5EF4-FFF2-40B4-BE49-F238E27FC236}">
                <a16:creationId xmlns:a16="http://schemas.microsoft.com/office/drawing/2014/main" id="{ECD1BAF5-B119-9D11-3462-869117D2169E}"/>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45106" y="4284355"/>
            <a:ext cx="695484" cy="695484"/>
          </a:xfrm>
          <a:prstGeom prst="rect">
            <a:avLst/>
          </a:prstGeom>
        </p:spPr>
      </p:pic>
      <p:pic>
        <p:nvPicPr>
          <p:cNvPr id="1026" name="Picture 2" descr="Group success outline">
            <a:extLst>
              <a:ext uri="{FF2B5EF4-FFF2-40B4-BE49-F238E27FC236}">
                <a16:creationId xmlns:a16="http://schemas.microsoft.com/office/drawing/2014/main" id="{F44CB7A0-7EB0-566D-9F1E-ED9FFCC4107F}"/>
              </a:ext>
            </a:extLst>
          </p:cNvPr>
          <p:cNvPicPr>
            <a:picLocks noChangeAspect="1" noChangeArrowheads="1"/>
          </p:cNvPicPr>
          <p:nvPr/>
        </p:nvPicPr>
        <p:blipFill>
          <a:blip r:embed="rId10">
            <a:extLst>
              <a:ext uri="{96DAC541-7B7A-43D3-8B79-37D633B846F1}">
                <asvg:svgBlip xmlns:asvg="http://schemas.microsoft.com/office/drawing/2016/SVG/main" r:embed="rId11"/>
              </a:ext>
            </a:extLst>
          </a:blip>
          <a:srcRect/>
          <a:stretch/>
        </p:blipFill>
        <p:spPr bwMode="auto">
          <a:xfrm>
            <a:off x="396667" y="5318923"/>
            <a:ext cx="705362" cy="705362"/>
          </a:xfrm>
          <a:prstGeom prst="rect">
            <a:avLst/>
          </a:prstGeom>
          <a:noFill/>
          <a:ln>
            <a:noFill/>
          </a:ln>
        </p:spPr>
      </p:pic>
      <p:sp>
        <p:nvSpPr>
          <p:cNvPr id="45" name="Title 2">
            <a:extLst>
              <a:ext uri="{FF2B5EF4-FFF2-40B4-BE49-F238E27FC236}">
                <a16:creationId xmlns:a16="http://schemas.microsoft.com/office/drawing/2014/main" id="{EAD578EB-E8C1-8804-360E-3BEFFC2FB3F3}"/>
              </a:ext>
            </a:extLst>
          </p:cNvPr>
          <p:cNvSpPr txBox="1">
            <a:spLocks/>
          </p:cNvSpPr>
          <p:nvPr/>
        </p:nvSpPr>
        <p:spPr>
          <a:xfrm>
            <a:off x="326012" y="300986"/>
            <a:ext cx="6436738" cy="71566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a:t>Public attitudes towards early childhood</a:t>
            </a:r>
            <a:br>
              <a:rPr lang="en-GB"/>
            </a:br>
            <a:r>
              <a:rPr lang="en-GB">
                <a:solidFill>
                  <a:srgbClr val="2DB574"/>
                </a:solidFill>
              </a:rPr>
              <a:t>Northern Ireland dashboard</a:t>
            </a:r>
          </a:p>
        </p:txBody>
      </p:sp>
      <p:grpSp>
        <p:nvGrpSpPr>
          <p:cNvPr id="46" name="Group 45">
            <a:extLst>
              <a:ext uri="{FF2B5EF4-FFF2-40B4-BE49-F238E27FC236}">
                <a16:creationId xmlns:a16="http://schemas.microsoft.com/office/drawing/2014/main" id="{ACB6C014-876D-9FA5-CC62-D8FED6AE0272}"/>
              </a:ext>
            </a:extLst>
          </p:cNvPr>
          <p:cNvGrpSpPr/>
          <p:nvPr/>
        </p:nvGrpSpPr>
        <p:grpSpPr>
          <a:xfrm>
            <a:off x="4949381" y="906648"/>
            <a:ext cx="2092578" cy="282671"/>
            <a:chOff x="3939731" y="973323"/>
            <a:chExt cx="2092578" cy="282671"/>
          </a:xfrm>
        </p:grpSpPr>
        <p:sp>
          <p:nvSpPr>
            <p:cNvPr id="47" name="Rectangle 46">
              <a:extLst>
                <a:ext uri="{FF2B5EF4-FFF2-40B4-BE49-F238E27FC236}">
                  <a16:creationId xmlns:a16="http://schemas.microsoft.com/office/drawing/2014/main" id="{45BB3C41-8B06-558B-557C-7527DD8C652E}"/>
                </a:ext>
              </a:extLst>
            </p:cNvPr>
            <p:cNvSpPr/>
            <p:nvPr/>
          </p:nvSpPr>
          <p:spPr>
            <a:xfrm>
              <a:off x="3939731" y="973323"/>
              <a:ext cx="283840" cy="2826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48" name="TextBox 47">
              <a:extLst>
                <a:ext uri="{FF2B5EF4-FFF2-40B4-BE49-F238E27FC236}">
                  <a16:creationId xmlns:a16="http://schemas.microsoft.com/office/drawing/2014/main" id="{5A79987E-18C0-CD31-E7EC-38FA37C1AA34}"/>
                </a:ext>
              </a:extLst>
            </p:cNvPr>
            <p:cNvSpPr txBox="1"/>
            <p:nvPr/>
          </p:nvSpPr>
          <p:spPr>
            <a:xfrm>
              <a:off x="4305874" y="1006493"/>
              <a:ext cx="172643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UK General population</a:t>
              </a:r>
            </a:p>
          </p:txBody>
        </p:sp>
      </p:grpSp>
      <p:grpSp>
        <p:nvGrpSpPr>
          <p:cNvPr id="49" name="Group 48">
            <a:extLst>
              <a:ext uri="{FF2B5EF4-FFF2-40B4-BE49-F238E27FC236}">
                <a16:creationId xmlns:a16="http://schemas.microsoft.com/office/drawing/2014/main" id="{82207E39-70D8-7054-D553-D66416576626}"/>
              </a:ext>
            </a:extLst>
          </p:cNvPr>
          <p:cNvGrpSpPr/>
          <p:nvPr/>
        </p:nvGrpSpPr>
        <p:grpSpPr>
          <a:xfrm>
            <a:off x="7187704" y="906648"/>
            <a:ext cx="1677399" cy="282671"/>
            <a:chOff x="3939731" y="973323"/>
            <a:chExt cx="1677399" cy="282671"/>
          </a:xfrm>
        </p:grpSpPr>
        <p:sp>
          <p:nvSpPr>
            <p:cNvPr id="50" name="Rectangle 49">
              <a:extLst>
                <a:ext uri="{FF2B5EF4-FFF2-40B4-BE49-F238E27FC236}">
                  <a16:creationId xmlns:a16="http://schemas.microsoft.com/office/drawing/2014/main" id="{95F11433-2719-864A-8B2B-C49AF92F359F}"/>
                </a:ext>
              </a:extLst>
            </p:cNvPr>
            <p:cNvSpPr/>
            <p:nvPr/>
          </p:nvSpPr>
          <p:spPr>
            <a:xfrm>
              <a:off x="3939731" y="973323"/>
              <a:ext cx="283840" cy="282671"/>
            </a:xfrm>
            <a:prstGeom prst="rect">
              <a:avLst/>
            </a:prstGeom>
            <a:solidFill>
              <a:srgbClr val="2DB5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51" name="TextBox 50">
              <a:extLst>
                <a:ext uri="{FF2B5EF4-FFF2-40B4-BE49-F238E27FC236}">
                  <a16:creationId xmlns:a16="http://schemas.microsoft.com/office/drawing/2014/main" id="{1EA12995-7848-46A3-BC6B-D344193E1FF5}"/>
                </a:ext>
              </a:extLst>
            </p:cNvPr>
            <p:cNvSpPr txBox="1"/>
            <p:nvPr/>
          </p:nvSpPr>
          <p:spPr>
            <a:xfrm>
              <a:off x="4305874" y="1006493"/>
              <a:ext cx="1311256"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Northern Ireland </a:t>
              </a:r>
            </a:p>
          </p:txBody>
        </p:sp>
      </p:grpSp>
      <p:grpSp>
        <p:nvGrpSpPr>
          <p:cNvPr id="52" name="Group 51">
            <a:extLst>
              <a:ext uri="{FF2B5EF4-FFF2-40B4-BE49-F238E27FC236}">
                <a16:creationId xmlns:a16="http://schemas.microsoft.com/office/drawing/2014/main" id="{A88E52D7-3665-FE1F-F29F-F53BE6A5A71E}"/>
              </a:ext>
            </a:extLst>
          </p:cNvPr>
          <p:cNvGrpSpPr/>
          <p:nvPr/>
        </p:nvGrpSpPr>
        <p:grpSpPr>
          <a:xfrm>
            <a:off x="6979409" y="1918042"/>
            <a:ext cx="726786" cy="666769"/>
            <a:chOff x="4949515" y="1914591"/>
            <a:chExt cx="726786" cy="666769"/>
          </a:xfrm>
        </p:grpSpPr>
        <p:sp>
          <p:nvSpPr>
            <p:cNvPr id="53" name="Oval 52">
              <a:extLst>
                <a:ext uri="{FF2B5EF4-FFF2-40B4-BE49-F238E27FC236}">
                  <a16:creationId xmlns:a16="http://schemas.microsoft.com/office/drawing/2014/main" id="{EC5BCF06-34DB-02E5-7ED9-29BCF2CF3938}"/>
                </a:ext>
              </a:extLst>
            </p:cNvPr>
            <p:cNvSpPr/>
            <p:nvPr/>
          </p:nvSpPr>
          <p:spPr>
            <a:xfrm>
              <a:off x="4949515" y="1914591"/>
              <a:ext cx="691116" cy="6667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4" name="TextBox 53">
              <a:extLst>
                <a:ext uri="{FF2B5EF4-FFF2-40B4-BE49-F238E27FC236}">
                  <a16:creationId xmlns:a16="http://schemas.microsoft.com/office/drawing/2014/main" id="{6A7BFE64-710B-AD15-78A0-2C88DC36210A}"/>
                </a:ext>
              </a:extLst>
            </p:cNvPr>
            <p:cNvSpPr txBox="1"/>
            <p:nvPr/>
          </p:nvSpPr>
          <p:spPr>
            <a:xfrm>
              <a:off x="5066700" y="2025135"/>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dirty="0">
                  <a:solidFill>
                    <a:schemeClr val="bg1"/>
                  </a:solidFill>
                </a:rPr>
                <a:t>45%</a:t>
              </a:r>
            </a:p>
          </p:txBody>
        </p:sp>
      </p:grpSp>
      <p:grpSp>
        <p:nvGrpSpPr>
          <p:cNvPr id="55" name="Group 54">
            <a:extLst>
              <a:ext uri="{FF2B5EF4-FFF2-40B4-BE49-F238E27FC236}">
                <a16:creationId xmlns:a16="http://schemas.microsoft.com/office/drawing/2014/main" id="{EA0477DF-7FB7-AEEC-BC90-414CF91181E9}"/>
              </a:ext>
            </a:extLst>
          </p:cNvPr>
          <p:cNvGrpSpPr/>
          <p:nvPr/>
        </p:nvGrpSpPr>
        <p:grpSpPr>
          <a:xfrm>
            <a:off x="7075020" y="2337499"/>
            <a:ext cx="691116" cy="666769"/>
            <a:chOff x="4949515" y="1914591"/>
            <a:chExt cx="691116" cy="666769"/>
          </a:xfrm>
          <a:solidFill>
            <a:schemeClr val="accent2">
              <a:lumMod val="75000"/>
            </a:schemeClr>
          </a:solidFill>
        </p:grpSpPr>
        <p:sp>
          <p:nvSpPr>
            <p:cNvPr id="56" name="Oval 55">
              <a:extLst>
                <a:ext uri="{FF2B5EF4-FFF2-40B4-BE49-F238E27FC236}">
                  <a16:creationId xmlns:a16="http://schemas.microsoft.com/office/drawing/2014/main" id="{BF9579C8-383E-2EC7-0CCF-2B5B15363B54}"/>
                </a:ext>
              </a:extLst>
            </p:cNvPr>
            <p:cNvSpPr/>
            <p:nvPr/>
          </p:nvSpPr>
          <p:spPr>
            <a:xfrm>
              <a:off x="4949515" y="1914591"/>
              <a:ext cx="691116" cy="666769"/>
            </a:xfrm>
            <a:prstGeom prst="ellipse">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7" name="TextBox 56">
              <a:extLst>
                <a:ext uri="{FF2B5EF4-FFF2-40B4-BE49-F238E27FC236}">
                  <a16:creationId xmlns:a16="http://schemas.microsoft.com/office/drawing/2014/main" id="{A195ACDF-C974-1335-1B8F-0F58AD5EA41C}"/>
                </a:ext>
              </a:extLst>
            </p:cNvPr>
            <p:cNvSpPr txBox="1"/>
            <p:nvPr/>
          </p:nvSpPr>
          <p:spPr>
            <a:xfrm>
              <a:off x="5052675" y="2091810"/>
              <a:ext cx="509684" cy="305212"/>
            </a:xfrm>
            <a:prstGeom prst="rect">
              <a:avLst/>
            </a:prstGeom>
            <a:solidFill>
              <a:srgbClr val="2DB574"/>
            </a:solid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46%</a:t>
              </a:r>
            </a:p>
          </p:txBody>
        </p:sp>
      </p:grpSp>
      <p:grpSp>
        <p:nvGrpSpPr>
          <p:cNvPr id="58" name="Group 57">
            <a:extLst>
              <a:ext uri="{FF2B5EF4-FFF2-40B4-BE49-F238E27FC236}">
                <a16:creationId xmlns:a16="http://schemas.microsoft.com/office/drawing/2014/main" id="{03D47CE5-9078-BC00-890C-721778C6105F}"/>
              </a:ext>
            </a:extLst>
          </p:cNvPr>
          <p:cNvGrpSpPr/>
          <p:nvPr/>
        </p:nvGrpSpPr>
        <p:grpSpPr>
          <a:xfrm>
            <a:off x="7873495" y="3035837"/>
            <a:ext cx="691116" cy="666769"/>
            <a:chOff x="4949515" y="1914591"/>
            <a:chExt cx="691116" cy="666769"/>
          </a:xfrm>
          <a:solidFill>
            <a:schemeClr val="tx2"/>
          </a:solidFill>
        </p:grpSpPr>
        <p:sp>
          <p:nvSpPr>
            <p:cNvPr id="59" name="Oval 58">
              <a:extLst>
                <a:ext uri="{FF2B5EF4-FFF2-40B4-BE49-F238E27FC236}">
                  <a16:creationId xmlns:a16="http://schemas.microsoft.com/office/drawing/2014/main" id="{2273B70B-D62C-597E-3B15-AACB986CF5D8}"/>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60" name="TextBox 59">
              <a:extLst>
                <a:ext uri="{FF2B5EF4-FFF2-40B4-BE49-F238E27FC236}">
                  <a16:creationId xmlns:a16="http://schemas.microsoft.com/office/drawing/2014/main" id="{358F40AE-4C19-CB0B-7D21-F0EE72C20A0F}"/>
                </a:ext>
              </a:extLst>
            </p:cNvPr>
            <p:cNvSpPr txBox="1"/>
            <p:nvPr/>
          </p:nvSpPr>
          <p:spPr>
            <a:xfrm>
              <a:off x="5038499" y="2139435"/>
              <a:ext cx="532497"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56%</a:t>
              </a:r>
            </a:p>
          </p:txBody>
        </p:sp>
      </p:grpSp>
      <p:grpSp>
        <p:nvGrpSpPr>
          <p:cNvPr id="61" name="Group 60">
            <a:extLst>
              <a:ext uri="{FF2B5EF4-FFF2-40B4-BE49-F238E27FC236}">
                <a16:creationId xmlns:a16="http://schemas.microsoft.com/office/drawing/2014/main" id="{067E031D-EB00-1255-AF61-3C48E56F640B}"/>
              </a:ext>
            </a:extLst>
          </p:cNvPr>
          <p:cNvGrpSpPr/>
          <p:nvPr/>
        </p:nvGrpSpPr>
        <p:grpSpPr>
          <a:xfrm>
            <a:off x="8149418" y="2631555"/>
            <a:ext cx="691116" cy="666769"/>
            <a:chOff x="4949515" y="1914591"/>
            <a:chExt cx="691116" cy="666769"/>
          </a:xfrm>
          <a:solidFill>
            <a:schemeClr val="accent1"/>
          </a:solidFill>
        </p:grpSpPr>
        <p:sp>
          <p:nvSpPr>
            <p:cNvPr id="62" name="Oval 61">
              <a:extLst>
                <a:ext uri="{FF2B5EF4-FFF2-40B4-BE49-F238E27FC236}">
                  <a16:creationId xmlns:a16="http://schemas.microsoft.com/office/drawing/2014/main" id="{B039F006-BAA2-D6AF-B283-6D5AB75ED8F7}"/>
                </a:ext>
              </a:extLst>
            </p:cNvPr>
            <p:cNvSpPr/>
            <p:nvPr/>
          </p:nvSpPr>
          <p:spPr>
            <a:xfrm>
              <a:off x="4949515" y="1914591"/>
              <a:ext cx="691116" cy="666769"/>
            </a:xfrm>
            <a:prstGeom prst="ellipse">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63" name="TextBox 62">
              <a:extLst>
                <a:ext uri="{FF2B5EF4-FFF2-40B4-BE49-F238E27FC236}">
                  <a16:creationId xmlns:a16="http://schemas.microsoft.com/office/drawing/2014/main" id="{46B64968-A650-3B32-ADD6-18C4D1EDECF7}"/>
                </a:ext>
              </a:extLst>
            </p:cNvPr>
            <p:cNvSpPr txBox="1"/>
            <p:nvPr/>
          </p:nvSpPr>
          <p:spPr>
            <a:xfrm>
              <a:off x="5040605" y="2091810"/>
              <a:ext cx="572184"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61%</a:t>
              </a:r>
            </a:p>
          </p:txBody>
        </p:sp>
      </p:grpSp>
      <p:grpSp>
        <p:nvGrpSpPr>
          <p:cNvPr id="1024" name="Group 1023">
            <a:extLst>
              <a:ext uri="{FF2B5EF4-FFF2-40B4-BE49-F238E27FC236}">
                <a16:creationId xmlns:a16="http://schemas.microsoft.com/office/drawing/2014/main" id="{DD11D1E9-D84F-F75B-C5F1-B812C9D58C4C}"/>
              </a:ext>
            </a:extLst>
          </p:cNvPr>
          <p:cNvGrpSpPr/>
          <p:nvPr/>
        </p:nvGrpSpPr>
        <p:grpSpPr>
          <a:xfrm>
            <a:off x="6676380" y="5264375"/>
            <a:ext cx="726786" cy="666769"/>
            <a:chOff x="4949515" y="1914591"/>
            <a:chExt cx="726786" cy="666769"/>
          </a:xfrm>
        </p:grpSpPr>
        <p:sp>
          <p:nvSpPr>
            <p:cNvPr id="1025" name="Oval 1024">
              <a:extLst>
                <a:ext uri="{FF2B5EF4-FFF2-40B4-BE49-F238E27FC236}">
                  <a16:creationId xmlns:a16="http://schemas.microsoft.com/office/drawing/2014/main" id="{B6A705F5-81B6-5D45-58EA-964A82F38523}"/>
                </a:ext>
              </a:extLst>
            </p:cNvPr>
            <p:cNvSpPr/>
            <p:nvPr/>
          </p:nvSpPr>
          <p:spPr>
            <a:xfrm>
              <a:off x="4949515" y="1914591"/>
              <a:ext cx="691116" cy="6667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27" name="TextBox 1026">
              <a:extLst>
                <a:ext uri="{FF2B5EF4-FFF2-40B4-BE49-F238E27FC236}">
                  <a16:creationId xmlns:a16="http://schemas.microsoft.com/office/drawing/2014/main" id="{716823D1-C48D-F76F-F03A-48DC18CCD064}"/>
                </a:ext>
              </a:extLst>
            </p:cNvPr>
            <p:cNvSpPr txBox="1"/>
            <p:nvPr/>
          </p:nvSpPr>
          <p:spPr>
            <a:xfrm>
              <a:off x="5066700" y="2025135"/>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40%</a:t>
              </a:r>
            </a:p>
          </p:txBody>
        </p:sp>
      </p:grpSp>
      <p:grpSp>
        <p:nvGrpSpPr>
          <p:cNvPr id="1028" name="Group 1027">
            <a:extLst>
              <a:ext uri="{FF2B5EF4-FFF2-40B4-BE49-F238E27FC236}">
                <a16:creationId xmlns:a16="http://schemas.microsoft.com/office/drawing/2014/main" id="{215763AF-5950-E0C7-C056-ACB4CB6F3579}"/>
              </a:ext>
            </a:extLst>
          </p:cNvPr>
          <p:cNvGrpSpPr/>
          <p:nvPr/>
        </p:nvGrpSpPr>
        <p:grpSpPr>
          <a:xfrm>
            <a:off x="6771991" y="5683832"/>
            <a:ext cx="691116" cy="666769"/>
            <a:chOff x="4949515" y="1914591"/>
            <a:chExt cx="691116" cy="666769"/>
          </a:xfrm>
          <a:solidFill>
            <a:schemeClr val="accent2">
              <a:lumMod val="75000"/>
            </a:schemeClr>
          </a:solidFill>
        </p:grpSpPr>
        <p:sp>
          <p:nvSpPr>
            <p:cNvPr id="1029" name="Oval 1028">
              <a:extLst>
                <a:ext uri="{FF2B5EF4-FFF2-40B4-BE49-F238E27FC236}">
                  <a16:creationId xmlns:a16="http://schemas.microsoft.com/office/drawing/2014/main" id="{9A974468-68E7-6A79-C04B-2A997B49FEA6}"/>
                </a:ext>
              </a:extLst>
            </p:cNvPr>
            <p:cNvSpPr/>
            <p:nvPr/>
          </p:nvSpPr>
          <p:spPr>
            <a:xfrm>
              <a:off x="4949515" y="1914591"/>
              <a:ext cx="691116" cy="666769"/>
            </a:xfrm>
            <a:prstGeom prst="ellipse">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30" name="TextBox 1029">
              <a:extLst>
                <a:ext uri="{FF2B5EF4-FFF2-40B4-BE49-F238E27FC236}">
                  <a16:creationId xmlns:a16="http://schemas.microsoft.com/office/drawing/2014/main" id="{5838C330-ADBA-A6BF-DEDD-12953B548BAC}"/>
                </a:ext>
              </a:extLst>
            </p:cNvPr>
            <p:cNvSpPr txBox="1"/>
            <p:nvPr/>
          </p:nvSpPr>
          <p:spPr>
            <a:xfrm>
              <a:off x="5052675" y="2091810"/>
              <a:ext cx="509684" cy="305212"/>
            </a:xfrm>
            <a:prstGeom prst="rect">
              <a:avLst/>
            </a:prstGeom>
            <a:solidFill>
              <a:srgbClr val="2DB574"/>
            </a:solid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41%</a:t>
              </a:r>
            </a:p>
          </p:txBody>
        </p:sp>
      </p:grpSp>
      <p:grpSp>
        <p:nvGrpSpPr>
          <p:cNvPr id="1031" name="Group 1030">
            <a:extLst>
              <a:ext uri="{FF2B5EF4-FFF2-40B4-BE49-F238E27FC236}">
                <a16:creationId xmlns:a16="http://schemas.microsoft.com/office/drawing/2014/main" id="{22510939-F15D-CC98-70CC-FEC02460137C}"/>
              </a:ext>
            </a:extLst>
          </p:cNvPr>
          <p:cNvGrpSpPr/>
          <p:nvPr/>
        </p:nvGrpSpPr>
        <p:grpSpPr>
          <a:xfrm>
            <a:off x="5353335" y="4178149"/>
            <a:ext cx="726786" cy="666769"/>
            <a:chOff x="4949515" y="1914591"/>
            <a:chExt cx="726786" cy="666769"/>
          </a:xfrm>
        </p:grpSpPr>
        <p:sp>
          <p:nvSpPr>
            <p:cNvPr id="1032" name="Oval 1031">
              <a:extLst>
                <a:ext uri="{FF2B5EF4-FFF2-40B4-BE49-F238E27FC236}">
                  <a16:creationId xmlns:a16="http://schemas.microsoft.com/office/drawing/2014/main" id="{EAAB3B4C-FD32-3CAC-4E46-8389C98664DB}"/>
                </a:ext>
              </a:extLst>
            </p:cNvPr>
            <p:cNvSpPr/>
            <p:nvPr/>
          </p:nvSpPr>
          <p:spPr>
            <a:xfrm>
              <a:off x="4949515" y="1914591"/>
              <a:ext cx="691116" cy="6667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33" name="TextBox 1032">
              <a:extLst>
                <a:ext uri="{FF2B5EF4-FFF2-40B4-BE49-F238E27FC236}">
                  <a16:creationId xmlns:a16="http://schemas.microsoft.com/office/drawing/2014/main" id="{4F1C1600-CAC9-C1FA-1F64-F0200689928C}"/>
                </a:ext>
              </a:extLst>
            </p:cNvPr>
            <p:cNvSpPr txBox="1"/>
            <p:nvPr/>
          </p:nvSpPr>
          <p:spPr>
            <a:xfrm>
              <a:off x="5066700" y="2044185"/>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24%</a:t>
              </a:r>
            </a:p>
          </p:txBody>
        </p:sp>
      </p:grpSp>
      <p:grpSp>
        <p:nvGrpSpPr>
          <p:cNvPr id="1034" name="Group 1033">
            <a:extLst>
              <a:ext uri="{FF2B5EF4-FFF2-40B4-BE49-F238E27FC236}">
                <a16:creationId xmlns:a16="http://schemas.microsoft.com/office/drawing/2014/main" id="{84716734-5145-2660-7082-E8B8D0AB10BB}"/>
              </a:ext>
            </a:extLst>
          </p:cNvPr>
          <p:cNvGrpSpPr/>
          <p:nvPr/>
        </p:nvGrpSpPr>
        <p:grpSpPr>
          <a:xfrm>
            <a:off x="5696596" y="4597606"/>
            <a:ext cx="691116" cy="666769"/>
            <a:chOff x="4949515" y="1914591"/>
            <a:chExt cx="691116" cy="666769"/>
          </a:xfrm>
          <a:solidFill>
            <a:schemeClr val="accent2">
              <a:lumMod val="75000"/>
            </a:schemeClr>
          </a:solidFill>
        </p:grpSpPr>
        <p:sp>
          <p:nvSpPr>
            <p:cNvPr id="1035" name="Oval 1034">
              <a:extLst>
                <a:ext uri="{FF2B5EF4-FFF2-40B4-BE49-F238E27FC236}">
                  <a16:creationId xmlns:a16="http://schemas.microsoft.com/office/drawing/2014/main" id="{0505B1EF-E6A3-1D7A-1B2B-432CAB4D0ECA}"/>
                </a:ext>
              </a:extLst>
            </p:cNvPr>
            <p:cNvSpPr/>
            <p:nvPr/>
          </p:nvSpPr>
          <p:spPr>
            <a:xfrm>
              <a:off x="4949515" y="1914591"/>
              <a:ext cx="691116" cy="666769"/>
            </a:xfrm>
            <a:prstGeom prst="ellipse">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36" name="TextBox 1035">
              <a:extLst>
                <a:ext uri="{FF2B5EF4-FFF2-40B4-BE49-F238E27FC236}">
                  <a16:creationId xmlns:a16="http://schemas.microsoft.com/office/drawing/2014/main" id="{88BDF78C-8E7D-374E-927B-F0341A0D86A1}"/>
                </a:ext>
              </a:extLst>
            </p:cNvPr>
            <p:cNvSpPr txBox="1"/>
            <p:nvPr/>
          </p:nvSpPr>
          <p:spPr>
            <a:xfrm>
              <a:off x="5052675" y="2091810"/>
              <a:ext cx="509684" cy="305212"/>
            </a:xfrm>
            <a:prstGeom prst="rect">
              <a:avLst/>
            </a:prstGeom>
            <a:solidFill>
              <a:srgbClr val="2DB574"/>
            </a:solid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27%</a:t>
              </a:r>
            </a:p>
          </p:txBody>
        </p:sp>
      </p:grpSp>
    </p:spTree>
    <p:extLst>
      <p:ext uri="{BB962C8B-B14F-4D97-AF65-F5344CB8AC3E}">
        <p14:creationId xmlns:p14="http://schemas.microsoft.com/office/powerpoint/2010/main" val="4265207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ltLang="en-US" dirty="0"/>
              <a:t>Ipsos Standards &amp; Accreditations</a:t>
            </a:r>
            <a:br>
              <a:rPr lang="en-GB" altLang="en-US" dirty="0"/>
            </a:br>
            <a:endParaRPr lang="en-GB" b="0" dirty="0"/>
          </a:p>
        </p:txBody>
      </p:sp>
      <p:sp>
        <p:nvSpPr>
          <p:cNvPr id="13" name="Rectangle 12"/>
          <p:cNvSpPr/>
          <p:nvPr/>
        </p:nvSpPr>
        <p:spPr>
          <a:xfrm>
            <a:off x="7136145" y="2263689"/>
            <a:ext cx="4576705" cy="2490618"/>
          </a:xfrm>
          <a:prstGeom prst="rect">
            <a:avLst/>
          </a:prstGeom>
        </p:spPr>
        <p:txBody>
          <a:bodyPr wrap="square" lIns="0" tIns="0" rIns="0" bIns="0">
            <a:spAutoFit/>
          </a:bodyPr>
          <a:lstStyle/>
          <a:p>
            <a:pPr defTabSz="914377" eaLnBrk="0" fontAlgn="base" hangingPunct="0">
              <a:lnSpc>
                <a:spcPct val="110000"/>
              </a:lnSpc>
              <a:spcBef>
                <a:spcPct val="0"/>
              </a:spcBef>
              <a:spcAft>
                <a:spcPct val="0"/>
              </a:spcAft>
            </a:pPr>
            <a:r>
              <a:rPr lang="en-US" altLang="en-US" sz="1000" b="1" dirty="0">
                <a:latin typeface="Barlow"/>
                <a:ea typeface="Times New Roman" panose="02020603050405020304" pitchFamily="18" charset="0"/>
                <a:cs typeface="Arial" panose="020B0604020202020204" pitchFamily="34" charset="0"/>
              </a:rPr>
              <a:t>The UK General Data Protection Regulation (UK GDPR) </a:t>
            </a:r>
            <a:r>
              <a:rPr lang="en-GB" altLang="en-US" sz="1000" b="1" dirty="0">
                <a:latin typeface="Barlow"/>
                <a:ea typeface="Times New Roman" panose="02020603050405020304" pitchFamily="18" charset="0"/>
                <a:cs typeface="Arial" panose="020B0604020202020204" pitchFamily="34" charset="0"/>
              </a:rPr>
              <a:t>&amp; the UK Data Protection Act 2018 (DPA) </a:t>
            </a:r>
            <a:r>
              <a:rPr lang="en-GB" altLang="en-US" sz="1000" dirty="0">
                <a:latin typeface="Barlow"/>
                <a:ea typeface="Times New Roman" panose="02020603050405020304" pitchFamily="18" charset="0"/>
                <a:cs typeface="Arial" panose="020B0604020202020204" pitchFamily="34" charset="0"/>
              </a:rPr>
              <a:t>– Ipsos UK is required to comply with the UK General  Data Protection Regulation and the UK Data Protection Act; it covers the processing of personal data and the protection of privacy.</a:t>
            </a:r>
          </a:p>
          <a:p>
            <a:pPr defTabSz="829341" eaLnBrk="0" fontAlgn="base" hangingPunct="0">
              <a:lnSpc>
                <a:spcPct val="110000"/>
              </a:lnSpc>
              <a:spcBef>
                <a:spcPct val="0"/>
              </a:spcBef>
              <a:spcAft>
                <a:spcPct val="0"/>
              </a:spcAft>
            </a:pPr>
            <a:endParaRPr lang="en-US" altLang="en-US" sz="999" dirty="0">
              <a:latin typeface="Barlow"/>
              <a:ea typeface="Times New Roman" panose="02020603050405020304" pitchFamily="18" charset="0"/>
              <a:cs typeface="Arial" panose="020B0604020202020204" pitchFamily="34" charset="0"/>
            </a:endParaRPr>
          </a:p>
          <a:p>
            <a:pPr defTabSz="829341" eaLnBrk="0" fontAlgn="base" hangingPunct="0">
              <a:lnSpc>
                <a:spcPct val="110000"/>
              </a:lnSpc>
              <a:spcBef>
                <a:spcPts val="800"/>
              </a:spcBef>
              <a:spcAft>
                <a:spcPts val="800"/>
              </a:spcAft>
            </a:pPr>
            <a:r>
              <a:rPr lang="en-GB" altLang="en-US" sz="999" b="1" dirty="0">
                <a:latin typeface="Barlow"/>
                <a:ea typeface="Times New Roman" panose="02020603050405020304" pitchFamily="18" charset="0"/>
                <a:cs typeface="Arial" panose="020B0604020202020204" pitchFamily="34" charset="0"/>
              </a:rPr>
              <a:t>HMG Cyber Essentials </a:t>
            </a:r>
            <a:r>
              <a:rPr lang="en-GB" altLang="en-US" sz="999" dirty="0">
                <a:latin typeface="Barlow"/>
                <a:ea typeface="Times New Roman" panose="02020603050405020304" pitchFamily="18" charset="0"/>
                <a:cs typeface="Arial" panose="020B0604020202020204" pitchFamily="34" charset="0"/>
              </a:rPr>
              <a:t>– </a:t>
            </a:r>
            <a:r>
              <a:rPr lang="en-US" altLang="en-US" sz="999" dirty="0">
                <a:latin typeface="Barlow"/>
                <a:ea typeface="Times New Roman" panose="02020603050405020304" pitchFamily="18" charset="0"/>
                <a:cs typeface="Arial" panose="020B0604020202020204" pitchFamily="34" charset="0"/>
              </a:rPr>
              <a:t>A government backed </a:t>
            </a:r>
            <a:r>
              <a:rPr lang="en-GB" altLang="en-US" sz="999" dirty="0">
                <a:solidFill>
                  <a:srgbClr val="1A1A1A"/>
                </a:solidFill>
                <a:latin typeface="Barlow"/>
                <a:ea typeface="Times New Roman" panose="02020603050405020304" pitchFamily="18" charset="0"/>
                <a:cs typeface="Arial" panose="020B0604020202020204" pitchFamily="34" charset="0"/>
              </a:rPr>
              <a:t>and key deliverable of the UK’s National Cyber Security Programme. Ipsos UK was assessment validated for certification in 2016.</a:t>
            </a:r>
            <a:r>
              <a:rPr lang="en-GB" altLang="en-US" sz="999" dirty="0">
                <a:latin typeface="Barlow"/>
                <a:ea typeface="Times New Roman" panose="02020603050405020304" pitchFamily="18" charset="0"/>
                <a:cs typeface="Arial" panose="020B0604020202020204" pitchFamily="34" charset="0"/>
              </a:rPr>
              <a:t> Cyber Essentials defines a set of controls which, when properly implemented, provide organisations with basic protection from the most prevalent forms of threat coming from the internet.</a:t>
            </a:r>
            <a:r>
              <a:rPr lang="en-GB" altLang="en-US" sz="999" dirty="0">
                <a:solidFill>
                  <a:srgbClr val="1A1A1A"/>
                </a:solidFill>
                <a:latin typeface="Barlow"/>
                <a:ea typeface="Times New Roman" panose="02020603050405020304" pitchFamily="18" charset="0"/>
                <a:cs typeface="Arial" panose="020B0604020202020204" pitchFamily="34" charset="0"/>
              </a:rPr>
              <a:t> </a:t>
            </a:r>
            <a:endParaRPr lang="en-GB" altLang="en-US" sz="999" dirty="0">
              <a:latin typeface="Barlow"/>
              <a:ea typeface="Times New Roman" panose="02020603050405020304" pitchFamily="18" charset="0"/>
              <a:cs typeface="Arial" panose="020B0604020202020204" pitchFamily="34" charset="0"/>
            </a:endParaRPr>
          </a:p>
          <a:p>
            <a:pPr defTabSz="829341" eaLnBrk="0" fontAlgn="base" hangingPunct="0">
              <a:lnSpc>
                <a:spcPct val="110000"/>
              </a:lnSpc>
              <a:spcBef>
                <a:spcPts val="800"/>
              </a:spcBef>
              <a:spcAft>
                <a:spcPts val="800"/>
              </a:spcAft>
            </a:pPr>
            <a:r>
              <a:rPr lang="en-GB" altLang="en-US" sz="999" b="1" dirty="0">
                <a:latin typeface="Barlow"/>
                <a:ea typeface="Times New Roman" panose="02020603050405020304" pitchFamily="18" charset="0"/>
                <a:cs typeface="Arial" panose="020B0604020202020204" pitchFamily="34" charset="0"/>
              </a:rPr>
              <a:t>Fair Data </a:t>
            </a:r>
            <a:r>
              <a:rPr lang="en-GB" altLang="en-US" sz="999" dirty="0">
                <a:latin typeface="Barlow"/>
                <a:ea typeface="Times New Roman" panose="02020603050405020304" pitchFamily="18" charset="0"/>
                <a:cs typeface="Arial" panose="020B0604020202020204" pitchFamily="34" charset="0"/>
              </a:rPr>
              <a:t>–</a:t>
            </a:r>
            <a:r>
              <a:rPr lang="en-GB" altLang="en-US" sz="999" b="1" dirty="0">
                <a:latin typeface="Barlow"/>
                <a:ea typeface="Times New Roman" panose="02020603050405020304" pitchFamily="18" charset="0"/>
                <a:cs typeface="Arial" panose="020B0604020202020204" pitchFamily="34" charset="0"/>
              </a:rPr>
              <a:t> </a:t>
            </a:r>
            <a:r>
              <a:rPr lang="en-GB" altLang="en-US" sz="999" dirty="0">
                <a:latin typeface="Barlow"/>
                <a:ea typeface="Times New Roman" panose="02020603050405020304" pitchFamily="18" charset="0"/>
                <a:cs typeface="Arial" panose="020B0604020202020204" pitchFamily="34" charset="0"/>
              </a:rPr>
              <a:t>Ipsos UK is signed up as a ‘Fair Data’ Company</a:t>
            </a:r>
            <a:r>
              <a:rPr lang="en-GB" altLang="en-US" sz="999" b="1" dirty="0">
                <a:latin typeface="Barlow"/>
                <a:ea typeface="Times New Roman" panose="02020603050405020304" pitchFamily="18" charset="0"/>
                <a:cs typeface="Arial" panose="020B0604020202020204" pitchFamily="34" charset="0"/>
              </a:rPr>
              <a:t> </a:t>
            </a:r>
            <a:r>
              <a:rPr lang="en-GB" altLang="en-US" sz="999" dirty="0">
                <a:latin typeface="Barlow"/>
                <a:ea typeface="Times New Roman" panose="02020603050405020304" pitchFamily="18" charset="0"/>
                <a:cs typeface="Arial" panose="020B0604020202020204" pitchFamily="34" charset="0"/>
              </a:rPr>
              <a:t>by </a:t>
            </a:r>
            <a:r>
              <a:rPr lang="en-US" altLang="en-US" sz="999" dirty="0">
                <a:solidFill>
                  <a:srgbClr val="333333"/>
                </a:solidFill>
                <a:latin typeface="Barlow"/>
                <a:ea typeface="Times New Roman" panose="02020603050405020304" pitchFamily="18" charset="0"/>
                <a:cs typeface="Arial" panose="020B0604020202020204" pitchFamily="34" charset="0"/>
              </a:rPr>
              <a:t>agreeing to adhere to twelve core principles. </a:t>
            </a:r>
            <a:r>
              <a:rPr lang="en-US" altLang="en-US" sz="999" dirty="0">
                <a:latin typeface="Barlow"/>
                <a:ea typeface="Times New Roman" panose="02020603050405020304" pitchFamily="18" charset="0"/>
                <a:cs typeface="Arial" panose="020B0604020202020204" pitchFamily="34" charset="0"/>
              </a:rPr>
              <a:t>The principles support and</a:t>
            </a:r>
            <a:r>
              <a:rPr lang="en-US" altLang="en-US" sz="999" dirty="0">
                <a:latin typeface="Barlow"/>
                <a:ea typeface="Times New Roman" panose="02020603050405020304" pitchFamily="18" charset="0"/>
                <a:cs typeface="Helvetica" panose="020B0604020202020204" pitchFamily="34" charset="0"/>
              </a:rPr>
              <a:t> </a:t>
            </a:r>
            <a:r>
              <a:rPr lang="en-US" altLang="en-US" sz="999" dirty="0">
                <a:latin typeface="Barlow"/>
                <a:ea typeface="Times New Roman" panose="02020603050405020304" pitchFamily="18" charset="0"/>
                <a:cs typeface="Arial" panose="020B0604020202020204" pitchFamily="34" charset="0"/>
              </a:rPr>
              <a:t>complement other standards such as ISOs, and the requirements of Data Protection legislation.  </a:t>
            </a:r>
            <a:endParaRPr lang="en-GB" altLang="en-US" sz="999" dirty="0">
              <a:latin typeface="Barlow"/>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6277" y="4244524"/>
            <a:ext cx="695539" cy="396653"/>
          </a:xfrm>
          <a:prstGeom prst="rect">
            <a:avLst/>
          </a:prstGeom>
        </p:spPr>
      </p:pic>
      <p:sp>
        <p:nvSpPr>
          <p:cNvPr id="29" name="TextBox 28"/>
          <p:cNvSpPr txBox="1"/>
          <p:nvPr/>
        </p:nvSpPr>
        <p:spPr bwMode="gray">
          <a:xfrm>
            <a:off x="6242190" y="5332558"/>
            <a:ext cx="5470663" cy="390702"/>
          </a:xfrm>
          <a:prstGeom prst="rect">
            <a:avLst/>
          </a:prstGeom>
          <a:ln>
            <a:noFill/>
          </a:ln>
        </p:spPr>
        <p:txBody>
          <a:bodyPr vert="horz" wrap="square" lIns="51959" tIns="25980" rIns="51959" bIns="25980" rtlCol="0" anchor="b">
            <a:spAutoFit/>
          </a:bodyPr>
          <a:lstStyle>
            <a:lvl1pPr indent="0">
              <a:lnSpc>
                <a:spcPct val="120000"/>
              </a:lnSpc>
              <a:spcBef>
                <a:spcPts val="1800"/>
              </a:spcBef>
              <a:buClr>
                <a:schemeClr val="bg2"/>
              </a:buClr>
              <a:buFont typeface="Wingdings" panose="05000000000000000000" pitchFamily="2" charset="2"/>
              <a:buNone/>
              <a:defRPr sz="1200">
                <a:latin typeface="Segoe UI Light" panose="020B0502040204020203" pitchFamily="34" charset="0"/>
              </a:defRPr>
            </a:lvl1pPr>
            <a:lvl2pPr marL="447675" indent="-174625">
              <a:lnSpc>
                <a:spcPct val="120000"/>
              </a:lnSpc>
              <a:spcBef>
                <a:spcPts val="1800"/>
              </a:spcBef>
              <a:buClr>
                <a:schemeClr val="bg2"/>
              </a:buClr>
              <a:buFont typeface="Wingdings" panose="05000000000000000000" pitchFamily="2" charset="2"/>
              <a:buChar char="§"/>
              <a:defRPr sz="1100">
                <a:latin typeface="Segoe UI Light" panose="020B0502040204020203" pitchFamily="34" charset="0"/>
              </a:defRPr>
            </a:lvl2pPr>
            <a:lvl3pPr marL="720725" indent="-184150">
              <a:lnSpc>
                <a:spcPct val="120000"/>
              </a:lnSpc>
              <a:spcBef>
                <a:spcPts val="1800"/>
              </a:spcBef>
              <a:buClr>
                <a:schemeClr val="bg2"/>
              </a:buClr>
              <a:buFont typeface="Geomanist Light" pitchFamily="50" charset="0"/>
              <a:buChar char="–"/>
              <a:defRPr sz="1100">
                <a:latin typeface="Segoe UI Light" panose="020B0502040204020203" pitchFamily="34" charset="0"/>
              </a:defRPr>
            </a:lvl3pPr>
            <a:lvl4pPr marL="984250" indent="-174625">
              <a:lnSpc>
                <a:spcPct val="120000"/>
              </a:lnSpc>
              <a:spcBef>
                <a:spcPts val="1800"/>
              </a:spcBef>
              <a:buClr>
                <a:schemeClr val="bg2"/>
              </a:buClr>
              <a:buFont typeface="Geomanist Light" pitchFamily="50" charset="0"/>
              <a:buChar char="–"/>
              <a:defRPr sz="1100">
                <a:latin typeface="Segoe UI Light" panose="020B0502040204020203" pitchFamily="34" charset="0"/>
              </a:defRPr>
            </a:lvl4pPr>
            <a:lvl5pPr marL="1257300" indent="-184150">
              <a:lnSpc>
                <a:spcPct val="120000"/>
              </a:lnSpc>
              <a:spcBef>
                <a:spcPts val="1800"/>
              </a:spcBef>
              <a:buClr>
                <a:schemeClr val="bg2"/>
              </a:buClr>
              <a:buFont typeface="Geomanist Light" pitchFamily="50" charset="0"/>
              <a:buChar char="–"/>
              <a:defRPr sz="1100">
                <a:latin typeface="Segoe UI Light" panose="020B05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defTabSz="914377">
              <a:lnSpc>
                <a:spcPct val="110000"/>
              </a:lnSpc>
              <a:buClr>
                <a:srgbClr val="103C50"/>
              </a:buClr>
            </a:pPr>
            <a:r>
              <a:rPr lang="en-GB" sz="1051" b="1" dirty="0">
                <a:latin typeface="Barlow"/>
                <a:ea typeface="Segoe UI" panose="020B0502040204020203" pitchFamily="34" charset="0"/>
                <a:cs typeface="Arial" panose="020B0604020202020204" pitchFamily="34" charset="0"/>
              </a:rPr>
              <a:t>This work was carried out in accordance with the requirements of the international quality standard for market research, ISO 20252.</a:t>
            </a:r>
          </a:p>
        </p:txBody>
      </p:sp>
      <p:pic>
        <p:nvPicPr>
          <p:cNvPr id="3074" name="Picture 2" descr="Image result for data protection act logo vect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102974" y="2270477"/>
            <a:ext cx="710423" cy="3522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 descr="Cyber Essentials Badge (High Res)">
            <a:extLst>
              <a:ext uri="{FF2B5EF4-FFF2-40B4-BE49-F238E27FC236}">
                <a16:creationId xmlns:a16="http://schemas.microsoft.com/office/drawing/2014/main" id="{80A4450B-9E88-414C-BCC6-BE1EAD0DE9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1933" y="3205260"/>
            <a:ext cx="445900" cy="37509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94A4CC40-E04C-4D91-B06B-2D225107BC0D}"/>
              </a:ext>
            </a:extLst>
          </p:cNvPr>
          <p:cNvSpPr/>
          <p:nvPr/>
        </p:nvSpPr>
        <p:spPr>
          <a:xfrm>
            <a:off x="1692000" y="2278801"/>
            <a:ext cx="4248000" cy="490840"/>
          </a:xfrm>
          <a:prstGeom prst="rect">
            <a:avLst/>
          </a:prstGeom>
        </p:spPr>
        <p:txBody>
          <a:bodyPr wrap="square" lIns="0" tIns="0" rIns="0" bIns="0">
            <a:spAutoFit/>
          </a:bodyPr>
          <a:lstStyle/>
          <a:p>
            <a:pPr defTabSz="914377">
              <a:lnSpc>
                <a:spcPct val="110000"/>
              </a:lnSpc>
            </a:pPr>
            <a:r>
              <a:rPr lang="en-GB" altLang="en-US" sz="999" b="1" dirty="0">
                <a:latin typeface="Barlow"/>
                <a:ea typeface="Times New Roman" panose="02020603050405020304" pitchFamily="18" charset="0"/>
                <a:cs typeface="Arial" panose="020B0604020202020204" pitchFamily="34" charset="0"/>
              </a:rPr>
              <a:t>ISO 20252</a:t>
            </a:r>
            <a:r>
              <a:rPr lang="en-GB" altLang="en-US" sz="999" dirty="0">
                <a:latin typeface="Barlow"/>
                <a:ea typeface="Times New Roman" panose="02020603050405020304" pitchFamily="18" charset="0"/>
                <a:cs typeface="Arial" panose="020B0604020202020204" pitchFamily="34" charset="0"/>
              </a:rPr>
              <a:t> – is the international specific standard for market, opinion and social research, including insights and data analytics. Ipsos  in the UK was the first company in the world to gain this accreditation.</a:t>
            </a:r>
            <a:endParaRPr lang="en-GB" sz="999" dirty="0">
              <a:latin typeface="Barlow"/>
            </a:endParaRPr>
          </a:p>
        </p:txBody>
      </p:sp>
      <p:sp>
        <p:nvSpPr>
          <p:cNvPr id="37" name="Rectangle 36">
            <a:extLst>
              <a:ext uri="{FF2B5EF4-FFF2-40B4-BE49-F238E27FC236}">
                <a16:creationId xmlns:a16="http://schemas.microsoft.com/office/drawing/2014/main" id="{C2BEA40B-9DE8-47E3-962A-A272930FAFF2}"/>
              </a:ext>
            </a:extLst>
          </p:cNvPr>
          <p:cNvSpPr/>
          <p:nvPr/>
        </p:nvSpPr>
        <p:spPr>
          <a:xfrm>
            <a:off x="1692000" y="3132000"/>
            <a:ext cx="4248000" cy="998287"/>
          </a:xfrm>
          <a:prstGeom prst="rect">
            <a:avLst/>
          </a:prstGeom>
        </p:spPr>
        <p:txBody>
          <a:bodyPr wrap="square" lIns="0" tIns="0" rIns="0" bIns="0">
            <a:spAutoFit/>
          </a:bodyPr>
          <a:lstStyle/>
          <a:p>
            <a:pPr defTabSz="829341" eaLnBrk="0" fontAlgn="base" hangingPunct="0">
              <a:lnSpc>
                <a:spcPct val="110000"/>
              </a:lnSpc>
              <a:spcBef>
                <a:spcPct val="0"/>
              </a:spcBef>
              <a:spcAft>
                <a:spcPct val="0"/>
              </a:spcAft>
            </a:pPr>
            <a:r>
              <a:rPr lang="en-GB" altLang="en-US" sz="999" b="1" dirty="0">
                <a:latin typeface="Barlow"/>
                <a:ea typeface="Times New Roman" panose="02020603050405020304" pitchFamily="18" charset="0"/>
                <a:cs typeface="Arial" panose="020B0604020202020204" pitchFamily="34" charset="0"/>
              </a:rPr>
              <a:t>MRS Company Partnership </a:t>
            </a:r>
            <a:r>
              <a:rPr lang="en-GB" altLang="en-US" sz="999" dirty="0">
                <a:latin typeface="Barlow"/>
                <a:ea typeface="Times New Roman" panose="02020603050405020304" pitchFamily="18" charset="0"/>
                <a:cs typeface="Arial" panose="020B0604020202020204" pitchFamily="34" charset="0"/>
              </a:rPr>
              <a:t>– By being an MRS Company Partner, Ipsos UK endorse and support the core MRS brand values of professionalism, research excellence and business effectiveness, and commit to comply with the MRS Code of Conduct throughout the organisation &amp; we were the first company to sign our organisation up to the requirements &amp; self-regulation of the MRS Code; more than 350 companies have followed our lead. </a:t>
            </a:r>
          </a:p>
        </p:txBody>
      </p:sp>
      <p:sp>
        <p:nvSpPr>
          <p:cNvPr id="38" name="Rectangle 37">
            <a:extLst>
              <a:ext uri="{FF2B5EF4-FFF2-40B4-BE49-F238E27FC236}">
                <a16:creationId xmlns:a16="http://schemas.microsoft.com/office/drawing/2014/main" id="{181305FC-5C67-49DF-A198-ECED560FAAD6}"/>
              </a:ext>
            </a:extLst>
          </p:cNvPr>
          <p:cNvSpPr/>
          <p:nvPr/>
        </p:nvSpPr>
        <p:spPr>
          <a:xfrm>
            <a:off x="1692000" y="4384801"/>
            <a:ext cx="4248000" cy="490840"/>
          </a:xfrm>
          <a:prstGeom prst="rect">
            <a:avLst/>
          </a:prstGeom>
        </p:spPr>
        <p:txBody>
          <a:bodyPr wrap="square" lIns="0" tIns="0" rIns="0" bIns="0">
            <a:spAutoFit/>
          </a:bodyPr>
          <a:lstStyle/>
          <a:p>
            <a:pPr defTabSz="829341" eaLnBrk="0" fontAlgn="base" hangingPunct="0">
              <a:lnSpc>
                <a:spcPct val="110000"/>
              </a:lnSpc>
              <a:spcBef>
                <a:spcPct val="0"/>
              </a:spcBef>
              <a:spcAft>
                <a:spcPct val="0"/>
              </a:spcAft>
            </a:pPr>
            <a:r>
              <a:rPr lang="en-GB" altLang="en-US" sz="999" b="1" dirty="0">
                <a:latin typeface="Barlow"/>
                <a:ea typeface="Times New Roman" panose="02020603050405020304" pitchFamily="18" charset="0"/>
                <a:cs typeface="Arial" panose="020B0604020202020204" pitchFamily="34" charset="0"/>
              </a:rPr>
              <a:t>ISO 9001 </a:t>
            </a:r>
            <a:r>
              <a:rPr lang="en-GB" altLang="en-US" sz="999" dirty="0">
                <a:latin typeface="Barlow"/>
                <a:ea typeface="Times New Roman" panose="02020603050405020304" pitchFamily="18" charset="0"/>
                <a:cs typeface="Arial" panose="020B0604020202020204" pitchFamily="34" charset="0"/>
              </a:rPr>
              <a:t>– International general company standard with a focus on continual improvement through quality management systems. In 1994 we became one of the early adopters of the ISO 9001 business standard.</a:t>
            </a:r>
          </a:p>
        </p:txBody>
      </p:sp>
      <p:sp>
        <p:nvSpPr>
          <p:cNvPr id="39" name="Rectangle 38">
            <a:extLst>
              <a:ext uri="{FF2B5EF4-FFF2-40B4-BE49-F238E27FC236}">
                <a16:creationId xmlns:a16="http://schemas.microsoft.com/office/drawing/2014/main" id="{71616F2D-C659-422C-AABB-19309D53E123}"/>
              </a:ext>
            </a:extLst>
          </p:cNvPr>
          <p:cNvSpPr/>
          <p:nvPr/>
        </p:nvSpPr>
        <p:spPr>
          <a:xfrm>
            <a:off x="1692000" y="5180402"/>
            <a:ext cx="4248000" cy="829138"/>
          </a:xfrm>
          <a:prstGeom prst="rect">
            <a:avLst/>
          </a:prstGeom>
        </p:spPr>
        <p:txBody>
          <a:bodyPr wrap="square" lIns="0" tIns="0" rIns="0" bIns="0">
            <a:spAutoFit/>
          </a:bodyPr>
          <a:lstStyle/>
          <a:p>
            <a:pPr defTabSz="829341" eaLnBrk="0" fontAlgn="base" hangingPunct="0">
              <a:lnSpc>
                <a:spcPct val="110000"/>
              </a:lnSpc>
              <a:spcBef>
                <a:spcPct val="0"/>
              </a:spcBef>
              <a:spcAft>
                <a:spcPct val="0"/>
              </a:spcAft>
            </a:pPr>
            <a:r>
              <a:rPr lang="en-GB" altLang="en-US" sz="999" b="1" dirty="0">
                <a:latin typeface="Barlow"/>
                <a:ea typeface="Times New Roman" panose="02020603050405020304" pitchFamily="18" charset="0"/>
                <a:cs typeface="Arial" panose="020B0604020202020204" pitchFamily="34" charset="0"/>
              </a:rPr>
              <a:t>ISO 27001 </a:t>
            </a:r>
            <a:r>
              <a:rPr lang="en-GB" altLang="en-US" sz="999" dirty="0">
                <a:latin typeface="Barlow"/>
                <a:ea typeface="Times New Roman" panose="02020603050405020304" pitchFamily="18" charset="0"/>
                <a:cs typeface="Arial" panose="020B0604020202020204" pitchFamily="34" charset="0"/>
              </a:rPr>
              <a:t>– International standard for information security designed to ensure the selection of adequate and proportionate security controls. Ipsos UK was the first research company in the UK to be awarded this in August 2008.</a:t>
            </a:r>
            <a:br>
              <a:rPr lang="en-GB" altLang="en-US" sz="999" dirty="0">
                <a:latin typeface="Barlow"/>
                <a:ea typeface="Times New Roman" panose="02020603050405020304" pitchFamily="18" charset="0"/>
                <a:cs typeface="Arial" panose="020B0604020202020204" pitchFamily="34" charset="0"/>
              </a:rPr>
            </a:br>
            <a:endParaRPr lang="en-GB" altLang="en-US" sz="999" dirty="0">
              <a:latin typeface="Barlow"/>
              <a:ea typeface="Times New Roman" panose="02020603050405020304" pitchFamily="18" charset="0"/>
              <a:cs typeface="Arial" panose="020B0604020202020204" pitchFamily="34" charset="0"/>
            </a:endParaRPr>
          </a:p>
        </p:txBody>
      </p:sp>
      <p:pic>
        <p:nvPicPr>
          <p:cNvPr id="3" name="Picture 2" descr="A close-up of a logo&#10;&#10;Description automatically generated">
            <a:extLst>
              <a:ext uri="{FF2B5EF4-FFF2-40B4-BE49-F238E27FC236}">
                <a16:creationId xmlns:a16="http://schemas.microsoft.com/office/drawing/2014/main" id="{B7F3E033-60DB-3197-B89D-92053CBEFF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327" y="2277396"/>
            <a:ext cx="984979" cy="571475"/>
          </a:xfrm>
          <a:prstGeom prst="rect">
            <a:avLst/>
          </a:prstGeom>
        </p:spPr>
      </p:pic>
      <p:pic>
        <p:nvPicPr>
          <p:cNvPr id="4" name="Picture 3" descr="A close-up of a logo&#10;&#10;Description automatically generated">
            <a:extLst>
              <a:ext uri="{FF2B5EF4-FFF2-40B4-BE49-F238E27FC236}">
                <a16:creationId xmlns:a16="http://schemas.microsoft.com/office/drawing/2014/main" id="{92AC1714-BF8A-8A40-F470-96F597B2AD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327" y="4379788"/>
            <a:ext cx="984979" cy="571475"/>
          </a:xfrm>
          <a:prstGeom prst="rect">
            <a:avLst/>
          </a:prstGeom>
        </p:spPr>
      </p:pic>
      <p:pic>
        <p:nvPicPr>
          <p:cNvPr id="5" name="Picture 4" descr="A close-up of a label&#10;&#10;Description automatically generated">
            <a:extLst>
              <a:ext uri="{FF2B5EF4-FFF2-40B4-BE49-F238E27FC236}">
                <a16:creationId xmlns:a16="http://schemas.microsoft.com/office/drawing/2014/main" id="{B04244D9-792B-7E5C-9210-41CCCD3EE1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327" y="5178521"/>
            <a:ext cx="984979" cy="571475"/>
          </a:xfrm>
          <a:prstGeom prst="rect">
            <a:avLst/>
          </a:prstGeom>
        </p:spPr>
      </p:pic>
      <p:sp>
        <p:nvSpPr>
          <p:cNvPr id="8" name="Rectangle 7">
            <a:extLst>
              <a:ext uri="{FF2B5EF4-FFF2-40B4-BE49-F238E27FC236}">
                <a16:creationId xmlns:a16="http://schemas.microsoft.com/office/drawing/2014/main" id="{43B747A3-65A4-9560-74F9-0E0A28768CB4}"/>
              </a:ext>
            </a:extLst>
          </p:cNvPr>
          <p:cNvSpPr/>
          <p:nvPr/>
        </p:nvSpPr>
        <p:spPr>
          <a:xfrm>
            <a:off x="450000" y="1640058"/>
            <a:ext cx="11299088" cy="350160"/>
          </a:xfrm>
          <a:prstGeom prst="rect">
            <a:avLst/>
          </a:prstGeom>
        </p:spPr>
        <p:txBody>
          <a:bodyPr wrap="square" lIns="0" tIns="0" rIns="0" bIns="0">
            <a:spAutoFit/>
          </a:bodyPr>
          <a:lstStyle/>
          <a:p>
            <a:pPr defTabSz="829341" eaLnBrk="0" fontAlgn="base" hangingPunct="0">
              <a:lnSpc>
                <a:spcPct val="110000"/>
              </a:lnSpc>
              <a:spcBef>
                <a:spcPct val="0"/>
              </a:spcBef>
              <a:spcAft>
                <a:spcPct val="0"/>
              </a:spcAft>
            </a:pPr>
            <a:r>
              <a:rPr lang="en-GB" altLang="en-US" sz="1088" b="1" dirty="0">
                <a:latin typeface="Barlow"/>
                <a:ea typeface="Times New Roman" panose="02020603050405020304" pitchFamily="18" charset="0"/>
                <a:cs typeface="Arial" panose="020B0604020202020204" pitchFamily="34" charset="0"/>
              </a:rPr>
              <a:t>Ipsos's standards &amp; accreditations provide our clients with the peace of mind that they can always depend on us to deliver reliable, sustainable findings. Moreover, our focus on quality and continuous improvement means we have embedded a 'right first time' approach throughout our organisation.</a:t>
            </a:r>
            <a:endParaRPr lang="en-GB" altLang="en-US" sz="1088" dirty="0">
              <a:latin typeface="Barlow"/>
            </a:endParaRPr>
          </a:p>
        </p:txBody>
      </p:sp>
      <p:pic>
        <p:nvPicPr>
          <p:cNvPr id="9" name="Picture 2" descr="Quality and Compliance Logos 2012 colour">
            <a:extLst>
              <a:ext uri="{FF2B5EF4-FFF2-40B4-BE49-F238E27FC236}">
                <a16:creationId xmlns:a16="http://schemas.microsoft.com/office/drawing/2014/main" id="{17EDB448-9DEA-E46A-19AD-37A5A9C9BAA3}"/>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96047" y="3110716"/>
            <a:ext cx="898159" cy="51050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C903C562-B193-329B-F2FD-14FCADF878D0}"/>
              </a:ext>
            </a:extLst>
          </p:cNvPr>
          <p:cNvCxnSpPr/>
          <p:nvPr/>
        </p:nvCxnSpPr>
        <p:spPr bwMode="gray">
          <a:xfrm>
            <a:off x="6296275" y="4967429"/>
            <a:ext cx="5416576" cy="0"/>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142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023241-0B8C-2351-463E-58B796003112}"/>
              </a:ext>
            </a:extLst>
          </p:cNvPr>
          <p:cNvSpPr>
            <a:spLocks noGrp="1"/>
          </p:cNvSpPr>
          <p:nvPr>
            <p:ph type="title"/>
          </p:nvPr>
        </p:nvSpPr>
        <p:spPr/>
        <p:txBody>
          <a:bodyPr/>
          <a:lstStyle/>
          <a:p>
            <a:r>
              <a:rPr lang="en-GB" sz="7200"/>
              <a:t>IPSOS</a:t>
            </a:r>
          </a:p>
        </p:txBody>
      </p:sp>
      <p:sp>
        <p:nvSpPr>
          <p:cNvPr id="6" name="Title 9">
            <a:extLst>
              <a:ext uri="{FF2B5EF4-FFF2-40B4-BE49-F238E27FC236}">
                <a16:creationId xmlns:a16="http://schemas.microsoft.com/office/drawing/2014/main" id="{B1061BEF-74FF-247B-F95E-91D0F3F19926}"/>
              </a:ext>
            </a:extLst>
          </p:cNvPr>
          <p:cNvSpPr txBox="1">
            <a:spLocks/>
          </p:cNvSpPr>
          <p:nvPr/>
        </p:nvSpPr>
        <p:spPr bwMode="gray">
          <a:xfrm>
            <a:off x="428624" y="2332065"/>
            <a:ext cx="2763577" cy="1477328"/>
          </a:xfrm>
          <a:prstGeom prst="rect">
            <a:avLst/>
          </a:prstGeom>
          <a:noFill/>
        </p:spPr>
        <p:txBody>
          <a:bodyPr wrap="none" lIns="0" tIns="0" rIns="0" bIns="0" rtlCol="0" anchor="ctr">
            <a:spAutoFit/>
          </a:bodyPr>
          <a:lstStyle>
            <a:lvl1pPr algn="l" defTabSz="1051802" rtl="0" eaLnBrk="1" latinLnBrk="0" hangingPunct="1">
              <a:lnSpc>
                <a:spcPct val="100000"/>
              </a:lnSpc>
              <a:spcBef>
                <a:spcPts val="0"/>
              </a:spcBef>
              <a:buNone/>
              <a:defRPr lang="en-GB" sz="3600" b="1" kern="1200">
                <a:solidFill>
                  <a:schemeClr val="bg1"/>
                </a:solidFill>
                <a:latin typeface="+mj-lt"/>
                <a:ea typeface="+mn-ea"/>
                <a:cs typeface="+mn-cs"/>
              </a:defRPr>
            </a:lvl1pPr>
          </a:lstStyle>
          <a:p>
            <a:pPr defTabSz="953984">
              <a:defRPr/>
            </a:pPr>
            <a:r>
              <a:rPr lang="en-GB" sz="2400" b="0"/>
              <a:t>The Royal Foundation </a:t>
            </a:r>
            <a:br>
              <a:rPr lang="en-GB" sz="2400" b="0"/>
            </a:br>
            <a:r>
              <a:rPr lang="en-GB" sz="2400" b="0"/>
              <a:t>Annual Perceptions </a:t>
            </a:r>
            <a:br>
              <a:rPr lang="en-GB" sz="2400" b="0"/>
            </a:br>
            <a:r>
              <a:rPr lang="en-GB" sz="2400" b="0"/>
              <a:t>Survey 2024</a:t>
            </a:r>
          </a:p>
          <a:p>
            <a:pPr defTabSz="953984">
              <a:defRPr/>
            </a:pPr>
            <a:endParaRPr lang="en-GB" sz="2400" b="0"/>
          </a:p>
        </p:txBody>
      </p:sp>
      <p:sp>
        <p:nvSpPr>
          <p:cNvPr id="9" name="Title 9">
            <a:extLst>
              <a:ext uri="{FF2B5EF4-FFF2-40B4-BE49-F238E27FC236}">
                <a16:creationId xmlns:a16="http://schemas.microsoft.com/office/drawing/2014/main" id="{78466A8F-8465-8727-196C-EE8B154FCFCC}"/>
              </a:ext>
            </a:extLst>
          </p:cNvPr>
          <p:cNvSpPr txBox="1">
            <a:spLocks/>
          </p:cNvSpPr>
          <p:nvPr/>
        </p:nvSpPr>
        <p:spPr bwMode="gray">
          <a:xfrm>
            <a:off x="6926440" y="2524191"/>
            <a:ext cx="1908590" cy="223266"/>
          </a:xfrm>
          <a:prstGeom prst="rect">
            <a:avLst/>
          </a:prstGeom>
          <a:solidFill>
            <a:schemeClr val="bg1"/>
          </a:solidFill>
        </p:spPr>
        <p:txBody>
          <a:bodyPr wrap="none" lIns="75116" tIns="0" rIns="75116" bIns="0" rtlCol="0" anchor="ctr">
            <a:spAutoFit/>
          </a:bodyPr>
          <a:lstStyle>
            <a:lvl1pPr algn="l" defTabSz="1051802" rtl="0" eaLnBrk="1" latinLnBrk="0" hangingPunct="1">
              <a:lnSpc>
                <a:spcPct val="100000"/>
              </a:lnSpc>
              <a:spcBef>
                <a:spcPts val="0"/>
              </a:spcBef>
              <a:buNone/>
              <a:defRPr lang="en-GB" sz="3600" b="1" kern="1200">
                <a:solidFill>
                  <a:schemeClr val="bg1"/>
                </a:solidFill>
                <a:latin typeface="+mj-lt"/>
                <a:ea typeface="+mn-ea"/>
                <a:cs typeface="+mn-cs"/>
              </a:defRPr>
            </a:lvl1pPr>
          </a:lstStyle>
          <a:p>
            <a:pPr defTabSz="953984">
              <a:defRPr/>
            </a:pPr>
            <a:r>
              <a:rPr lang="en-GB" sz="1451">
                <a:solidFill>
                  <a:schemeClr val="accent1"/>
                </a:solidFill>
                <a:latin typeface="+mn-lt"/>
              </a:rPr>
              <a:t>For more information</a:t>
            </a:r>
          </a:p>
        </p:txBody>
      </p:sp>
      <p:sp>
        <p:nvSpPr>
          <p:cNvPr id="2" name="Text Placeholder 1">
            <a:extLst>
              <a:ext uri="{FF2B5EF4-FFF2-40B4-BE49-F238E27FC236}">
                <a16:creationId xmlns:a16="http://schemas.microsoft.com/office/drawing/2014/main" id="{6614B4C0-76FE-7306-DE58-5F8DE7187E58}"/>
              </a:ext>
            </a:extLst>
          </p:cNvPr>
          <p:cNvSpPr txBox="1">
            <a:spLocks/>
          </p:cNvSpPr>
          <p:nvPr/>
        </p:nvSpPr>
        <p:spPr>
          <a:xfrm>
            <a:off x="6926440" y="2893523"/>
            <a:ext cx="5303910" cy="1511300"/>
          </a:xfrm>
          <a:prstGeom prst="rect">
            <a:avLst/>
          </a:prstGeom>
        </p:spPr>
        <p:txBody>
          <a:bodyPr lIns="0" tIns="0" rIns="0" bIns="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r>
              <a:rPr lang="en-US" b="1">
                <a:solidFill>
                  <a:schemeClr val="bg1"/>
                </a:solidFill>
              </a:rPr>
              <a:t>Steven Ginnis</a:t>
            </a:r>
            <a:br>
              <a:rPr lang="en-US" sz="1100">
                <a:solidFill>
                  <a:schemeClr val="bg1"/>
                </a:solidFill>
              </a:rPr>
            </a:br>
            <a:r>
              <a:rPr lang="en-US" sz="1100">
                <a:solidFill>
                  <a:schemeClr val="bg1"/>
                </a:solidFill>
              </a:rPr>
              <a:t>Research Director</a:t>
            </a:r>
            <a:br>
              <a:rPr lang="en-US" sz="1100">
                <a:solidFill>
                  <a:schemeClr val="bg1"/>
                </a:solidFill>
              </a:rPr>
            </a:br>
            <a:r>
              <a:rPr lang="en-US" sz="1100">
                <a:solidFill>
                  <a:schemeClr val="bg1"/>
                </a:solidFill>
              </a:rPr>
              <a:t>steven.ginnis@ipsos.com</a:t>
            </a:r>
          </a:p>
          <a:p>
            <a:br>
              <a:rPr lang="en-US" sz="1100">
                <a:solidFill>
                  <a:schemeClr val="bg1"/>
                </a:solidFill>
              </a:rPr>
            </a:br>
            <a:br>
              <a:rPr lang="en-US" sz="1100">
                <a:solidFill>
                  <a:schemeClr val="bg1"/>
                </a:solidFill>
              </a:rPr>
            </a:br>
            <a:endParaRPr lang="en-US" sz="1100">
              <a:solidFill>
                <a:schemeClr val="bg1"/>
              </a:solidFill>
            </a:endParaRPr>
          </a:p>
          <a:p>
            <a:endParaRPr lang="en-GB" sz="1100">
              <a:solidFill>
                <a:schemeClr val="bg1"/>
              </a:solidFill>
            </a:endParaRPr>
          </a:p>
        </p:txBody>
      </p:sp>
      <p:sp>
        <p:nvSpPr>
          <p:cNvPr id="3" name="Text Placeholder 1">
            <a:extLst>
              <a:ext uri="{FF2B5EF4-FFF2-40B4-BE49-F238E27FC236}">
                <a16:creationId xmlns:a16="http://schemas.microsoft.com/office/drawing/2014/main" id="{CF9B27EA-7ED8-2FCC-D9F2-F768AFAA2E6B}"/>
              </a:ext>
            </a:extLst>
          </p:cNvPr>
          <p:cNvSpPr txBox="1">
            <a:spLocks/>
          </p:cNvSpPr>
          <p:nvPr/>
        </p:nvSpPr>
        <p:spPr>
          <a:xfrm>
            <a:off x="9029227" y="2893523"/>
            <a:ext cx="5303910" cy="1511300"/>
          </a:xfrm>
          <a:prstGeom prst="rect">
            <a:avLst/>
          </a:prstGeom>
        </p:spPr>
        <p:txBody>
          <a:bodyPr lIns="0" tIns="0" rIns="0" bIns="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r>
              <a:rPr lang="en-US" b="1">
                <a:solidFill>
                  <a:schemeClr val="bg1"/>
                </a:solidFill>
              </a:rPr>
              <a:t>Cameron Garrett</a:t>
            </a:r>
            <a:br>
              <a:rPr lang="en-US" sz="1100">
                <a:solidFill>
                  <a:schemeClr val="bg1"/>
                </a:solidFill>
              </a:rPr>
            </a:br>
            <a:r>
              <a:rPr lang="en-US" sz="1100">
                <a:solidFill>
                  <a:schemeClr val="bg1"/>
                </a:solidFill>
              </a:rPr>
              <a:t>Research Manager</a:t>
            </a:r>
            <a:br>
              <a:rPr lang="en-US" sz="1100">
                <a:solidFill>
                  <a:schemeClr val="bg1"/>
                </a:solidFill>
              </a:rPr>
            </a:br>
            <a:r>
              <a:rPr lang="en-US" sz="1100">
                <a:solidFill>
                  <a:schemeClr val="bg1"/>
                </a:solidFill>
              </a:rPr>
              <a:t>cameron.garrett@ipsos.com</a:t>
            </a:r>
          </a:p>
          <a:p>
            <a:br>
              <a:rPr lang="en-US" sz="1100">
                <a:solidFill>
                  <a:schemeClr val="bg1"/>
                </a:solidFill>
              </a:rPr>
            </a:br>
            <a:br>
              <a:rPr lang="en-US" sz="1100">
                <a:solidFill>
                  <a:schemeClr val="bg1"/>
                </a:solidFill>
              </a:rPr>
            </a:br>
            <a:br>
              <a:rPr lang="en-US" sz="1100">
                <a:solidFill>
                  <a:schemeClr val="bg1"/>
                </a:solidFill>
              </a:rPr>
            </a:br>
            <a:br>
              <a:rPr lang="en-US" sz="1100">
                <a:solidFill>
                  <a:schemeClr val="bg1"/>
                </a:solidFill>
              </a:rPr>
            </a:br>
            <a:endParaRPr lang="en-US" sz="1100">
              <a:solidFill>
                <a:schemeClr val="bg1"/>
              </a:solidFill>
            </a:endParaRPr>
          </a:p>
          <a:p>
            <a:endParaRPr lang="en-GB" sz="1100">
              <a:solidFill>
                <a:schemeClr val="bg1"/>
              </a:solidFill>
            </a:endParaRPr>
          </a:p>
        </p:txBody>
      </p:sp>
    </p:spTree>
    <p:extLst>
      <p:ext uri="{BB962C8B-B14F-4D97-AF65-F5344CB8AC3E}">
        <p14:creationId xmlns:p14="http://schemas.microsoft.com/office/powerpoint/2010/main" val="49237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DF251-B0C9-4641-8D5D-C2986FB7A7C5}"/>
              </a:ext>
            </a:extLst>
          </p:cNvPr>
          <p:cNvSpPr>
            <a:spLocks noGrp="1"/>
          </p:cNvSpPr>
          <p:nvPr>
            <p:ph type="title"/>
          </p:nvPr>
        </p:nvSpPr>
        <p:spPr/>
        <p:txBody>
          <a:bodyPr/>
          <a:lstStyle/>
          <a:p>
            <a:r>
              <a:rPr lang="en-GB"/>
              <a:t>Methodology</a:t>
            </a:r>
          </a:p>
        </p:txBody>
      </p:sp>
      <p:sp>
        <p:nvSpPr>
          <p:cNvPr id="5" name="TextBox 4">
            <a:extLst>
              <a:ext uri="{FF2B5EF4-FFF2-40B4-BE49-F238E27FC236}">
                <a16:creationId xmlns:a16="http://schemas.microsoft.com/office/drawing/2014/main" id="{77FB052B-FBED-4A59-986D-68DEBAA8D860}"/>
              </a:ext>
            </a:extLst>
          </p:cNvPr>
          <p:cNvSpPr txBox="1"/>
          <p:nvPr/>
        </p:nvSpPr>
        <p:spPr>
          <a:xfrm>
            <a:off x="254442" y="1047523"/>
            <a:ext cx="11593001" cy="6155531"/>
          </a:xfrm>
          <a:prstGeom prst="rect">
            <a:avLst/>
          </a:prstGeom>
          <a:noFill/>
        </p:spPr>
        <p:txBody>
          <a:bodyPr wrap="square">
            <a:spAutoFit/>
          </a:bodyPr>
          <a:lstStyle/>
          <a:p>
            <a:pPr marL="342900" lvl="0" indent="-342900">
              <a:spcBef>
                <a:spcPts val="600"/>
              </a:spcBef>
              <a:spcAft>
                <a:spcPts val="600"/>
              </a:spcAft>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Ipsos interviewed 5,353 adults aged 16+ across the UK through the online Ipsos </a:t>
            </a:r>
            <a:r>
              <a:rPr lang="en-GB" sz="1800" dirty="0" err="1">
                <a:solidFill>
                  <a:srgbClr val="000000"/>
                </a:solidFill>
                <a:effectLst/>
                <a:latin typeface="Arial" panose="020B0604020202020204" pitchFamily="34" charset="0"/>
                <a:ea typeface="Times New Roman" panose="02020603050405020304" pitchFamily="18" charset="0"/>
              </a:rPr>
              <a:t>i</a:t>
            </a:r>
            <a:r>
              <a:rPr lang="en-GB" sz="1800" dirty="0">
                <a:solidFill>
                  <a:srgbClr val="000000"/>
                </a:solidFill>
                <a:effectLst/>
                <a:latin typeface="Arial" panose="020B0604020202020204" pitchFamily="34" charset="0"/>
                <a:ea typeface="Times New Roman" panose="02020603050405020304" pitchFamily="18" charset="0"/>
              </a:rPr>
              <a:t>-Say panel from the 7- 21 May 2024. This included boosts in Scotland (500), Wales (500) and Northern Ireland (300).</a:t>
            </a:r>
          </a:p>
          <a:p>
            <a:pPr marL="342900" lvl="0" indent="-342900">
              <a:spcBef>
                <a:spcPts val="600"/>
              </a:spcBef>
              <a:spcAft>
                <a:spcPts val="600"/>
              </a:spcAft>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From these responses, we present nationally representative results from interviews with the </a:t>
            </a:r>
            <a:r>
              <a:rPr lang="en-GB" sz="1800" b="1" dirty="0">
                <a:solidFill>
                  <a:srgbClr val="000000"/>
                </a:solidFill>
                <a:effectLst/>
                <a:latin typeface="Arial" panose="020B0604020202020204" pitchFamily="34" charset="0"/>
                <a:ea typeface="Times New Roman" panose="02020603050405020304" pitchFamily="18" charset="0"/>
              </a:rPr>
              <a:t>general population based on 4,673 interviews</a:t>
            </a:r>
            <a:r>
              <a:rPr lang="en-GB" sz="1800" dirty="0">
                <a:solidFill>
                  <a:srgbClr val="000000"/>
                </a:solidFill>
                <a:effectLst/>
                <a:latin typeface="Arial" panose="020B0604020202020204" pitchFamily="34" charset="0"/>
                <a:ea typeface="Times New Roman" panose="02020603050405020304" pitchFamily="18" charset="0"/>
              </a:rPr>
              <a:t>. This includes grandparents, adults with no children, and those saying they are likely to have children in the near future. Data were weighted by gender and age within region, working status and ethnicity. </a:t>
            </a:r>
            <a:r>
              <a:rPr lang="en-GB" dirty="0">
                <a:solidFill>
                  <a:srgbClr val="000000"/>
                </a:solidFill>
                <a:latin typeface="Arial" panose="020B0604020202020204" pitchFamily="34" charset="0"/>
                <a:ea typeface="Times New Roman" panose="02020603050405020304" pitchFamily="18" charset="0"/>
              </a:rPr>
              <a:t>B</a:t>
            </a:r>
            <a:r>
              <a:rPr lang="en-GB" sz="1800" dirty="0">
                <a:solidFill>
                  <a:srgbClr val="000000"/>
                </a:solidFill>
                <a:effectLst/>
                <a:latin typeface="Arial" panose="020B0604020202020204" pitchFamily="34" charset="0"/>
                <a:ea typeface="Times New Roman" panose="02020603050405020304" pitchFamily="18" charset="0"/>
              </a:rPr>
              <a:t>oosts were weighted to make the sample nationally representative.</a:t>
            </a:r>
          </a:p>
          <a:p>
            <a:pPr marL="342900" lvl="0" indent="-342900">
              <a:spcBef>
                <a:spcPts val="600"/>
              </a:spcBef>
              <a:spcAft>
                <a:spcPts val="600"/>
              </a:spcAft>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Separately, we present results from interviews with </a:t>
            </a:r>
            <a:r>
              <a:rPr lang="en-GB" sz="1800" b="1" dirty="0">
                <a:solidFill>
                  <a:srgbClr val="000000"/>
                </a:solidFill>
                <a:effectLst/>
                <a:latin typeface="Arial" panose="020B0604020202020204" pitchFamily="34" charset="0"/>
                <a:ea typeface="Times New Roman" panose="02020603050405020304" pitchFamily="18" charset="0"/>
              </a:rPr>
              <a:t>parents of children aged 0-5 based on 1,230 interviews. </a:t>
            </a:r>
            <a:r>
              <a:rPr lang="en-GB" sz="1800" dirty="0">
                <a:solidFill>
                  <a:srgbClr val="000000"/>
                </a:solidFill>
                <a:effectLst/>
                <a:latin typeface="Arial" panose="020B0604020202020204" pitchFamily="34" charset="0"/>
                <a:ea typeface="Times New Roman" panose="02020603050405020304" pitchFamily="18" charset="0"/>
              </a:rPr>
              <a:t>This includes </a:t>
            </a:r>
            <a:r>
              <a:rPr lang="en-GB" dirty="0">
                <a:solidFill>
                  <a:srgbClr val="000000"/>
                </a:solidFill>
                <a:latin typeface="Arial" panose="020B0604020202020204" pitchFamily="34" charset="0"/>
                <a:ea typeface="Times New Roman" panose="02020603050405020304" pitchFamily="18" charset="0"/>
              </a:rPr>
              <a:t>550</a:t>
            </a:r>
            <a:r>
              <a:rPr lang="en-GB" sz="1800" dirty="0">
                <a:solidFill>
                  <a:srgbClr val="000000"/>
                </a:solidFill>
                <a:effectLst/>
                <a:latin typeface="Arial" panose="020B0604020202020204" pitchFamily="34" charset="0"/>
                <a:ea typeface="Times New Roman" panose="02020603050405020304" pitchFamily="18" charset="0"/>
              </a:rPr>
              <a:t> parents of children aged 0-5 from the general population sample, and a boost of a further 680 interviews. Data were weighted by gender age and ethnicity.</a:t>
            </a:r>
          </a:p>
          <a:p>
            <a:pPr marL="342900" lvl="0" indent="-342900">
              <a:spcBef>
                <a:spcPts val="600"/>
              </a:spcBef>
              <a:spcAft>
                <a:spcPts val="600"/>
              </a:spcAft>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As this is a sample of the population, all results are subject to a ‘margin of error’, which means small differences may not be statistically significant. Where results do not sum to 100%, this may be due to computer rounding, multiple responses, or the exclusion of “don’t know” categories. </a:t>
            </a:r>
          </a:p>
          <a:p>
            <a:pPr marL="342900" indent="-342900">
              <a:spcBef>
                <a:spcPts val="600"/>
              </a:spcBef>
              <a:spcAft>
                <a:spcPts val="600"/>
              </a:spcAft>
              <a:buFont typeface="Arial" panose="020B0604020202020204" pitchFamily="34" charset="0"/>
              <a:buChar char=""/>
            </a:pPr>
            <a:r>
              <a:rPr lang="en-GB" dirty="0">
                <a:solidFill>
                  <a:srgbClr val="000000"/>
                </a:solidFill>
                <a:latin typeface="Arial" panose="020B0604020202020204" pitchFamily="34" charset="0"/>
                <a:ea typeface="Times New Roman" panose="02020603050405020304" pitchFamily="18" charset="0"/>
              </a:rPr>
              <a:t>Please note, for the purpose of this study, the ‘early years’ or ‘early childhood’ was defined within the survey as: “</a:t>
            </a:r>
            <a:r>
              <a:rPr lang="en-GB" sz="1800" b="1" dirty="0">
                <a:effectLst/>
                <a:latin typeface="Arial" panose="020B0604020202020204" pitchFamily="34" charset="0"/>
                <a:ea typeface="Calibri" panose="020F0502020204030204" pitchFamily="34" charset="0"/>
                <a:cs typeface="Arial" panose="020B0604020202020204" pitchFamily="34" charset="0"/>
              </a:rPr>
              <a:t>the period between the start of pregnancy and the age of 5”.</a:t>
            </a:r>
          </a:p>
          <a:p>
            <a:pPr marL="342900" indent="-342900">
              <a:spcBef>
                <a:spcPts val="600"/>
              </a:spcBef>
              <a:spcAft>
                <a:spcPts val="600"/>
              </a:spcAft>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This is the </a:t>
            </a:r>
            <a:r>
              <a:rPr lang="en-GB" dirty="0">
                <a:solidFill>
                  <a:srgbClr val="000000"/>
                </a:solidFill>
                <a:latin typeface="Arial" panose="020B0604020202020204" pitchFamily="34" charset="0"/>
                <a:ea typeface="Times New Roman" panose="02020603050405020304" pitchFamily="18" charset="0"/>
              </a:rPr>
              <a:t>third</a:t>
            </a:r>
            <a:r>
              <a:rPr lang="en-GB" sz="1800" dirty="0">
                <a:solidFill>
                  <a:srgbClr val="000000"/>
                </a:solidFill>
                <a:effectLst/>
                <a:latin typeface="Arial" panose="020B0604020202020204" pitchFamily="34" charset="0"/>
                <a:ea typeface="Times New Roman" panose="02020603050405020304" pitchFamily="18" charset="0"/>
              </a:rPr>
              <a:t> wave of the Annual Perceptions Survey. Where appropriate, we have shown differences compared to the 2023 survey which followed a similar methodology. </a:t>
            </a:r>
          </a:p>
          <a:p>
            <a:pPr marL="342900" indent="-342900">
              <a:spcBef>
                <a:spcPts val="600"/>
              </a:spcBef>
              <a:spcAft>
                <a:spcPts val="6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600"/>
              </a:spcBef>
              <a:spcAft>
                <a:spcPts val="600"/>
              </a:spcAft>
              <a:buFont typeface="Arial" panose="020B0604020202020204" pitchFamily="34" charset="0"/>
              <a:buChar char=""/>
            </a:pPr>
            <a:endParaRPr lang="en-GB" sz="1800" dirty="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1230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DF251-B0C9-4641-8D5D-C2986FB7A7C5}"/>
              </a:ext>
            </a:extLst>
          </p:cNvPr>
          <p:cNvSpPr>
            <a:spLocks noGrp="1"/>
          </p:cNvSpPr>
          <p:nvPr>
            <p:ph type="title"/>
          </p:nvPr>
        </p:nvSpPr>
        <p:spPr/>
        <p:txBody>
          <a:bodyPr/>
          <a:lstStyle/>
          <a:p>
            <a:r>
              <a:rPr lang="en-GB" dirty="0"/>
              <a:t>Background to the research</a:t>
            </a:r>
          </a:p>
        </p:txBody>
      </p:sp>
      <p:sp>
        <p:nvSpPr>
          <p:cNvPr id="3" name="TextBox 2">
            <a:extLst>
              <a:ext uri="{FF2B5EF4-FFF2-40B4-BE49-F238E27FC236}">
                <a16:creationId xmlns:a16="http://schemas.microsoft.com/office/drawing/2014/main" id="{29C16BCA-AD4A-88D4-DEA7-AF3F478DBAD7}"/>
              </a:ext>
            </a:extLst>
          </p:cNvPr>
          <p:cNvSpPr txBox="1"/>
          <p:nvPr/>
        </p:nvSpPr>
        <p:spPr>
          <a:xfrm>
            <a:off x="449999" y="985271"/>
            <a:ext cx="5557609" cy="4360168"/>
          </a:xfrm>
          <a:prstGeom prst="rect">
            <a:avLst/>
          </a:prstGeom>
          <a:noFill/>
        </p:spPr>
        <p:txBody>
          <a:bodyPr wrap="square" lIns="0" tIns="0" rIns="0" bIns="0" rtlCol="0" anchor="t">
            <a:spAutoFit/>
          </a:bodyPr>
          <a:lstStyle/>
          <a:p>
            <a:pPr>
              <a:spcBef>
                <a:spcPts val="400"/>
              </a:spcBef>
              <a:spcAft>
                <a:spcPts val="400"/>
              </a:spcAft>
            </a:pPr>
            <a:r>
              <a:rPr lang="en-GB" dirty="0"/>
              <a:t>The Centre for Early Childhood was established within The Royal Foundation in June 2021 to drive awareness and action on the extraordinary impact of early childhood. In support of this mission, The Centre commissioned Ipsos to conduct research into public perceptions and knowledge of the early years. </a:t>
            </a:r>
          </a:p>
          <a:p>
            <a:pPr>
              <a:spcBef>
                <a:spcPts val="400"/>
              </a:spcBef>
              <a:spcAft>
                <a:spcPts val="400"/>
              </a:spcAft>
            </a:pPr>
            <a:r>
              <a:rPr lang="en-GB" dirty="0"/>
              <a:t>The research presented in this report builds upon two previous studies about early childhood which the Royal Foundation and Ipsos ran in </a:t>
            </a:r>
            <a:r>
              <a:rPr lang="en-GB" dirty="0">
                <a:hlinkClick r:id="rId2"/>
              </a:rPr>
              <a:t>2022</a:t>
            </a:r>
            <a:r>
              <a:rPr lang="en-GB" dirty="0"/>
              <a:t> and </a:t>
            </a:r>
            <a:r>
              <a:rPr lang="en-GB" dirty="0">
                <a:hlinkClick r:id="rId3"/>
              </a:rPr>
              <a:t>2023.</a:t>
            </a:r>
            <a:endParaRPr lang="en-GB" dirty="0"/>
          </a:p>
          <a:p>
            <a:pPr>
              <a:spcBef>
                <a:spcPts val="400"/>
              </a:spcBef>
              <a:spcAft>
                <a:spcPts val="400"/>
              </a:spcAft>
            </a:pPr>
            <a:r>
              <a:rPr lang="en-GB" dirty="0"/>
              <a:t>We identified core trackers questions from these waves and repeated them this year to see how understanding has changed in the intervening period. Alongside these trackers, new questions were developed to explore key areas in more depth. This report is the third in a series to be generated from the research.</a:t>
            </a:r>
            <a:endParaRPr lang="en-GB" dirty="0">
              <a:cs typeface="Arial"/>
            </a:endParaRPr>
          </a:p>
        </p:txBody>
      </p:sp>
      <p:pic>
        <p:nvPicPr>
          <p:cNvPr id="4" name="Picture 2" descr="person holding blue and red paper">
            <a:extLst>
              <a:ext uri="{FF2B5EF4-FFF2-40B4-BE49-F238E27FC236}">
                <a16:creationId xmlns:a16="http://schemas.microsoft.com/office/drawing/2014/main" id="{30E08FEF-974A-F1AD-09F8-A14D754987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133" t="12052"/>
          <a:stretch/>
        </p:blipFill>
        <p:spPr bwMode="auto">
          <a:xfrm>
            <a:off x="6492128" y="985271"/>
            <a:ext cx="4450862" cy="512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70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2991394-E3C8-8D03-7FDF-F51359939605}"/>
              </a:ext>
            </a:extLst>
          </p:cNvPr>
          <p:cNvSpPr txBox="1">
            <a:spLocks/>
          </p:cNvSpPr>
          <p:nvPr/>
        </p:nvSpPr>
        <p:spPr>
          <a:xfrm>
            <a:off x="625040" y="2560931"/>
            <a:ext cx="7233086" cy="715669"/>
          </a:xfrm>
          <a:prstGeom prst="rect">
            <a:avLst/>
          </a:prstGeom>
        </p:spPr>
        <p:txBody>
          <a:bodyPr vert="horz" wrap="square" lIns="0" tIns="0" rIns="0" bIns="0" rtlCol="0" anchor="t">
            <a:noAutofit/>
          </a:bodyPr>
          <a:lstStyle>
            <a:lvl1pPr algn="l" defTabSz="914400" rtl="0" eaLnBrk="1" latinLnBrk="0" hangingPunct="1">
              <a:lnSpc>
                <a:spcPct val="100000"/>
              </a:lnSpc>
              <a:spcBef>
                <a:spcPct val="0"/>
              </a:spcBef>
              <a:buNone/>
              <a:defRPr sz="3200" b="1" kern="1200" cap="none" spc="0" baseline="0">
                <a:solidFill>
                  <a:schemeClr val="tx1"/>
                </a:solidFill>
                <a:latin typeface="+mn-lt"/>
                <a:ea typeface="+mj-ea"/>
                <a:cs typeface="+mj-cs"/>
              </a:defRPr>
            </a:lvl1pPr>
          </a:lstStyle>
          <a:p>
            <a:r>
              <a:rPr lang="en-GB" sz="6000" dirty="0">
                <a:solidFill>
                  <a:schemeClr val="bg1"/>
                </a:solidFill>
              </a:rPr>
              <a:t>Attitudes towards early childhood by different UK nations</a:t>
            </a:r>
          </a:p>
        </p:txBody>
      </p:sp>
    </p:spTree>
    <p:extLst>
      <p:ext uri="{BB962C8B-B14F-4D97-AF65-F5344CB8AC3E}">
        <p14:creationId xmlns:p14="http://schemas.microsoft.com/office/powerpoint/2010/main" val="368346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687D38E-C7BA-422C-99CE-30FF87623E61}"/>
              </a:ext>
            </a:extLst>
          </p:cNvPr>
          <p:cNvGraphicFramePr/>
          <p:nvPr>
            <p:extLst>
              <p:ext uri="{D42A27DB-BD31-4B8C-83A1-F6EECF244321}">
                <p14:modId xmlns:p14="http://schemas.microsoft.com/office/powerpoint/2010/main" val="4247743824"/>
              </p:ext>
            </p:extLst>
          </p:nvPr>
        </p:nvGraphicFramePr>
        <p:xfrm>
          <a:off x="953680" y="1409766"/>
          <a:ext cx="10795407" cy="4869262"/>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802E0C56-4646-5DF3-FFCC-63A12D330138}"/>
              </a:ext>
            </a:extLst>
          </p:cNvPr>
          <p:cNvSpPr/>
          <p:nvPr/>
        </p:nvSpPr>
        <p:spPr>
          <a:xfrm>
            <a:off x="315437" y="1748657"/>
            <a:ext cx="3349256" cy="8730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8038" algn="r">
              <a:lnSpc>
                <a:spcPct val="110000"/>
              </a:lnSpc>
            </a:pPr>
            <a:r>
              <a:rPr lang="en-GB" sz="1400" b="1">
                <a:solidFill>
                  <a:schemeClr val="bg1"/>
                </a:solidFill>
              </a:rPr>
              <a:t>% Saying pregnancy to 5 years is the most important stage of a young person’s life </a:t>
            </a:r>
          </a:p>
        </p:txBody>
      </p:sp>
      <p:sp>
        <p:nvSpPr>
          <p:cNvPr id="4" name="Slide Number Placeholder 3">
            <a:extLst>
              <a:ext uri="{FF2B5EF4-FFF2-40B4-BE49-F238E27FC236}">
                <a16:creationId xmlns:a16="http://schemas.microsoft.com/office/drawing/2014/main" id="{C294A44A-BD6A-47FF-A03D-24674AB18B89}"/>
              </a:ext>
            </a:extLst>
          </p:cNvPr>
          <p:cNvSpPr>
            <a:spLocks noGrp="1"/>
          </p:cNvSpPr>
          <p:nvPr>
            <p:ph type="sldNum" sz="quarter" idx="4"/>
          </p:nvPr>
        </p:nvSpPr>
        <p:spPr/>
        <p:txBody>
          <a:bodyPr/>
          <a:lstStyle/>
          <a:p>
            <a:fld id="{D61AABEC-672F-4B68-B914-690DA978312C}" type="slidenum">
              <a:rPr lang="en-GB" smtClean="0"/>
              <a:pPr/>
              <a:t>5</a:t>
            </a:fld>
            <a:r>
              <a:rPr lang="en-GB"/>
              <a:t>  </a:t>
            </a:r>
          </a:p>
        </p:txBody>
      </p:sp>
      <p:pic>
        <p:nvPicPr>
          <p:cNvPr id="2" name="Graphic 1" descr="Pregnant lady outline">
            <a:extLst>
              <a:ext uri="{FF2B5EF4-FFF2-40B4-BE49-F238E27FC236}">
                <a16:creationId xmlns:a16="http://schemas.microsoft.com/office/drawing/2014/main" id="{92C47F8C-8FC9-DD69-244B-80F07A1402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1892" y="1918042"/>
            <a:ext cx="619415" cy="619415"/>
          </a:xfrm>
          <a:prstGeom prst="rect">
            <a:avLst/>
          </a:prstGeom>
        </p:spPr>
      </p:pic>
      <p:grpSp>
        <p:nvGrpSpPr>
          <p:cNvPr id="6" name="Group 5">
            <a:extLst>
              <a:ext uri="{FF2B5EF4-FFF2-40B4-BE49-F238E27FC236}">
                <a16:creationId xmlns:a16="http://schemas.microsoft.com/office/drawing/2014/main" id="{0327DB67-F191-90B7-894C-1CA9A18A1B78}"/>
              </a:ext>
            </a:extLst>
          </p:cNvPr>
          <p:cNvGrpSpPr/>
          <p:nvPr/>
        </p:nvGrpSpPr>
        <p:grpSpPr>
          <a:xfrm>
            <a:off x="5035240" y="1914591"/>
            <a:ext cx="746158" cy="666769"/>
            <a:chOff x="4949515" y="1914591"/>
            <a:chExt cx="746158" cy="666769"/>
          </a:xfrm>
        </p:grpSpPr>
        <p:sp>
          <p:nvSpPr>
            <p:cNvPr id="7" name="Oval 6">
              <a:extLst>
                <a:ext uri="{FF2B5EF4-FFF2-40B4-BE49-F238E27FC236}">
                  <a16:creationId xmlns:a16="http://schemas.microsoft.com/office/drawing/2014/main" id="{C59A0BB7-AB75-B862-9DF9-DD481D0F5E27}"/>
                </a:ext>
              </a:extLst>
            </p:cNvPr>
            <p:cNvSpPr/>
            <p:nvPr/>
          </p:nvSpPr>
          <p:spPr>
            <a:xfrm>
              <a:off x="4949515" y="1914591"/>
              <a:ext cx="691116" cy="666769"/>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1" name="TextBox 10">
              <a:extLst>
                <a:ext uri="{FF2B5EF4-FFF2-40B4-BE49-F238E27FC236}">
                  <a16:creationId xmlns:a16="http://schemas.microsoft.com/office/drawing/2014/main" id="{43F5EDF1-F2DC-94B1-712A-2DC5A34F3739}"/>
                </a:ext>
              </a:extLst>
            </p:cNvPr>
            <p:cNvSpPr txBox="1"/>
            <p:nvPr/>
          </p:nvSpPr>
          <p:spPr>
            <a:xfrm>
              <a:off x="5086072" y="2091810"/>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19%</a:t>
              </a:r>
            </a:p>
          </p:txBody>
        </p:sp>
      </p:grpSp>
      <p:sp>
        <p:nvSpPr>
          <p:cNvPr id="16" name="Rectangle 15">
            <a:extLst>
              <a:ext uri="{FF2B5EF4-FFF2-40B4-BE49-F238E27FC236}">
                <a16:creationId xmlns:a16="http://schemas.microsoft.com/office/drawing/2014/main" id="{8784A9F6-A7C1-55BE-6B4D-DB37CA4BD89F}"/>
              </a:ext>
            </a:extLst>
          </p:cNvPr>
          <p:cNvSpPr/>
          <p:nvPr/>
        </p:nvSpPr>
        <p:spPr>
          <a:xfrm>
            <a:off x="315437" y="2886740"/>
            <a:ext cx="3349256" cy="8730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Saying early childhood is </a:t>
            </a:r>
          </a:p>
          <a:p>
            <a:pPr marL="446088" algn="r">
              <a:lnSpc>
                <a:spcPct val="110000"/>
              </a:lnSpc>
            </a:pPr>
            <a:r>
              <a:rPr lang="en-GB" sz="1400" b="1">
                <a:solidFill>
                  <a:schemeClr val="bg1"/>
                </a:solidFill>
              </a:rPr>
              <a:t>very important in shaping a person’s future life</a:t>
            </a:r>
          </a:p>
        </p:txBody>
      </p:sp>
      <p:sp>
        <p:nvSpPr>
          <p:cNvPr id="18" name="Rectangle 17">
            <a:extLst>
              <a:ext uri="{FF2B5EF4-FFF2-40B4-BE49-F238E27FC236}">
                <a16:creationId xmlns:a16="http://schemas.microsoft.com/office/drawing/2014/main" id="{BAEF8339-0E89-B5C3-C30C-EBEDAE083FF1}"/>
              </a:ext>
            </a:extLst>
          </p:cNvPr>
          <p:cNvSpPr/>
          <p:nvPr/>
        </p:nvSpPr>
        <p:spPr>
          <a:xfrm>
            <a:off x="315437" y="4024278"/>
            <a:ext cx="3349256" cy="8720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a:solidFill>
                  <a:schemeClr val="bg1"/>
                </a:solidFill>
              </a:rPr>
              <a:t>% Saying they know a great deal/fair amount about </a:t>
            </a:r>
            <a:br>
              <a:rPr lang="en-GB" sz="1400" b="1">
                <a:solidFill>
                  <a:schemeClr val="bg1"/>
                </a:solidFill>
              </a:rPr>
            </a:br>
            <a:r>
              <a:rPr lang="en-GB" sz="1400" b="1">
                <a:solidFill>
                  <a:schemeClr val="bg1"/>
                </a:solidFill>
              </a:rPr>
              <a:t>early child development  </a:t>
            </a:r>
          </a:p>
        </p:txBody>
      </p:sp>
      <p:sp>
        <p:nvSpPr>
          <p:cNvPr id="20" name="Rectangle 19">
            <a:extLst>
              <a:ext uri="{FF2B5EF4-FFF2-40B4-BE49-F238E27FC236}">
                <a16:creationId xmlns:a16="http://schemas.microsoft.com/office/drawing/2014/main" id="{41F5E811-35E5-996E-2C22-DBB82ED21551}"/>
              </a:ext>
            </a:extLst>
          </p:cNvPr>
          <p:cNvSpPr/>
          <p:nvPr/>
        </p:nvSpPr>
        <p:spPr>
          <a:xfrm>
            <a:off x="315437" y="5123026"/>
            <a:ext cx="3349256" cy="103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Saying they know</a:t>
            </a:r>
            <a:br>
              <a:rPr lang="en-GB" sz="1400" b="1">
                <a:solidFill>
                  <a:schemeClr val="bg1"/>
                </a:solidFill>
              </a:rPr>
            </a:br>
            <a:r>
              <a:rPr lang="en-GB" sz="1400" b="1">
                <a:solidFill>
                  <a:schemeClr val="bg1"/>
                </a:solidFill>
              </a:rPr>
              <a:t> a great deal/fair amount </a:t>
            </a:r>
            <a:br>
              <a:rPr lang="en-GB" sz="1400" b="1">
                <a:solidFill>
                  <a:schemeClr val="bg1"/>
                </a:solidFill>
              </a:rPr>
            </a:br>
            <a:r>
              <a:rPr lang="en-GB" sz="1400" b="1">
                <a:solidFill>
                  <a:schemeClr val="bg1"/>
                </a:solidFill>
              </a:rPr>
              <a:t>about social + emotional </a:t>
            </a:r>
            <a:br>
              <a:rPr lang="en-GB" sz="1400" b="1">
                <a:solidFill>
                  <a:schemeClr val="bg1"/>
                </a:solidFill>
              </a:rPr>
            </a:br>
            <a:r>
              <a:rPr lang="en-GB" sz="1400" b="1">
                <a:solidFill>
                  <a:schemeClr val="bg1"/>
                </a:solidFill>
              </a:rPr>
              <a:t>early child development </a:t>
            </a:r>
          </a:p>
        </p:txBody>
      </p:sp>
      <p:pic>
        <p:nvPicPr>
          <p:cNvPr id="22" name="Graphic 21" descr="Basic Shapes outline">
            <a:extLst>
              <a:ext uri="{FF2B5EF4-FFF2-40B4-BE49-F238E27FC236}">
                <a16:creationId xmlns:a16="http://schemas.microsoft.com/office/drawing/2014/main" id="{083A6FEF-4E10-00AD-AEE9-53140883E9A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51856" y="2976037"/>
            <a:ext cx="742376" cy="742376"/>
          </a:xfrm>
          <a:prstGeom prst="rect">
            <a:avLst/>
          </a:prstGeom>
        </p:spPr>
      </p:pic>
      <p:pic>
        <p:nvPicPr>
          <p:cNvPr id="23" name="Graphic 22" descr="Child with balloon outline">
            <a:extLst>
              <a:ext uri="{FF2B5EF4-FFF2-40B4-BE49-F238E27FC236}">
                <a16:creationId xmlns:a16="http://schemas.microsoft.com/office/drawing/2014/main" id="{ECD1BAF5-B119-9D11-3462-869117D2169E}"/>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75728" y="4149536"/>
            <a:ext cx="694631" cy="694631"/>
          </a:xfrm>
          <a:prstGeom prst="rect">
            <a:avLst/>
          </a:prstGeom>
        </p:spPr>
      </p:pic>
      <p:pic>
        <p:nvPicPr>
          <p:cNvPr id="1026" name="Picture 2" descr="Smiling face with solid fill with solid fill">
            <a:extLst>
              <a:ext uri="{FF2B5EF4-FFF2-40B4-BE49-F238E27FC236}">
                <a16:creationId xmlns:a16="http://schemas.microsoft.com/office/drawing/2014/main" id="{F44CB7A0-7EB0-566D-9F1E-ED9FFCC4107F}"/>
              </a:ext>
            </a:extLst>
          </p:cNvPr>
          <p:cNvPicPr>
            <a:picLocks noChangeAspect="1" noChangeArrowheads="1"/>
          </p:cNvPicPr>
          <p:nvPr/>
        </p:nvPicPr>
        <p:blipFill>
          <a:blip r:embed="rId10">
            <a:extLst>
              <a:ext uri="{96DAC541-7B7A-43D3-8B79-37D633B846F1}">
                <asvg:svgBlip xmlns:asvg="http://schemas.microsoft.com/office/drawing/2016/SVG/main" r:embed="rId11"/>
              </a:ext>
            </a:extLst>
          </a:blip>
          <a:srcRect/>
          <a:stretch/>
        </p:blipFill>
        <p:spPr bwMode="auto">
          <a:xfrm>
            <a:off x="409434" y="5357288"/>
            <a:ext cx="664329" cy="664329"/>
          </a:xfrm>
          <a:prstGeom prst="rect">
            <a:avLst/>
          </a:prstGeom>
          <a:noFill/>
          <a:ln>
            <a:noFill/>
          </a:ln>
        </p:spPr>
      </p:pic>
      <p:grpSp>
        <p:nvGrpSpPr>
          <p:cNvPr id="36" name="Group 35">
            <a:extLst>
              <a:ext uri="{FF2B5EF4-FFF2-40B4-BE49-F238E27FC236}">
                <a16:creationId xmlns:a16="http://schemas.microsoft.com/office/drawing/2014/main" id="{C3DB1D41-1ECC-6771-430E-F2E404C1E531}"/>
              </a:ext>
            </a:extLst>
          </p:cNvPr>
          <p:cNvGrpSpPr/>
          <p:nvPr/>
        </p:nvGrpSpPr>
        <p:grpSpPr>
          <a:xfrm>
            <a:off x="8838779" y="2921526"/>
            <a:ext cx="691116" cy="666769"/>
            <a:chOff x="4949515" y="1914591"/>
            <a:chExt cx="691116" cy="666769"/>
          </a:xfrm>
          <a:solidFill>
            <a:schemeClr val="accent5"/>
          </a:solidFill>
        </p:grpSpPr>
        <p:sp>
          <p:nvSpPr>
            <p:cNvPr id="37" name="Oval 36">
              <a:extLst>
                <a:ext uri="{FF2B5EF4-FFF2-40B4-BE49-F238E27FC236}">
                  <a16:creationId xmlns:a16="http://schemas.microsoft.com/office/drawing/2014/main" id="{C9E23E5E-4648-5B47-DDB8-A1BE7ECCB89D}"/>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8" name="TextBox 37">
              <a:extLst>
                <a:ext uri="{FF2B5EF4-FFF2-40B4-BE49-F238E27FC236}">
                  <a16:creationId xmlns:a16="http://schemas.microsoft.com/office/drawing/2014/main" id="{49897E15-B100-42EB-C700-D9EF7B1D4776}"/>
                </a:ext>
              </a:extLst>
            </p:cNvPr>
            <p:cNvSpPr txBox="1"/>
            <p:nvPr/>
          </p:nvSpPr>
          <p:spPr>
            <a:xfrm>
              <a:off x="5060646" y="2035078"/>
              <a:ext cx="572011" cy="305212"/>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70%</a:t>
              </a:r>
            </a:p>
          </p:txBody>
        </p:sp>
      </p:grpSp>
      <p:grpSp>
        <p:nvGrpSpPr>
          <p:cNvPr id="45" name="Group 44">
            <a:extLst>
              <a:ext uri="{FF2B5EF4-FFF2-40B4-BE49-F238E27FC236}">
                <a16:creationId xmlns:a16="http://schemas.microsoft.com/office/drawing/2014/main" id="{A9D9180B-E44C-396D-2ACB-6B93EDB3E758}"/>
              </a:ext>
            </a:extLst>
          </p:cNvPr>
          <p:cNvGrpSpPr/>
          <p:nvPr/>
        </p:nvGrpSpPr>
        <p:grpSpPr>
          <a:xfrm>
            <a:off x="8959345" y="3293012"/>
            <a:ext cx="691116" cy="666769"/>
            <a:chOff x="4949515" y="1914591"/>
            <a:chExt cx="691116" cy="666769"/>
          </a:xfrm>
          <a:solidFill>
            <a:schemeClr val="tx2"/>
          </a:solidFill>
        </p:grpSpPr>
        <p:sp>
          <p:nvSpPr>
            <p:cNvPr id="46" name="Oval 45">
              <a:extLst>
                <a:ext uri="{FF2B5EF4-FFF2-40B4-BE49-F238E27FC236}">
                  <a16:creationId xmlns:a16="http://schemas.microsoft.com/office/drawing/2014/main" id="{EB51D464-CD2A-6C66-6B19-C4DF569541D1}"/>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7" name="TextBox 46">
              <a:extLst>
                <a:ext uri="{FF2B5EF4-FFF2-40B4-BE49-F238E27FC236}">
                  <a16:creationId xmlns:a16="http://schemas.microsoft.com/office/drawing/2014/main" id="{A4A088C0-A430-946B-CB3B-713ACE32238A}"/>
                </a:ext>
              </a:extLst>
            </p:cNvPr>
            <p:cNvSpPr txBox="1"/>
            <p:nvPr/>
          </p:nvSpPr>
          <p:spPr>
            <a:xfrm>
              <a:off x="5099858" y="2101335"/>
              <a:ext cx="442563"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71%</a:t>
              </a:r>
            </a:p>
          </p:txBody>
        </p:sp>
      </p:grpSp>
      <p:sp>
        <p:nvSpPr>
          <p:cNvPr id="17" name="Title 2">
            <a:extLst>
              <a:ext uri="{FF2B5EF4-FFF2-40B4-BE49-F238E27FC236}">
                <a16:creationId xmlns:a16="http://schemas.microsoft.com/office/drawing/2014/main" id="{CE1819A6-64B7-F5B0-BC16-B56A8FED0BE1}"/>
              </a:ext>
            </a:extLst>
          </p:cNvPr>
          <p:cNvSpPr>
            <a:spLocks noGrp="1"/>
          </p:cNvSpPr>
          <p:nvPr>
            <p:ph type="title"/>
          </p:nvPr>
        </p:nvSpPr>
        <p:spPr>
          <a:xfrm>
            <a:off x="326012" y="300986"/>
            <a:ext cx="6436738" cy="715669"/>
          </a:xfrm>
        </p:spPr>
        <p:txBody>
          <a:bodyPr anchor="t"/>
          <a:lstStyle/>
          <a:p>
            <a:r>
              <a:rPr lang="en-GB"/>
              <a:t>Public attitudes towards early childhood</a:t>
            </a:r>
            <a:br>
              <a:rPr lang="en-GB"/>
            </a:br>
            <a:r>
              <a:rPr lang="en-GB">
                <a:solidFill>
                  <a:schemeClr val="accent5"/>
                </a:solidFill>
              </a:rPr>
              <a:t>England dashboard</a:t>
            </a:r>
          </a:p>
        </p:txBody>
      </p:sp>
      <p:grpSp>
        <p:nvGrpSpPr>
          <p:cNvPr id="33" name="Group 32">
            <a:extLst>
              <a:ext uri="{FF2B5EF4-FFF2-40B4-BE49-F238E27FC236}">
                <a16:creationId xmlns:a16="http://schemas.microsoft.com/office/drawing/2014/main" id="{2706A865-92CB-93EB-ABC1-B4B96E694F6A}"/>
              </a:ext>
            </a:extLst>
          </p:cNvPr>
          <p:cNvGrpSpPr/>
          <p:nvPr/>
        </p:nvGrpSpPr>
        <p:grpSpPr>
          <a:xfrm>
            <a:off x="3939731" y="973323"/>
            <a:ext cx="2092578" cy="282671"/>
            <a:chOff x="3939731" y="973323"/>
            <a:chExt cx="2092578" cy="282671"/>
          </a:xfrm>
        </p:grpSpPr>
        <p:sp>
          <p:nvSpPr>
            <p:cNvPr id="34" name="Rectangle 33">
              <a:extLst>
                <a:ext uri="{FF2B5EF4-FFF2-40B4-BE49-F238E27FC236}">
                  <a16:creationId xmlns:a16="http://schemas.microsoft.com/office/drawing/2014/main" id="{16CE3CD4-A52D-030E-BDCE-695001981794}"/>
                </a:ext>
              </a:extLst>
            </p:cNvPr>
            <p:cNvSpPr/>
            <p:nvPr/>
          </p:nvSpPr>
          <p:spPr>
            <a:xfrm>
              <a:off x="3939731" y="973323"/>
              <a:ext cx="283840" cy="2826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35" name="TextBox 34">
              <a:extLst>
                <a:ext uri="{FF2B5EF4-FFF2-40B4-BE49-F238E27FC236}">
                  <a16:creationId xmlns:a16="http://schemas.microsoft.com/office/drawing/2014/main" id="{72615C07-3FFE-862C-3F3B-DBCCFE80874A}"/>
                </a:ext>
              </a:extLst>
            </p:cNvPr>
            <p:cNvSpPr txBox="1"/>
            <p:nvPr/>
          </p:nvSpPr>
          <p:spPr>
            <a:xfrm>
              <a:off x="4305874" y="1006493"/>
              <a:ext cx="172643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UK General population</a:t>
              </a:r>
            </a:p>
          </p:txBody>
        </p:sp>
      </p:grpSp>
      <p:grpSp>
        <p:nvGrpSpPr>
          <p:cNvPr id="48" name="Group 47">
            <a:extLst>
              <a:ext uri="{FF2B5EF4-FFF2-40B4-BE49-F238E27FC236}">
                <a16:creationId xmlns:a16="http://schemas.microsoft.com/office/drawing/2014/main" id="{93BF4D76-A6DB-0039-9545-2E59CB39AD0C}"/>
              </a:ext>
            </a:extLst>
          </p:cNvPr>
          <p:cNvGrpSpPr/>
          <p:nvPr/>
        </p:nvGrpSpPr>
        <p:grpSpPr>
          <a:xfrm>
            <a:off x="6292354" y="973323"/>
            <a:ext cx="1029786" cy="282671"/>
            <a:chOff x="3939731" y="973323"/>
            <a:chExt cx="1029786" cy="282671"/>
          </a:xfrm>
        </p:grpSpPr>
        <p:sp>
          <p:nvSpPr>
            <p:cNvPr id="49" name="Rectangle 48">
              <a:extLst>
                <a:ext uri="{FF2B5EF4-FFF2-40B4-BE49-F238E27FC236}">
                  <a16:creationId xmlns:a16="http://schemas.microsoft.com/office/drawing/2014/main" id="{274B0519-AFC0-E09F-2FF9-8BBD8BBFB6FE}"/>
                </a:ext>
              </a:extLst>
            </p:cNvPr>
            <p:cNvSpPr/>
            <p:nvPr/>
          </p:nvSpPr>
          <p:spPr>
            <a:xfrm>
              <a:off x="3939731" y="973323"/>
              <a:ext cx="283840" cy="28267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50" name="TextBox 49">
              <a:extLst>
                <a:ext uri="{FF2B5EF4-FFF2-40B4-BE49-F238E27FC236}">
                  <a16:creationId xmlns:a16="http://schemas.microsoft.com/office/drawing/2014/main" id="{77BBA3B1-01C9-2972-FDB7-3273B99CFC54}"/>
                </a:ext>
              </a:extLst>
            </p:cNvPr>
            <p:cNvSpPr txBox="1"/>
            <p:nvPr/>
          </p:nvSpPr>
          <p:spPr>
            <a:xfrm>
              <a:off x="4305874" y="1006493"/>
              <a:ext cx="663643"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England </a:t>
              </a:r>
            </a:p>
          </p:txBody>
        </p:sp>
      </p:grpSp>
      <p:grpSp>
        <p:nvGrpSpPr>
          <p:cNvPr id="53" name="Group 52">
            <a:extLst>
              <a:ext uri="{FF2B5EF4-FFF2-40B4-BE49-F238E27FC236}">
                <a16:creationId xmlns:a16="http://schemas.microsoft.com/office/drawing/2014/main" id="{2CB88385-F166-812A-313B-51480DE9B1D8}"/>
              </a:ext>
            </a:extLst>
          </p:cNvPr>
          <p:cNvGrpSpPr/>
          <p:nvPr/>
        </p:nvGrpSpPr>
        <p:grpSpPr>
          <a:xfrm>
            <a:off x="8307183" y="4272005"/>
            <a:ext cx="746158" cy="666769"/>
            <a:chOff x="4949515" y="1914591"/>
            <a:chExt cx="746158" cy="666769"/>
          </a:xfrm>
        </p:grpSpPr>
        <p:sp>
          <p:nvSpPr>
            <p:cNvPr id="54" name="Oval 53">
              <a:extLst>
                <a:ext uri="{FF2B5EF4-FFF2-40B4-BE49-F238E27FC236}">
                  <a16:creationId xmlns:a16="http://schemas.microsoft.com/office/drawing/2014/main" id="{F3201576-27C9-826F-BCF4-910A76174883}"/>
                </a:ext>
              </a:extLst>
            </p:cNvPr>
            <p:cNvSpPr/>
            <p:nvPr/>
          </p:nvSpPr>
          <p:spPr>
            <a:xfrm>
              <a:off x="4949515" y="1914591"/>
              <a:ext cx="691116" cy="666769"/>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5" name="TextBox 54">
              <a:extLst>
                <a:ext uri="{FF2B5EF4-FFF2-40B4-BE49-F238E27FC236}">
                  <a16:creationId xmlns:a16="http://schemas.microsoft.com/office/drawing/2014/main" id="{2434718A-3C8B-BFAD-77CB-3FC3D48F1C83}"/>
                </a:ext>
              </a:extLst>
            </p:cNvPr>
            <p:cNvSpPr txBox="1"/>
            <p:nvPr/>
          </p:nvSpPr>
          <p:spPr>
            <a:xfrm>
              <a:off x="5086072" y="2091810"/>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63%</a:t>
              </a:r>
            </a:p>
          </p:txBody>
        </p:sp>
      </p:grpSp>
      <p:grpSp>
        <p:nvGrpSpPr>
          <p:cNvPr id="56" name="Group 55">
            <a:extLst>
              <a:ext uri="{FF2B5EF4-FFF2-40B4-BE49-F238E27FC236}">
                <a16:creationId xmlns:a16="http://schemas.microsoft.com/office/drawing/2014/main" id="{8C6D547C-4F45-298F-207A-3996085512E3}"/>
              </a:ext>
            </a:extLst>
          </p:cNvPr>
          <p:cNvGrpSpPr/>
          <p:nvPr/>
        </p:nvGrpSpPr>
        <p:grpSpPr>
          <a:xfrm>
            <a:off x="7459458" y="5427486"/>
            <a:ext cx="746158" cy="666769"/>
            <a:chOff x="4949515" y="1914591"/>
            <a:chExt cx="746158" cy="666769"/>
          </a:xfrm>
        </p:grpSpPr>
        <p:sp>
          <p:nvSpPr>
            <p:cNvPr id="57" name="Oval 56">
              <a:extLst>
                <a:ext uri="{FF2B5EF4-FFF2-40B4-BE49-F238E27FC236}">
                  <a16:creationId xmlns:a16="http://schemas.microsoft.com/office/drawing/2014/main" id="{3784FF36-E880-8954-BEC0-ABF0F3753B46}"/>
                </a:ext>
              </a:extLst>
            </p:cNvPr>
            <p:cNvSpPr/>
            <p:nvPr/>
          </p:nvSpPr>
          <p:spPr>
            <a:xfrm>
              <a:off x="4949515" y="1914591"/>
              <a:ext cx="691116" cy="666769"/>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8" name="TextBox 57">
              <a:extLst>
                <a:ext uri="{FF2B5EF4-FFF2-40B4-BE49-F238E27FC236}">
                  <a16:creationId xmlns:a16="http://schemas.microsoft.com/office/drawing/2014/main" id="{50DBE319-CF6A-2329-C4E0-B2C7D1D8ED12}"/>
                </a:ext>
              </a:extLst>
            </p:cNvPr>
            <p:cNvSpPr txBox="1"/>
            <p:nvPr/>
          </p:nvSpPr>
          <p:spPr>
            <a:xfrm>
              <a:off x="5086072" y="2091810"/>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51%</a:t>
              </a:r>
            </a:p>
          </p:txBody>
        </p:sp>
      </p:grpSp>
    </p:spTree>
    <p:extLst>
      <p:ext uri="{BB962C8B-B14F-4D97-AF65-F5344CB8AC3E}">
        <p14:creationId xmlns:p14="http://schemas.microsoft.com/office/powerpoint/2010/main" val="33679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687D38E-C7BA-422C-99CE-30FF87623E61}"/>
              </a:ext>
            </a:extLst>
          </p:cNvPr>
          <p:cNvGraphicFramePr/>
          <p:nvPr>
            <p:extLst>
              <p:ext uri="{D42A27DB-BD31-4B8C-83A1-F6EECF244321}">
                <p14:modId xmlns:p14="http://schemas.microsoft.com/office/powerpoint/2010/main" val="915902162"/>
              </p:ext>
            </p:extLst>
          </p:nvPr>
        </p:nvGraphicFramePr>
        <p:xfrm>
          <a:off x="953680" y="1409766"/>
          <a:ext cx="10795407" cy="4732815"/>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802E0C56-4646-5DF3-FFCC-63A12D330138}"/>
              </a:ext>
            </a:extLst>
          </p:cNvPr>
          <p:cNvSpPr/>
          <p:nvPr/>
        </p:nvSpPr>
        <p:spPr>
          <a:xfrm>
            <a:off x="315437" y="1665953"/>
            <a:ext cx="3349256" cy="11144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8038" algn="r">
              <a:lnSpc>
                <a:spcPct val="110000"/>
              </a:lnSpc>
            </a:pPr>
            <a:r>
              <a:rPr lang="en-GB" sz="1400" b="1">
                <a:solidFill>
                  <a:schemeClr val="bg1"/>
                </a:solidFill>
              </a:rPr>
              <a:t>% Agree that early </a:t>
            </a:r>
            <a:br>
              <a:rPr lang="en-GB" sz="1400" b="1">
                <a:solidFill>
                  <a:schemeClr val="bg1"/>
                </a:solidFill>
              </a:rPr>
            </a:br>
            <a:r>
              <a:rPr lang="en-GB" sz="1400" b="1">
                <a:solidFill>
                  <a:schemeClr val="bg1"/>
                </a:solidFill>
              </a:rPr>
              <a:t>childhood development </a:t>
            </a:r>
          </a:p>
          <a:p>
            <a:pPr marL="808038" algn="r">
              <a:lnSpc>
                <a:spcPct val="110000"/>
              </a:lnSpc>
            </a:pPr>
            <a:r>
              <a:rPr lang="en-GB" sz="1400" b="1">
                <a:solidFill>
                  <a:schemeClr val="bg1"/>
                </a:solidFill>
              </a:rPr>
              <a:t>is currently a top </a:t>
            </a:r>
            <a:br>
              <a:rPr lang="en-GB" sz="1400" b="1">
                <a:solidFill>
                  <a:schemeClr val="bg1"/>
                </a:solidFill>
              </a:rPr>
            </a:br>
            <a:r>
              <a:rPr lang="en-GB" sz="1400" b="1">
                <a:solidFill>
                  <a:schemeClr val="bg1"/>
                </a:solidFill>
              </a:rPr>
              <a:t>priority for wider society</a:t>
            </a:r>
          </a:p>
        </p:txBody>
      </p:sp>
      <p:sp>
        <p:nvSpPr>
          <p:cNvPr id="3" name="Title 2">
            <a:extLst>
              <a:ext uri="{FF2B5EF4-FFF2-40B4-BE49-F238E27FC236}">
                <a16:creationId xmlns:a16="http://schemas.microsoft.com/office/drawing/2014/main" id="{22910E4B-B88B-46BA-B319-52A3CA44207D}"/>
              </a:ext>
            </a:extLst>
          </p:cNvPr>
          <p:cNvSpPr>
            <a:spLocks noGrp="1"/>
          </p:cNvSpPr>
          <p:nvPr>
            <p:ph type="title"/>
          </p:nvPr>
        </p:nvSpPr>
        <p:spPr>
          <a:xfrm>
            <a:off x="326012" y="300986"/>
            <a:ext cx="6436738" cy="715669"/>
          </a:xfrm>
        </p:spPr>
        <p:txBody>
          <a:bodyPr anchor="t"/>
          <a:lstStyle/>
          <a:p>
            <a:r>
              <a:rPr lang="en-GB"/>
              <a:t>Public attitudes towards early childhood</a:t>
            </a:r>
            <a:br>
              <a:rPr lang="en-GB"/>
            </a:br>
            <a:r>
              <a:rPr lang="en-GB">
                <a:solidFill>
                  <a:schemeClr val="accent5"/>
                </a:solidFill>
              </a:rPr>
              <a:t>England dashboard</a:t>
            </a:r>
          </a:p>
        </p:txBody>
      </p:sp>
      <p:sp>
        <p:nvSpPr>
          <p:cNvPr id="4" name="Slide Number Placeholder 3">
            <a:extLst>
              <a:ext uri="{FF2B5EF4-FFF2-40B4-BE49-F238E27FC236}">
                <a16:creationId xmlns:a16="http://schemas.microsoft.com/office/drawing/2014/main" id="{C294A44A-BD6A-47FF-A03D-24674AB18B89}"/>
              </a:ext>
            </a:extLst>
          </p:cNvPr>
          <p:cNvSpPr>
            <a:spLocks noGrp="1"/>
          </p:cNvSpPr>
          <p:nvPr>
            <p:ph type="sldNum" sz="quarter" idx="4"/>
          </p:nvPr>
        </p:nvSpPr>
        <p:spPr/>
        <p:txBody>
          <a:bodyPr/>
          <a:lstStyle/>
          <a:p>
            <a:fld id="{D61AABEC-672F-4B68-B914-690DA978312C}" type="slidenum">
              <a:rPr lang="en-GB" smtClean="0"/>
              <a:pPr/>
              <a:t>6</a:t>
            </a:fld>
            <a:r>
              <a:rPr lang="en-GB"/>
              <a:t>  </a:t>
            </a:r>
          </a:p>
        </p:txBody>
      </p:sp>
      <p:pic>
        <p:nvPicPr>
          <p:cNvPr id="2" name="Graphic 1" descr="Priorities outline">
            <a:extLst>
              <a:ext uri="{FF2B5EF4-FFF2-40B4-BE49-F238E27FC236}">
                <a16:creationId xmlns:a16="http://schemas.microsoft.com/office/drawing/2014/main" id="{92C47F8C-8FC9-DD69-244B-80F07A1402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84777" y="1811702"/>
            <a:ext cx="819853" cy="819853"/>
          </a:xfrm>
          <a:prstGeom prst="rect">
            <a:avLst/>
          </a:prstGeom>
        </p:spPr>
      </p:pic>
      <p:sp>
        <p:nvSpPr>
          <p:cNvPr id="16" name="Rectangle 15">
            <a:extLst>
              <a:ext uri="{FF2B5EF4-FFF2-40B4-BE49-F238E27FC236}">
                <a16:creationId xmlns:a16="http://schemas.microsoft.com/office/drawing/2014/main" id="{8784A9F6-A7C1-55BE-6B4D-DB37CA4BD89F}"/>
              </a:ext>
            </a:extLst>
          </p:cNvPr>
          <p:cNvSpPr/>
          <p:nvPr/>
        </p:nvSpPr>
        <p:spPr>
          <a:xfrm>
            <a:off x="315437" y="2988860"/>
            <a:ext cx="3349256" cy="10601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Agree there is not enough </a:t>
            </a:r>
            <a:br>
              <a:rPr lang="en-GB" sz="1400" b="1">
                <a:solidFill>
                  <a:schemeClr val="bg1"/>
                </a:solidFill>
              </a:rPr>
            </a:br>
            <a:r>
              <a:rPr lang="en-GB" sz="1400" b="1">
                <a:solidFill>
                  <a:schemeClr val="bg1"/>
                </a:solidFill>
              </a:rPr>
              <a:t>support for parents, </a:t>
            </a:r>
            <a:br>
              <a:rPr lang="en-GB" sz="1400" b="1">
                <a:solidFill>
                  <a:schemeClr val="bg1"/>
                </a:solidFill>
              </a:rPr>
            </a:br>
            <a:r>
              <a:rPr lang="en-GB" sz="1400" b="1">
                <a:solidFill>
                  <a:schemeClr val="bg1"/>
                </a:solidFill>
              </a:rPr>
              <a:t>carers + children to help </a:t>
            </a:r>
            <a:br>
              <a:rPr lang="en-GB" sz="1400" b="1">
                <a:solidFill>
                  <a:schemeClr val="bg1"/>
                </a:solidFill>
              </a:rPr>
            </a:br>
            <a:r>
              <a:rPr lang="en-GB" sz="1400" b="1">
                <a:solidFill>
                  <a:schemeClr val="bg1"/>
                </a:solidFill>
              </a:rPr>
              <a:t>early child development</a:t>
            </a:r>
          </a:p>
        </p:txBody>
      </p:sp>
      <p:sp>
        <p:nvSpPr>
          <p:cNvPr id="18" name="Rectangle 17">
            <a:extLst>
              <a:ext uri="{FF2B5EF4-FFF2-40B4-BE49-F238E27FC236}">
                <a16:creationId xmlns:a16="http://schemas.microsoft.com/office/drawing/2014/main" id="{BAEF8339-0E89-B5C3-C30C-EBEDAE083FF1}"/>
              </a:ext>
            </a:extLst>
          </p:cNvPr>
          <p:cNvSpPr/>
          <p:nvPr/>
        </p:nvSpPr>
        <p:spPr>
          <a:xfrm>
            <a:off x="315437" y="4193448"/>
            <a:ext cx="3349256" cy="8401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a:solidFill>
                  <a:schemeClr val="bg1"/>
                </a:solidFill>
              </a:rPr>
              <a:t>% Agree early childhood should not be a top priority given other problems in the UK</a:t>
            </a:r>
          </a:p>
        </p:txBody>
      </p:sp>
      <p:sp>
        <p:nvSpPr>
          <p:cNvPr id="20" name="Rectangle 19">
            <a:extLst>
              <a:ext uri="{FF2B5EF4-FFF2-40B4-BE49-F238E27FC236}">
                <a16:creationId xmlns:a16="http://schemas.microsoft.com/office/drawing/2014/main" id="{41F5E811-35E5-996E-2C22-DBB82ED21551}"/>
              </a:ext>
            </a:extLst>
          </p:cNvPr>
          <p:cNvSpPr/>
          <p:nvPr/>
        </p:nvSpPr>
        <p:spPr>
          <a:xfrm>
            <a:off x="315437" y="5220047"/>
            <a:ext cx="3349256" cy="8694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dirty="0">
                <a:solidFill>
                  <a:schemeClr val="bg1"/>
                </a:solidFill>
              </a:rPr>
              <a:t>% saying raising children is the collective responsibility of everyone in society</a:t>
            </a:r>
          </a:p>
        </p:txBody>
      </p:sp>
      <p:pic>
        <p:nvPicPr>
          <p:cNvPr id="22" name="Graphic 21" descr="Open hand with solid fill">
            <a:extLst>
              <a:ext uri="{FF2B5EF4-FFF2-40B4-BE49-F238E27FC236}">
                <a16:creationId xmlns:a16="http://schemas.microsoft.com/office/drawing/2014/main" id="{083A6FEF-4E10-00AD-AEE9-53140883E9A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5106" y="3193902"/>
            <a:ext cx="782524" cy="782524"/>
          </a:xfrm>
          <a:prstGeom prst="rect">
            <a:avLst/>
          </a:prstGeom>
        </p:spPr>
      </p:pic>
      <p:pic>
        <p:nvPicPr>
          <p:cNvPr id="23" name="Graphic 22" descr="Coins outline">
            <a:extLst>
              <a:ext uri="{FF2B5EF4-FFF2-40B4-BE49-F238E27FC236}">
                <a16:creationId xmlns:a16="http://schemas.microsoft.com/office/drawing/2014/main" id="{ECD1BAF5-B119-9D11-3462-869117D2169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45106" y="4284355"/>
            <a:ext cx="695484" cy="695484"/>
          </a:xfrm>
          <a:prstGeom prst="rect">
            <a:avLst/>
          </a:prstGeom>
        </p:spPr>
      </p:pic>
      <p:pic>
        <p:nvPicPr>
          <p:cNvPr id="1026" name="Picture 2" descr="Group success outline">
            <a:extLst>
              <a:ext uri="{FF2B5EF4-FFF2-40B4-BE49-F238E27FC236}">
                <a16:creationId xmlns:a16="http://schemas.microsoft.com/office/drawing/2014/main" id="{F44CB7A0-7EB0-566D-9F1E-ED9FFCC4107F}"/>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396667" y="5318923"/>
            <a:ext cx="705362" cy="705362"/>
          </a:xfrm>
          <a:prstGeom prst="rect">
            <a:avLst/>
          </a:prstGeom>
          <a:noFill/>
          <a:ln>
            <a:noFill/>
          </a:ln>
        </p:spPr>
      </p:pic>
      <p:grpSp>
        <p:nvGrpSpPr>
          <p:cNvPr id="8" name="Group 7">
            <a:extLst>
              <a:ext uri="{FF2B5EF4-FFF2-40B4-BE49-F238E27FC236}">
                <a16:creationId xmlns:a16="http://schemas.microsoft.com/office/drawing/2014/main" id="{3124E280-72D4-7991-2183-453CE01AEAF9}"/>
              </a:ext>
            </a:extLst>
          </p:cNvPr>
          <p:cNvGrpSpPr/>
          <p:nvPr/>
        </p:nvGrpSpPr>
        <p:grpSpPr>
          <a:xfrm>
            <a:off x="3939731" y="973323"/>
            <a:ext cx="2092578" cy="282671"/>
            <a:chOff x="3939731" y="973323"/>
            <a:chExt cx="2092578" cy="282671"/>
          </a:xfrm>
        </p:grpSpPr>
        <p:sp>
          <p:nvSpPr>
            <p:cNvPr id="29" name="Rectangle 28">
              <a:extLst>
                <a:ext uri="{FF2B5EF4-FFF2-40B4-BE49-F238E27FC236}">
                  <a16:creationId xmlns:a16="http://schemas.microsoft.com/office/drawing/2014/main" id="{09ECC708-B33D-872E-DBBA-4AC931CE936B}"/>
                </a:ext>
              </a:extLst>
            </p:cNvPr>
            <p:cNvSpPr/>
            <p:nvPr/>
          </p:nvSpPr>
          <p:spPr>
            <a:xfrm>
              <a:off x="3939731" y="973323"/>
              <a:ext cx="283840" cy="2826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31" name="TextBox 30">
              <a:extLst>
                <a:ext uri="{FF2B5EF4-FFF2-40B4-BE49-F238E27FC236}">
                  <a16:creationId xmlns:a16="http://schemas.microsoft.com/office/drawing/2014/main" id="{460861B0-1958-547D-857E-2C1CE0FA9D90}"/>
                </a:ext>
              </a:extLst>
            </p:cNvPr>
            <p:cNvSpPr txBox="1"/>
            <p:nvPr/>
          </p:nvSpPr>
          <p:spPr>
            <a:xfrm>
              <a:off x="4305874" y="1006493"/>
              <a:ext cx="172643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UK General population</a:t>
              </a:r>
            </a:p>
          </p:txBody>
        </p:sp>
      </p:grpSp>
      <p:grpSp>
        <p:nvGrpSpPr>
          <p:cNvPr id="12" name="Group 11">
            <a:extLst>
              <a:ext uri="{FF2B5EF4-FFF2-40B4-BE49-F238E27FC236}">
                <a16:creationId xmlns:a16="http://schemas.microsoft.com/office/drawing/2014/main" id="{41D3ECED-2E09-15B0-5BA5-A958449F1E9C}"/>
              </a:ext>
            </a:extLst>
          </p:cNvPr>
          <p:cNvGrpSpPr/>
          <p:nvPr/>
        </p:nvGrpSpPr>
        <p:grpSpPr>
          <a:xfrm>
            <a:off x="6292354" y="973323"/>
            <a:ext cx="1029786" cy="282671"/>
            <a:chOff x="3939731" y="973323"/>
            <a:chExt cx="1029786" cy="282671"/>
          </a:xfrm>
        </p:grpSpPr>
        <p:sp>
          <p:nvSpPr>
            <p:cNvPr id="17" name="Rectangle 16">
              <a:extLst>
                <a:ext uri="{FF2B5EF4-FFF2-40B4-BE49-F238E27FC236}">
                  <a16:creationId xmlns:a16="http://schemas.microsoft.com/office/drawing/2014/main" id="{A6D46089-6FA1-CE9B-008B-9B846BB95CD2}"/>
                </a:ext>
              </a:extLst>
            </p:cNvPr>
            <p:cNvSpPr/>
            <p:nvPr/>
          </p:nvSpPr>
          <p:spPr>
            <a:xfrm>
              <a:off x="3939731" y="973323"/>
              <a:ext cx="283840" cy="28267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45" name="TextBox 44">
              <a:extLst>
                <a:ext uri="{FF2B5EF4-FFF2-40B4-BE49-F238E27FC236}">
                  <a16:creationId xmlns:a16="http://schemas.microsoft.com/office/drawing/2014/main" id="{799F6729-5D44-6870-68AC-1D63A6692ACA}"/>
                </a:ext>
              </a:extLst>
            </p:cNvPr>
            <p:cNvSpPr txBox="1"/>
            <p:nvPr/>
          </p:nvSpPr>
          <p:spPr>
            <a:xfrm>
              <a:off x="4305874" y="1006493"/>
              <a:ext cx="663643"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England </a:t>
              </a:r>
            </a:p>
          </p:txBody>
        </p:sp>
      </p:grpSp>
      <p:grpSp>
        <p:nvGrpSpPr>
          <p:cNvPr id="46" name="Group 45">
            <a:extLst>
              <a:ext uri="{FF2B5EF4-FFF2-40B4-BE49-F238E27FC236}">
                <a16:creationId xmlns:a16="http://schemas.microsoft.com/office/drawing/2014/main" id="{D3FE411C-DF20-879A-96B3-AD6C6D9FC355}"/>
              </a:ext>
            </a:extLst>
          </p:cNvPr>
          <p:cNvGrpSpPr/>
          <p:nvPr/>
        </p:nvGrpSpPr>
        <p:grpSpPr>
          <a:xfrm>
            <a:off x="6987865" y="1914591"/>
            <a:ext cx="746158" cy="666769"/>
            <a:chOff x="4949515" y="1914591"/>
            <a:chExt cx="746158" cy="666769"/>
          </a:xfrm>
        </p:grpSpPr>
        <p:sp>
          <p:nvSpPr>
            <p:cNvPr id="47" name="Oval 46">
              <a:extLst>
                <a:ext uri="{FF2B5EF4-FFF2-40B4-BE49-F238E27FC236}">
                  <a16:creationId xmlns:a16="http://schemas.microsoft.com/office/drawing/2014/main" id="{ED26619A-BE5A-C6DA-CCEE-5D52784833CC}"/>
                </a:ext>
              </a:extLst>
            </p:cNvPr>
            <p:cNvSpPr/>
            <p:nvPr/>
          </p:nvSpPr>
          <p:spPr>
            <a:xfrm>
              <a:off x="4949515" y="1914591"/>
              <a:ext cx="691116" cy="666769"/>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8" name="TextBox 47">
              <a:extLst>
                <a:ext uri="{FF2B5EF4-FFF2-40B4-BE49-F238E27FC236}">
                  <a16:creationId xmlns:a16="http://schemas.microsoft.com/office/drawing/2014/main" id="{FB1D449A-843B-F55E-9918-36CB1DF449AD}"/>
                </a:ext>
              </a:extLst>
            </p:cNvPr>
            <p:cNvSpPr txBox="1"/>
            <p:nvPr/>
          </p:nvSpPr>
          <p:spPr>
            <a:xfrm>
              <a:off x="5086072" y="2091810"/>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45%</a:t>
              </a:r>
            </a:p>
          </p:txBody>
        </p:sp>
      </p:grpSp>
      <p:grpSp>
        <p:nvGrpSpPr>
          <p:cNvPr id="49" name="Group 48">
            <a:extLst>
              <a:ext uri="{FF2B5EF4-FFF2-40B4-BE49-F238E27FC236}">
                <a16:creationId xmlns:a16="http://schemas.microsoft.com/office/drawing/2014/main" id="{D27B24F2-8AFD-EC39-E3A3-E63F2272D694}"/>
              </a:ext>
            </a:extLst>
          </p:cNvPr>
          <p:cNvGrpSpPr/>
          <p:nvPr/>
        </p:nvGrpSpPr>
        <p:grpSpPr>
          <a:xfrm>
            <a:off x="7743404" y="2921526"/>
            <a:ext cx="692667" cy="666769"/>
            <a:chOff x="4949515" y="1914591"/>
            <a:chExt cx="692667" cy="666769"/>
          </a:xfrm>
          <a:solidFill>
            <a:schemeClr val="accent5"/>
          </a:solidFill>
        </p:grpSpPr>
        <p:sp>
          <p:nvSpPr>
            <p:cNvPr id="50" name="Oval 49">
              <a:extLst>
                <a:ext uri="{FF2B5EF4-FFF2-40B4-BE49-F238E27FC236}">
                  <a16:creationId xmlns:a16="http://schemas.microsoft.com/office/drawing/2014/main" id="{A6D24909-2C79-7140-1275-DA3621CA26B1}"/>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1" name="TextBox 50">
              <a:extLst>
                <a:ext uri="{FF2B5EF4-FFF2-40B4-BE49-F238E27FC236}">
                  <a16:creationId xmlns:a16="http://schemas.microsoft.com/office/drawing/2014/main" id="{5EEC346E-82B3-A2AB-49C7-B1A0FE0AECAC}"/>
                </a:ext>
              </a:extLst>
            </p:cNvPr>
            <p:cNvSpPr txBox="1"/>
            <p:nvPr/>
          </p:nvSpPr>
          <p:spPr>
            <a:xfrm>
              <a:off x="5070171" y="2016028"/>
              <a:ext cx="572011" cy="305212"/>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55%</a:t>
              </a:r>
            </a:p>
          </p:txBody>
        </p:sp>
      </p:grpSp>
      <p:grpSp>
        <p:nvGrpSpPr>
          <p:cNvPr id="52" name="Group 51">
            <a:extLst>
              <a:ext uri="{FF2B5EF4-FFF2-40B4-BE49-F238E27FC236}">
                <a16:creationId xmlns:a16="http://schemas.microsoft.com/office/drawing/2014/main" id="{A5E7A7B7-CC06-01F8-5663-EE5AA7637E90}"/>
              </a:ext>
            </a:extLst>
          </p:cNvPr>
          <p:cNvGrpSpPr/>
          <p:nvPr/>
        </p:nvGrpSpPr>
        <p:grpSpPr>
          <a:xfrm>
            <a:off x="7873495" y="3293012"/>
            <a:ext cx="691116" cy="666769"/>
            <a:chOff x="4949515" y="1914591"/>
            <a:chExt cx="691116" cy="666769"/>
          </a:xfrm>
          <a:solidFill>
            <a:schemeClr val="tx2"/>
          </a:solidFill>
        </p:grpSpPr>
        <p:sp>
          <p:nvSpPr>
            <p:cNvPr id="53" name="Oval 52">
              <a:extLst>
                <a:ext uri="{FF2B5EF4-FFF2-40B4-BE49-F238E27FC236}">
                  <a16:creationId xmlns:a16="http://schemas.microsoft.com/office/drawing/2014/main" id="{4F64D974-EF6B-21AD-1C25-DA22AF4E19BC}"/>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4" name="TextBox 53">
              <a:extLst>
                <a:ext uri="{FF2B5EF4-FFF2-40B4-BE49-F238E27FC236}">
                  <a16:creationId xmlns:a16="http://schemas.microsoft.com/office/drawing/2014/main" id="{E6B807BB-E770-7902-9983-107CB58FDC13}"/>
                </a:ext>
              </a:extLst>
            </p:cNvPr>
            <p:cNvSpPr txBox="1"/>
            <p:nvPr/>
          </p:nvSpPr>
          <p:spPr>
            <a:xfrm>
              <a:off x="5028974" y="2101335"/>
              <a:ext cx="532497"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56%</a:t>
              </a:r>
            </a:p>
          </p:txBody>
        </p:sp>
      </p:grpSp>
      <p:grpSp>
        <p:nvGrpSpPr>
          <p:cNvPr id="55" name="Group 54">
            <a:extLst>
              <a:ext uri="{FF2B5EF4-FFF2-40B4-BE49-F238E27FC236}">
                <a16:creationId xmlns:a16="http://schemas.microsoft.com/office/drawing/2014/main" id="{E7C0BD60-24E5-43A7-581C-10822B0BAFB6}"/>
              </a:ext>
            </a:extLst>
          </p:cNvPr>
          <p:cNvGrpSpPr/>
          <p:nvPr/>
        </p:nvGrpSpPr>
        <p:grpSpPr>
          <a:xfrm>
            <a:off x="6475079" y="4886970"/>
            <a:ext cx="692667" cy="666769"/>
            <a:chOff x="4949515" y="1914591"/>
            <a:chExt cx="692667" cy="666769"/>
          </a:xfrm>
          <a:solidFill>
            <a:schemeClr val="accent5"/>
          </a:solidFill>
        </p:grpSpPr>
        <p:sp>
          <p:nvSpPr>
            <p:cNvPr id="56" name="Oval 55">
              <a:extLst>
                <a:ext uri="{FF2B5EF4-FFF2-40B4-BE49-F238E27FC236}">
                  <a16:creationId xmlns:a16="http://schemas.microsoft.com/office/drawing/2014/main" id="{7021CD6F-F849-8357-CFC7-17FF577219E5}"/>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7" name="TextBox 56">
              <a:extLst>
                <a:ext uri="{FF2B5EF4-FFF2-40B4-BE49-F238E27FC236}">
                  <a16:creationId xmlns:a16="http://schemas.microsoft.com/office/drawing/2014/main" id="{CC7DC2F2-DC81-3BAA-9A48-34F2826DA004}"/>
                </a:ext>
              </a:extLst>
            </p:cNvPr>
            <p:cNvSpPr txBox="1"/>
            <p:nvPr/>
          </p:nvSpPr>
          <p:spPr>
            <a:xfrm>
              <a:off x="5070171" y="2016028"/>
              <a:ext cx="572011" cy="305212"/>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39%</a:t>
              </a:r>
            </a:p>
          </p:txBody>
        </p:sp>
      </p:grpSp>
      <p:grpSp>
        <p:nvGrpSpPr>
          <p:cNvPr id="58" name="Group 57">
            <a:extLst>
              <a:ext uri="{FF2B5EF4-FFF2-40B4-BE49-F238E27FC236}">
                <a16:creationId xmlns:a16="http://schemas.microsoft.com/office/drawing/2014/main" id="{E097AEE7-F83E-8691-D928-D678A5107F84}"/>
              </a:ext>
            </a:extLst>
          </p:cNvPr>
          <p:cNvGrpSpPr/>
          <p:nvPr/>
        </p:nvGrpSpPr>
        <p:grpSpPr>
          <a:xfrm>
            <a:off x="6605170" y="5258456"/>
            <a:ext cx="691116" cy="666769"/>
            <a:chOff x="4949515" y="1914591"/>
            <a:chExt cx="691116" cy="666769"/>
          </a:xfrm>
          <a:solidFill>
            <a:schemeClr val="tx2"/>
          </a:solidFill>
        </p:grpSpPr>
        <p:sp>
          <p:nvSpPr>
            <p:cNvPr id="59" name="Oval 58">
              <a:extLst>
                <a:ext uri="{FF2B5EF4-FFF2-40B4-BE49-F238E27FC236}">
                  <a16:creationId xmlns:a16="http://schemas.microsoft.com/office/drawing/2014/main" id="{E52E2BCC-EA77-7347-AAAB-65C1B72920EA}"/>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60" name="TextBox 59">
              <a:extLst>
                <a:ext uri="{FF2B5EF4-FFF2-40B4-BE49-F238E27FC236}">
                  <a16:creationId xmlns:a16="http://schemas.microsoft.com/office/drawing/2014/main" id="{81DD6FC7-BCA4-15D0-03C1-65103FAE8604}"/>
                </a:ext>
              </a:extLst>
            </p:cNvPr>
            <p:cNvSpPr txBox="1"/>
            <p:nvPr/>
          </p:nvSpPr>
          <p:spPr>
            <a:xfrm>
              <a:off x="5028974" y="2101335"/>
              <a:ext cx="532497"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40%</a:t>
              </a:r>
            </a:p>
          </p:txBody>
        </p:sp>
      </p:grpSp>
      <p:grpSp>
        <p:nvGrpSpPr>
          <p:cNvPr id="1024" name="Group 1023">
            <a:extLst>
              <a:ext uri="{FF2B5EF4-FFF2-40B4-BE49-F238E27FC236}">
                <a16:creationId xmlns:a16="http://schemas.microsoft.com/office/drawing/2014/main" id="{3D332D04-CA52-CDD8-6549-F86DB259FFEE}"/>
              </a:ext>
            </a:extLst>
          </p:cNvPr>
          <p:cNvGrpSpPr/>
          <p:nvPr/>
        </p:nvGrpSpPr>
        <p:grpSpPr>
          <a:xfrm>
            <a:off x="5409800" y="4145823"/>
            <a:ext cx="746158" cy="666769"/>
            <a:chOff x="4949515" y="1914591"/>
            <a:chExt cx="746158" cy="666769"/>
          </a:xfrm>
        </p:grpSpPr>
        <p:sp>
          <p:nvSpPr>
            <p:cNvPr id="1025" name="Oval 1024">
              <a:extLst>
                <a:ext uri="{FF2B5EF4-FFF2-40B4-BE49-F238E27FC236}">
                  <a16:creationId xmlns:a16="http://schemas.microsoft.com/office/drawing/2014/main" id="{96DD565C-51CE-E899-8FB9-FCC33FAC92A6}"/>
                </a:ext>
              </a:extLst>
            </p:cNvPr>
            <p:cNvSpPr/>
            <p:nvPr/>
          </p:nvSpPr>
          <p:spPr>
            <a:xfrm>
              <a:off x="4949515" y="1914591"/>
              <a:ext cx="691116" cy="666769"/>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27" name="TextBox 1026">
              <a:extLst>
                <a:ext uri="{FF2B5EF4-FFF2-40B4-BE49-F238E27FC236}">
                  <a16:creationId xmlns:a16="http://schemas.microsoft.com/office/drawing/2014/main" id="{F52362D0-3BF3-AA0E-A806-639C7B96B711}"/>
                </a:ext>
              </a:extLst>
            </p:cNvPr>
            <p:cNvSpPr txBox="1"/>
            <p:nvPr/>
          </p:nvSpPr>
          <p:spPr>
            <a:xfrm>
              <a:off x="5086072" y="2091810"/>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24%</a:t>
              </a:r>
            </a:p>
          </p:txBody>
        </p:sp>
      </p:grpSp>
    </p:spTree>
    <p:extLst>
      <p:ext uri="{BB962C8B-B14F-4D97-AF65-F5344CB8AC3E}">
        <p14:creationId xmlns:p14="http://schemas.microsoft.com/office/powerpoint/2010/main" val="2687794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687D38E-C7BA-422C-99CE-30FF87623E61}"/>
              </a:ext>
            </a:extLst>
          </p:cNvPr>
          <p:cNvGraphicFramePr/>
          <p:nvPr/>
        </p:nvGraphicFramePr>
        <p:xfrm>
          <a:off x="953680" y="1409766"/>
          <a:ext cx="10795407" cy="4869262"/>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802E0C56-4646-5DF3-FFCC-63A12D330138}"/>
              </a:ext>
            </a:extLst>
          </p:cNvPr>
          <p:cNvSpPr/>
          <p:nvPr/>
        </p:nvSpPr>
        <p:spPr>
          <a:xfrm>
            <a:off x="315437" y="1748657"/>
            <a:ext cx="3349256" cy="873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8038" algn="r">
              <a:lnSpc>
                <a:spcPct val="110000"/>
              </a:lnSpc>
            </a:pPr>
            <a:r>
              <a:rPr lang="en-GB" sz="1400" b="1">
                <a:solidFill>
                  <a:schemeClr val="bg1"/>
                </a:solidFill>
              </a:rPr>
              <a:t>% Saying pregnancy to 5 years is the most important stage of a young person’s life </a:t>
            </a:r>
          </a:p>
        </p:txBody>
      </p:sp>
      <p:sp>
        <p:nvSpPr>
          <p:cNvPr id="4" name="Slide Number Placeholder 3">
            <a:extLst>
              <a:ext uri="{FF2B5EF4-FFF2-40B4-BE49-F238E27FC236}">
                <a16:creationId xmlns:a16="http://schemas.microsoft.com/office/drawing/2014/main" id="{C294A44A-BD6A-47FF-A03D-24674AB18B89}"/>
              </a:ext>
            </a:extLst>
          </p:cNvPr>
          <p:cNvSpPr>
            <a:spLocks noGrp="1"/>
          </p:cNvSpPr>
          <p:nvPr>
            <p:ph type="sldNum" sz="quarter" idx="4"/>
          </p:nvPr>
        </p:nvSpPr>
        <p:spPr/>
        <p:txBody>
          <a:bodyPr/>
          <a:lstStyle/>
          <a:p>
            <a:fld id="{D61AABEC-672F-4B68-B914-690DA978312C}" type="slidenum">
              <a:rPr lang="en-GB" smtClean="0"/>
              <a:pPr/>
              <a:t>7</a:t>
            </a:fld>
            <a:r>
              <a:rPr lang="en-GB"/>
              <a:t>  </a:t>
            </a:r>
          </a:p>
        </p:txBody>
      </p:sp>
      <p:pic>
        <p:nvPicPr>
          <p:cNvPr id="2" name="Graphic 1" descr="Pregnant lady outline">
            <a:extLst>
              <a:ext uri="{FF2B5EF4-FFF2-40B4-BE49-F238E27FC236}">
                <a16:creationId xmlns:a16="http://schemas.microsoft.com/office/drawing/2014/main" id="{92C47F8C-8FC9-DD69-244B-80F07A1402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1892" y="1918042"/>
            <a:ext cx="619415" cy="619415"/>
          </a:xfrm>
          <a:prstGeom prst="rect">
            <a:avLst/>
          </a:prstGeom>
        </p:spPr>
      </p:pic>
      <p:grpSp>
        <p:nvGrpSpPr>
          <p:cNvPr id="21" name="Group 20">
            <a:extLst>
              <a:ext uri="{FF2B5EF4-FFF2-40B4-BE49-F238E27FC236}">
                <a16:creationId xmlns:a16="http://schemas.microsoft.com/office/drawing/2014/main" id="{B6CF7EFE-53CA-D3DB-D309-6DBDBB28D7D8}"/>
              </a:ext>
            </a:extLst>
          </p:cNvPr>
          <p:cNvGrpSpPr/>
          <p:nvPr/>
        </p:nvGrpSpPr>
        <p:grpSpPr>
          <a:xfrm>
            <a:off x="8325736" y="4191792"/>
            <a:ext cx="691116" cy="666769"/>
            <a:chOff x="8874650" y="4175427"/>
            <a:chExt cx="691116" cy="666769"/>
          </a:xfrm>
          <a:solidFill>
            <a:schemeClr val="tx2"/>
          </a:solidFill>
        </p:grpSpPr>
        <p:sp>
          <p:nvSpPr>
            <p:cNvPr id="9" name="Oval 8">
              <a:extLst>
                <a:ext uri="{FF2B5EF4-FFF2-40B4-BE49-F238E27FC236}">
                  <a16:creationId xmlns:a16="http://schemas.microsoft.com/office/drawing/2014/main" id="{48764D9E-EE83-A46C-89DB-65397285FB18}"/>
                </a:ext>
              </a:extLst>
            </p:cNvPr>
            <p:cNvSpPr/>
            <p:nvPr/>
          </p:nvSpPr>
          <p:spPr>
            <a:xfrm>
              <a:off x="8874650" y="4175427"/>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3" name="TextBox 12">
              <a:extLst>
                <a:ext uri="{FF2B5EF4-FFF2-40B4-BE49-F238E27FC236}">
                  <a16:creationId xmlns:a16="http://schemas.microsoft.com/office/drawing/2014/main" id="{57BDDF68-8EB7-C58C-9560-7FDAFD28B7F7}"/>
                </a:ext>
              </a:extLst>
            </p:cNvPr>
            <p:cNvSpPr txBox="1"/>
            <p:nvPr/>
          </p:nvSpPr>
          <p:spPr>
            <a:xfrm>
              <a:off x="8996481" y="4428846"/>
              <a:ext cx="483073" cy="312329"/>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63%</a:t>
              </a:r>
            </a:p>
          </p:txBody>
        </p:sp>
      </p:grpSp>
      <p:grpSp>
        <p:nvGrpSpPr>
          <p:cNvPr id="25" name="Group 24">
            <a:extLst>
              <a:ext uri="{FF2B5EF4-FFF2-40B4-BE49-F238E27FC236}">
                <a16:creationId xmlns:a16="http://schemas.microsoft.com/office/drawing/2014/main" id="{7185F55A-62DA-F449-C368-639622E17A2D}"/>
              </a:ext>
            </a:extLst>
          </p:cNvPr>
          <p:cNvGrpSpPr/>
          <p:nvPr/>
        </p:nvGrpSpPr>
        <p:grpSpPr>
          <a:xfrm>
            <a:off x="7529174" y="5388038"/>
            <a:ext cx="698220" cy="666769"/>
            <a:chOff x="7534947" y="5339735"/>
            <a:chExt cx="698220" cy="666769"/>
          </a:xfrm>
          <a:solidFill>
            <a:schemeClr val="tx2"/>
          </a:solidFill>
        </p:grpSpPr>
        <p:sp>
          <p:nvSpPr>
            <p:cNvPr id="10" name="Oval 9">
              <a:extLst>
                <a:ext uri="{FF2B5EF4-FFF2-40B4-BE49-F238E27FC236}">
                  <a16:creationId xmlns:a16="http://schemas.microsoft.com/office/drawing/2014/main" id="{4FD5FA5F-5D60-8C6A-ABC2-68598259F057}"/>
                </a:ext>
              </a:extLst>
            </p:cNvPr>
            <p:cNvSpPr/>
            <p:nvPr/>
          </p:nvSpPr>
          <p:spPr>
            <a:xfrm>
              <a:off x="7534947" y="5339735"/>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4" name="TextBox 13">
              <a:extLst>
                <a:ext uri="{FF2B5EF4-FFF2-40B4-BE49-F238E27FC236}">
                  <a16:creationId xmlns:a16="http://schemas.microsoft.com/office/drawing/2014/main" id="{9AFD6069-7EF2-058F-89BC-A11D066E812D}"/>
                </a:ext>
              </a:extLst>
            </p:cNvPr>
            <p:cNvSpPr txBox="1"/>
            <p:nvPr/>
          </p:nvSpPr>
          <p:spPr>
            <a:xfrm>
              <a:off x="7757786" y="5516954"/>
              <a:ext cx="475381" cy="305212"/>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51%</a:t>
              </a:r>
            </a:p>
          </p:txBody>
        </p:sp>
      </p:grpSp>
      <p:sp>
        <p:nvSpPr>
          <p:cNvPr id="16" name="Rectangle 15">
            <a:extLst>
              <a:ext uri="{FF2B5EF4-FFF2-40B4-BE49-F238E27FC236}">
                <a16:creationId xmlns:a16="http://schemas.microsoft.com/office/drawing/2014/main" id="{8784A9F6-A7C1-55BE-6B4D-DB37CA4BD89F}"/>
              </a:ext>
            </a:extLst>
          </p:cNvPr>
          <p:cNvSpPr/>
          <p:nvPr/>
        </p:nvSpPr>
        <p:spPr>
          <a:xfrm>
            <a:off x="315437" y="2886740"/>
            <a:ext cx="3349256" cy="873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Saying early childhood is </a:t>
            </a:r>
          </a:p>
          <a:p>
            <a:pPr marL="446088" algn="r">
              <a:lnSpc>
                <a:spcPct val="110000"/>
              </a:lnSpc>
            </a:pPr>
            <a:r>
              <a:rPr lang="en-GB" sz="1400" b="1">
                <a:solidFill>
                  <a:schemeClr val="bg1"/>
                </a:solidFill>
              </a:rPr>
              <a:t>very important in shaping a person’s future life</a:t>
            </a:r>
          </a:p>
        </p:txBody>
      </p:sp>
      <p:sp>
        <p:nvSpPr>
          <p:cNvPr id="18" name="Rectangle 17">
            <a:extLst>
              <a:ext uri="{FF2B5EF4-FFF2-40B4-BE49-F238E27FC236}">
                <a16:creationId xmlns:a16="http://schemas.microsoft.com/office/drawing/2014/main" id="{BAEF8339-0E89-B5C3-C30C-EBEDAE083FF1}"/>
              </a:ext>
            </a:extLst>
          </p:cNvPr>
          <p:cNvSpPr/>
          <p:nvPr/>
        </p:nvSpPr>
        <p:spPr>
          <a:xfrm>
            <a:off x="315437" y="4024278"/>
            <a:ext cx="3349256" cy="872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a:solidFill>
                  <a:schemeClr val="bg1"/>
                </a:solidFill>
              </a:rPr>
              <a:t>% Saying they know a great deal/fair amount about </a:t>
            </a:r>
            <a:br>
              <a:rPr lang="en-GB" sz="1400" b="1">
                <a:solidFill>
                  <a:schemeClr val="bg1"/>
                </a:solidFill>
              </a:rPr>
            </a:br>
            <a:r>
              <a:rPr lang="en-GB" sz="1400" b="1">
                <a:solidFill>
                  <a:schemeClr val="bg1"/>
                </a:solidFill>
              </a:rPr>
              <a:t>early child development  </a:t>
            </a:r>
          </a:p>
        </p:txBody>
      </p:sp>
      <p:sp>
        <p:nvSpPr>
          <p:cNvPr id="20" name="Rectangle 19">
            <a:extLst>
              <a:ext uri="{FF2B5EF4-FFF2-40B4-BE49-F238E27FC236}">
                <a16:creationId xmlns:a16="http://schemas.microsoft.com/office/drawing/2014/main" id="{41F5E811-35E5-996E-2C22-DBB82ED21551}"/>
              </a:ext>
            </a:extLst>
          </p:cNvPr>
          <p:cNvSpPr/>
          <p:nvPr/>
        </p:nvSpPr>
        <p:spPr>
          <a:xfrm>
            <a:off x="315437" y="5123026"/>
            <a:ext cx="3349256" cy="103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Saying they know</a:t>
            </a:r>
            <a:br>
              <a:rPr lang="en-GB" sz="1400" b="1">
                <a:solidFill>
                  <a:schemeClr val="bg1"/>
                </a:solidFill>
              </a:rPr>
            </a:br>
            <a:r>
              <a:rPr lang="en-GB" sz="1400" b="1">
                <a:solidFill>
                  <a:schemeClr val="bg1"/>
                </a:solidFill>
              </a:rPr>
              <a:t> a great deal/fair amount </a:t>
            </a:r>
            <a:br>
              <a:rPr lang="en-GB" sz="1400" b="1">
                <a:solidFill>
                  <a:schemeClr val="bg1"/>
                </a:solidFill>
              </a:rPr>
            </a:br>
            <a:r>
              <a:rPr lang="en-GB" sz="1400" b="1">
                <a:solidFill>
                  <a:schemeClr val="bg1"/>
                </a:solidFill>
              </a:rPr>
              <a:t>about social + emotional </a:t>
            </a:r>
            <a:br>
              <a:rPr lang="en-GB" sz="1400" b="1">
                <a:solidFill>
                  <a:schemeClr val="bg1"/>
                </a:solidFill>
              </a:rPr>
            </a:br>
            <a:r>
              <a:rPr lang="en-GB" sz="1400" b="1">
                <a:solidFill>
                  <a:schemeClr val="bg1"/>
                </a:solidFill>
              </a:rPr>
              <a:t>early child development </a:t>
            </a:r>
          </a:p>
        </p:txBody>
      </p:sp>
      <p:pic>
        <p:nvPicPr>
          <p:cNvPr id="22" name="Graphic 21" descr="Basic Shapes outline">
            <a:extLst>
              <a:ext uri="{FF2B5EF4-FFF2-40B4-BE49-F238E27FC236}">
                <a16:creationId xmlns:a16="http://schemas.microsoft.com/office/drawing/2014/main" id="{083A6FEF-4E10-00AD-AEE9-53140883E9A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51856" y="2976037"/>
            <a:ext cx="742376" cy="742376"/>
          </a:xfrm>
          <a:prstGeom prst="rect">
            <a:avLst/>
          </a:prstGeom>
        </p:spPr>
      </p:pic>
      <p:pic>
        <p:nvPicPr>
          <p:cNvPr id="23" name="Graphic 22" descr="Child with balloon outline">
            <a:extLst>
              <a:ext uri="{FF2B5EF4-FFF2-40B4-BE49-F238E27FC236}">
                <a16:creationId xmlns:a16="http://schemas.microsoft.com/office/drawing/2014/main" id="{ECD1BAF5-B119-9D11-3462-869117D2169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75728" y="4149536"/>
            <a:ext cx="694631" cy="694631"/>
          </a:xfrm>
          <a:prstGeom prst="rect">
            <a:avLst/>
          </a:prstGeom>
        </p:spPr>
      </p:pic>
      <p:pic>
        <p:nvPicPr>
          <p:cNvPr id="1026" name="Picture 2" descr="Smiling face with solid fill with solid fill">
            <a:extLst>
              <a:ext uri="{FF2B5EF4-FFF2-40B4-BE49-F238E27FC236}">
                <a16:creationId xmlns:a16="http://schemas.microsoft.com/office/drawing/2014/main" id="{F44CB7A0-7EB0-566D-9F1E-ED9FFCC4107F}"/>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409434" y="5357288"/>
            <a:ext cx="664329" cy="664329"/>
          </a:xfrm>
          <a:prstGeom prst="rect">
            <a:avLst/>
          </a:prstGeom>
          <a:noFill/>
          <a:ln>
            <a:noFill/>
          </a:ln>
        </p:spPr>
      </p:pic>
      <p:grpSp>
        <p:nvGrpSpPr>
          <p:cNvPr id="39" name="Group 38">
            <a:extLst>
              <a:ext uri="{FF2B5EF4-FFF2-40B4-BE49-F238E27FC236}">
                <a16:creationId xmlns:a16="http://schemas.microsoft.com/office/drawing/2014/main" id="{25BE3E30-2343-E256-743E-7FB7DEDF85DC}"/>
              </a:ext>
            </a:extLst>
          </p:cNvPr>
          <p:cNvGrpSpPr/>
          <p:nvPr/>
        </p:nvGrpSpPr>
        <p:grpSpPr>
          <a:xfrm>
            <a:off x="8125040" y="3821443"/>
            <a:ext cx="691116" cy="666769"/>
            <a:chOff x="4949515" y="1914591"/>
            <a:chExt cx="691116" cy="666769"/>
          </a:xfrm>
          <a:solidFill>
            <a:schemeClr val="accent1"/>
          </a:solidFill>
        </p:grpSpPr>
        <p:sp>
          <p:nvSpPr>
            <p:cNvPr id="40" name="Oval 39">
              <a:extLst>
                <a:ext uri="{FF2B5EF4-FFF2-40B4-BE49-F238E27FC236}">
                  <a16:creationId xmlns:a16="http://schemas.microsoft.com/office/drawing/2014/main" id="{44A359CC-756A-0064-ED18-CB15D67C8C00}"/>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1" name="TextBox 40">
              <a:extLst>
                <a:ext uri="{FF2B5EF4-FFF2-40B4-BE49-F238E27FC236}">
                  <a16:creationId xmlns:a16="http://schemas.microsoft.com/office/drawing/2014/main" id="{9BE2A34C-60BE-73B2-55E5-03F100D569C1}"/>
                </a:ext>
              </a:extLst>
            </p:cNvPr>
            <p:cNvSpPr txBox="1"/>
            <p:nvPr/>
          </p:nvSpPr>
          <p:spPr>
            <a:xfrm>
              <a:off x="5082749" y="2091810"/>
              <a:ext cx="510874"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61%</a:t>
              </a:r>
            </a:p>
          </p:txBody>
        </p:sp>
      </p:grpSp>
      <p:grpSp>
        <p:nvGrpSpPr>
          <p:cNvPr id="42" name="Group 41">
            <a:extLst>
              <a:ext uri="{FF2B5EF4-FFF2-40B4-BE49-F238E27FC236}">
                <a16:creationId xmlns:a16="http://schemas.microsoft.com/office/drawing/2014/main" id="{F99F163B-DF86-3B01-259A-77A95329782D}"/>
              </a:ext>
            </a:extLst>
          </p:cNvPr>
          <p:cNvGrpSpPr/>
          <p:nvPr/>
        </p:nvGrpSpPr>
        <p:grpSpPr>
          <a:xfrm>
            <a:off x="7054260" y="5367485"/>
            <a:ext cx="691116" cy="666769"/>
            <a:chOff x="4949515" y="1914591"/>
            <a:chExt cx="691116" cy="666769"/>
          </a:xfrm>
          <a:solidFill>
            <a:schemeClr val="accent1"/>
          </a:solidFill>
        </p:grpSpPr>
        <p:sp>
          <p:nvSpPr>
            <p:cNvPr id="43" name="Oval 42">
              <a:extLst>
                <a:ext uri="{FF2B5EF4-FFF2-40B4-BE49-F238E27FC236}">
                  <a16:creationId xmlns:a16="http://schemas.microsoft.com/office/drawing/2014/main" id="{36E5B1C3-1F79-33B0-C259-701693A646A7}"/>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4" name="TextBox 43">
              <a:extLst>
                <a:ext uri="{FF2B5EF4-FFF2-40B4-BE49-F238E27FC236}">
                  <a16:creationId xmlns:a16="http://schemas.microsoft.com/office/drawing/2014/main" id="{7C8BD8AB-9A08-3415-97C2-E238789B9CF5}"/>
                </a:ext>
              </a:extLst>
            </p:cNvPr>
            <p:cNvSpPr txBox="1"/>
            <p:nvPr/>
          </p:nvSpPr>
          <p:spPr>
            <a:xfrm>
              <a:off x="5061042" y="2105245"/>
              <a:ext cx="513600"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48%</a:t>
              </a:r>
            </a:p>
          </p:txBody>
        </p:sp>
      </p:grpSp>
      <p:sp>
        <p:nvSpPr>
          <p:cNvPr id="17" name="Title 2">
            <a:extLst>
              <a:ext uri="{FF2B5EF4-FFF2-40B4-BE49-F238E27FC236}">
                <a16:creationId xmlns:a16="http://schemas.microsoft.com/office/drawing/2014/main" id="{CE1819A6-64B7-F5B0-BC16-B56A8FED0BE1}"/>
              </a:ext>
            </a:extLst>
          </p:cNvPr>
          <p:cNvSpPr>
            <a:spLocks noGrp="1"/>
          </p:cNvSpPr>
          <p:nvPr>
            <p:ph type="title"/>
          </p:nvPr>
        </p:nvSpPr>
        <p:spPr>
          <a:xfrm>
            <a:off x="326012" y="300986"/>
            <a:ext cx="6436738" cy="715669"/>
          </a:xfrm>
        </p:spPr>
        <p:txBody>
          <a:bodyPr anchor="t"/>
          <a:lstStyle/>
          <a:p>
            <a:r>
              <a:rPr lang="en-GB"/>
              <a:t>Public attitudes towards early childhood</a:t>
            </a:r>
            <a:br>
              <a:rPr lang="en-GB"/>
            </a:br>
            <a:r>
              <a:rPr lang="en-GB">
                <a:solidFill>
                  <a:schemeClr val="accent1"/>
                </a:solidFill>
              </a:rPr>
              <a:t>Scotland dashboard</a:t>
            </a:r>
          </a:p>
        </p:txBody>
      </p:sp>
      <p:grpSp>
        <p:nvGrpSpPr>
          <p:cNvPr id="33" name="Group 32">
            <a:extLst>
              <a:ext uri="{FF2B5EF4-FFF2-40B4-BE49-F238E27FC236}">
                <a16:creationId xmlns:a16="http://schemas.microsoft.com/office/drawing/2014/main" id="{2706A865-92CB-93EB-ABC1-B4B96E694F6A}"/>
              </a:ext>
            </a:extLst>
          </p:cNvPr>
          <p:cNvGrpSpPr/>
          <p:nvPr/>
        </p:nvGrpSpPr>
        <p:grpSpPr>
          <a:xfrm>
            <a:off x="3939731" y="973323"/>
            <a:ext cx="2092578" cy="282671"/>
            <a:chOff x="3939731" y="973323"/>
            <a:chExt cx="2092578" cy="282671"/>
          </a:xfrm>
        </p:grpSpPr>
        <p:sp>
          <p:nvSpPr>
            <p:cNvPr id="34" name="Rectangle 33">
              <a:extLst>
                <a:ext uri="{FF2B5EF4-FFF2-40B4-BE49-F238E27FC236}">
                  <a16:creationId xmlns:a16="http://schemas.microsoft.com/office/drawing/2014/main" id="{16CE3CD4-A52D-030E-BDCE-695001981794}"/>
                </a:ext>
              </a:extLst>
            </p:cNvPr>
            <p:cNvSpPr/>
            <p:nvPr/>
          </p:nvSpPr>
          <p:spPr>
            <a:xfrm>
              <a:off x="3939731" y="973323"/>
              <a:ext cx="283840" cy="2826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35" name="TextBox 34">
              <a:extLst>
                <a:ext uri="{FF2B5EF4-FFF2-40B4-BE49-F238E27FC236}">
                  <a16:creationId xmlns:a16="http://schemas.microsoft.com/office/drawing/2014/main" id="{72615C07-3FFE-862C-3F3B-DBCCFE80874A}"/>
                </a:ext>
              </a:extLst>
            </p:cNvPr>
            <p:cNvSpPr txBox="1"/>
            <p:nvPr/>
          </p:nvSpPr>
          <p:spPr>
            <a:xfrm>
              <a:off x="4305874" y="1006493"/>
              <a:ext cx="172643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UK General population</a:t>
              </a:r>
            </a:p>
          </p:txBody>
        </p:sp>
      </p:grpSp>
      <p:grpSp>
        <p:nvGrpSpPr>
          <p:cNvPr id="48" name="Group 47">
            <a:extLst>
              <a:ext uri="{FF2B5EF4-FFF2-40B4-BE49-F238E27FC236}">
                <a16:creationId xmlns:a16="http://schemas.microsoft.com/office/drawing/2014/main" id="{93BF4D76-A6DB-0039-9545-2E59CB39AD0C}"/>
              </a:ext>
            </a:extLst>
          </p:cNvPr>
          <p:cNvGrpSpPr/>
          <p:nvPr/>
        </p:nvGrpSpPr>
        <p:grpSpPr>
          <a:xfrm>
            <a:off x="6292354" y="973323"/>
            <a:ext cx="1089098" cy="282671"/>
            <a:chOff x="3939731" y="973323"/>
            <a:chExt cx="1089098" cy="282671"/>
          </a:xfrm>
        </p:grpSpPr>
        <p:sp>
          <p:nvSpPr>
            <p:cNvPr id="49" name="Rectangle 48">
              <a:extLst>
                <a:ext uri="{FF2B5EF4-FFF2-40B4-BE49-F238E27FC236}">
                  <a16:creationId xmlns:a16="http://schemas.microsoft.com/office/drawing/2014/main" id="{274B0519-AFC0-E09F-2FF9-8BBD8BBFB6FE}"/>
                </a:ext>
              </a:extLst>
            </p:cNvPr>
            <p:cNvSpPr/>
            <p:nvPr/>
          </p:nvSpPr>
          <p:spPr>
            <a:xfrm>
              <a:off x="3939731" y="973323"/>
              <a:ext cx="283840" cy="28267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50" name="TextBox 49">
              <a:extLst>
                <a:ext uri="{FF2B5EF4-FFF2-40B4-BE49-F238E27FC236}">
                  <a16:creationId xmlns:a16="http://schemas.microsoft.com/office/drawing/2014/main" id="{77BBA3B1-01C9-2972-FDB7-3273B99CFC54}"/>
                </a:ext>
              </a:extLst>
            </p:cNvPr>
            <p:cNvSpPr txBox="1"/>
            <p:nvPr/>
          </p:nvSpPr>
          <p:spPr>
            <a:xfrm>
              <a:off x="4305874" y="1006493"/>
              <a:ext cx="72295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Scotland </a:t>
              </a:r>
            </a:p>
          </p:txBody>
        </p:sp>
      </p:grpSp>
      <p:grpSp>
        <p:nvGrpSpPr>
          <p:cNvPr id="3" name="Group 2">
            <a:extLst>
              <a:ext uri="{FF2B5EF4-FFF2-40B4-BE49-F238E27FC236}">
                <a16:creationId xmlns:a16="http://schemas.microsoft.com/office/drawing/2014/main" id="{E4C773B7-0E73-8558-5E8B-4C7EE58A452D}"/>
              </a:ext>
            </a:extLst>
          </p:cNvPr>
          <p:cNvGrpSpPr/>
          <p:nvPr/>
        </p:nvGrpSpPr>
        <p:grpSpPr>
          <a:xfrm>
            <a:off x="5035240" y="1914591"/>
            <a:ext cx="691116" cy="666769"/>
            <a:chOff x="4949515" y="1914591"/>
            <a:chExt cx="691116" cy="666769"/>
          </a:xfrm>
          <a:blipFill dpi="0" rotWithShape="1">
            <a:blip r:embed="rId11">
              <a:extLst>
                <a:ext uri="{28A0092B-C50C-407E-A947-70E740481C1C}">
                  <a14:useLocalDpi xmlns:a14="http://schemas.microsoft.com/office/drawing/2010/main" val="0"/>
                </a:ext>
              </a:extLst>
            </a:blip>
            <a:srcRect/>
            <a:stretch>
              <a:fillRect/>
            </a:stretch>
          </a:blipFill>
        </p:grpSpPr>
        <p:sp>
          <p:nvSpPr>
            <p:cNvPr id="8" name="Oval 7">
              <a:extLst>
                <a:ext uri="{FF2B5EF4-FFF2-40B4-BE49-F238E27FC236}">
                  <a16:creationId xmlns:a16="http://schemas.microsoft.com/office/drawing/2014/main" id="{6B41A9F5-44BF-A41C-2023-A62728CC2FCD}"/>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2" name="TextBox 11">
              <a:extLst>
                <a:ext uri="{FF2B5EF4-FFF2-40B4-BE49-F238E27FC236}">
                  <a16:creationId xmlns:a16="http://schemas.microsoft.com/office/drawing/2014/main" id="{1F137FB3-5C9B-A1EA-A953-7C5C24743910}"/>
                </a:ext>
              </a:extLst>
            </p:cNvPr>
            <p:cNvSpPr txBox="1"/>
            <p:nvPr/>
          </p:nvSpPr>
          <p:spPr>
            <a:xfrm>
              <a:off x="5086072" y="2091810"/>
              <a:ext cx="447953"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19%</a:t>
              </a:r>
            </a:p>
          </p:txBody>
        </p:sp>
      </p:grpSp>
      <p:grpSp>
        <p:nvGrpSpPr>
          <p:cNvPr id="24" name="Group 23">
            <a:extLst>
              <a:ext uri="{FF2B5EF4-FFF2-40B4-BE49-F238E27FC236}">
                <a16:creationId xmlns:a16="http://schemas.microsoft.com/office/drawing/2014/main" id="{202EEE7A-7BBD-0F8A-60D9-8933E95F4CF1}"/>
              </a:ext>
            </a:extLst>
          </p:cNvPr>
          <p:cNvGrpSpPr/>
          <p:nvPr/>
        </p:nvGrpSpPr>
        <p:grpSpPr>
          <a:xfrm>
            <a:off x="8921245" y="2750087"/>
            <a:ext cx="691116" cy="666769"/>
            <a:chOff x="4949515" y="1914591"/>
            <a:chExt cx="691116" cy="666769"/>
          </a:xfrm>
          <a:solidFill>
            <a:schemeClr val="tx2"/>
          </a:solidFill>
        </p:grpSpPr>
        <p:sp>
          <p:nvSpPr>
            <p:cNvPr id="29" name="Oval 28">
              <a:extLst>
                <a:ext uri="{FF2B5EF4-FFF2-40B4-BE49-F238E27FC236}">
                  <a16:creationId xmlns:a16="http://schemas.microsoft.com/office/drawing/2014/main" id="{F3DFE394-78B9-D723-677B-825FC039F7B3}"/>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0" name="TextBox 29">
              <a:extLst>
                <a:ext uri="{FF2B5EF4-FFF2-40B4-BE49-F238E27FC236}">
                  <a16:creationId xmlns:a16="http://schemas.microsoft.com/office/drawing/2014/main" id="{8E3FE064-D2E3-9498-544E-37F2C8F8FBAE}"/>
                </a:ext>
              </a:extLst>
            </p:cNvPr>
            <p:cNvSpPr txBox="1"/>
            <p:nvPr/>
          </p:nvSpPr>
          <p:spPr>
            <a:xfrm>
              <a:off x="5099858" y="2053710"/>
              <a:ext cx="442563"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71%</a:t>
              </a:r>
            </a:p>
          </p:txBody>
        </p:sp>
      </p:grpSp>
      <p:grpSp>
        <p:nvGrpSpPr>
          <p:cNvPr id="31" name="Group 30">
            <a:extLst>
              <a:ext uri="{FF2B5EF4-FFF2-40B4-BE49-F238E27FC236}">
                <a16:creationId xmlns:a16="http://schemas.microsoft.com/office/drawing/2014/main" id="{FC61F938-8577-492B-E0C0-B4EAA6F51A8A}"/>
              </a:ext>
            </a:extLst>
          </p:cNvPr>
          <p:cNvGrpSpPr/>
          <p:nvPr/>
        </p:nvGrpSpPr>
        <p:grpSpPr>
          <a:xfrm>
            <a:off x="9277808" y="3112037"/>
            <a:ext cx="691116" cy="666769"/>
            <a:chOff x="4949515" y="1914591"/>
            <a:chExt cx="691116" cy="666769"/>
          </a:xfrm>
          <a:solidFill>
            <a:schemeClr val="accent1"/>
          </a:solidFill>
        </p:grpSpPr>
        <p:sp>
          <p:nvSpPr>
            <p:cNvPr id="32" name="Oval 31">
              <a:extLst>
                <a:ext uri="{FF2B5EF4-FFF2-40B4-BE49-F238E27FC236}">
                  <a16:creationId xmlns:a16="http://schemas.microsoft.com/office/drawing/2014/main" id="{4662F782-785A-132E-AB54-EFA554B125FE}"/>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1" name="TextBox 50">
              <a:extLst>
                <a:ext uri="{FF2B5EF4-FFF2-40B4-BE49-F238E27FC236}">
                  <a16:creationId xmlns:a16="http://schemas.microsoft.com/office/drawing/2014/main" id="{0AB3A2F8-EB62-8B12-634F-3E26916EED3F}"/>
                </a:ext>
              </a:extLst>
            </p:cNvPr>
            <p:cNvSpPr txBox="1"/>
            <p:nvPr/>
          </p:nvSpPr>
          <p:spPr>
            <a:xfrm>
              <a:off x="5082749" y="2091810"/>
              <a:ext cx="510874"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75%</a:t>
              </a:r>
            </a:p>
          </p:txBody>
        </p:sp>
      </p:grpSp>
    </p:spTree>
    <p:extLst>
      <p:ext uri="{BB962C8B-B14F-4D97-AF65-F5344CB8AC3E}">
        <p14:creationId xmlns:p14="http://schemas.microsoft.com/office/powerpoint/2010/main" val="408191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687D38E-C7BA-422C-99CE-30FF87623E61}"/>
              </a:ext>
            </a:extLst>
          </p:cNvPr>
          <p:cNvGraphicFramePr/>
          <p:nvPr>
            <p:extLst>
              <p:ext uri="{D42A27DB-BD31-4B8C-83A1-F6EECF244321}">
                <p14:modId xmlns:p14="http://schemas.microsoft.com/office/powerpoint/2010/main" val="1530651833"/>
              </p:ext>
            </p:extLst>
          </p:nvPr>
        </p:nvGraphicFramePr>
        <p:xfrm>
          <a:off x="953680" y="1409766"/>
          <a:ext cx="10795407" cy="4732815"/>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802E0C56-4646-5DF3-FFCC-63A12D330138}"/>
              </a:ext>
            </a:extLst>
          </p:cNvPr>
          <p:cNvSpPr/>
          <p:nvPr/>
        </p:nvSpPr>
        <p:spPr>
          <a:xfrm>
            <a:off x="315437" y="1665953"/>
            <a:ext cx="3349256" cy="11144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8038" algn="r">
              <a:lnSpc>
                <a:spcPct val="110000"/>
              </a:lnSpc>
            </a:pPr>
            <a:r>
              <a:rPr lang="en-GB" sz="1400" b="1">
                <a:solidFill>
                  <a:schemeClr val="bg1"/>
                </a:solidFill>
              </a:rPr>
              <a:t>% Agree that early </a:t>
            </a:r>
            <a:br>
              <a:rPr lang="en-GB" sz="1400" b="1">
                <a:solidFill>
                  <a:schemeClr val="bg1"/>
                </a:solidFill>
              </a:rPr>
            </a:br>
            <a:r>
              <a:rPr lang="en-GB" sz="1400" b="1">
                <a:solidFill>
                  <a:schemeClr val="bg1"/>
                </a:solidFill>
              </a:rPr>
              <a:t>childhood development </a:t>
            </a:r>
          </a:p>
          <a:p>
            <a:pPr marL="808038" algn="r">
              <a:lnSpc>
                <a:spcPct val="110000"/>
              </a:lnSpc>
            </a:pPr>
            <a:r>
              <a:rPr lang="en-GB" sz="1400" b="1">
                <a:solidFill>
                  <a:schemeClr val="bg1"/>
                </a:solidFill>
              </a:rPr>
              <a:t>is currently a top </a:t>
            </a:r>
            <a:br>
              <a:rPr lang="en-GB" sz="1400" b="1">
                <a:solidFill>
                  <a:schemeClr val="bg1"/>
                </a:solidFill>
              </a:rPr>
            </a:br>
            <a:r>
              <a:rPr lang="en-GB" sz="1400" b="1">
                <a:solidFill>
                  <a:schemeClr val="bg1"/>
                </a:solidFill>
              </a:rPr>
              <a:t>priority for wider society</a:t>
            </a:r>
          </a:p>
        </p:txBody>
      </p:sp>
      <p:pic>
        <p:nvPicPr>
          <p:cNvPr id="2" name="Graphic 1" descr="Priorities outline">
            <a:extLst>
              <a:ext uri="{FF2B5EF4-FFF2-40B4-BE49-F238E27FC236}">
                <a16:creationId xmlns:a16="http://schemas.microsoft.com/office/drawing/2014/main" id="{92C47F8C-8FC9-DD69-244B-80F07A1402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84777" y="1811702"/>
            <a:ext cx="819853" cy="819853"/>
          </a:xfrm>
          <a:prstGeom prst="rect">
            <a:avLst/>
          </a:prstGeom>
        </p:spPr>
      </p:pic>
      <p:grpSp>
        <p:nvGrpSpPr>
          <p:cNvPr id="25" name="Group 24">
            <a:extLst>
              <a:ext uri="{FF2B5EF4-FFF2-40B4-BE49-F238E27FC236}">
                <a16:creationId xmlns:a16="http://schemas.microsoft.com/office/drawing/2014/main" id="{7185F55A-62DA-F449-C368-639622E17A2D}"/>
              </a:ext>
            </a:extLst>
          </p:cNvPr>
          <p:cNvGrpSpPr/>
          <p:nvPr/>
        </p:nvGrpSpPr>
        <p:grpSpPr>
          <a:xfrm>
            <a:off x="6601105" y="5280823"/>
            <a:ext cx="691116" cy="666769"/>
            <a:chOff x="7534947" y="5339735"/>
            <a:chExt cx="691116" cy="666769"/>
          </a:xfrm>
          <a:solidFill>
            <a:schemeClr val="tx2"/>
          </a:solidFill>
        </p:grpSpPr>
        <p:sp>
          <p:nvSpPr>
            <p:cNvPr id="10" name="Oval 9">
              <a:extLst>
                <a:ext uri="{FF2B5EF4-FFF2-40B4-BE49-F238E27FC236}">
                  <a16:creationId xmlns:a16="http://schemas.microsoft.com/office/drawing/2014/main" id="{4FD5FA5F-5D60-8C6A-ABC2-68598259F057}"/>
                </a:ext>
              </a:extLst>
            </p:cNvPr>
            <p:cNvSpPr/>
            <p:nvPr/>
          </p:nvSpPr>
          <p:spPr>
            <a:xfrm>
              <a:off x="7534947" y="5339735"/>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4" name="TextBox 13">
              <a:extLst>
                <a:ext uri="{FF2B5EF4-FFF2-40B4-BE49-F238E27FC236}">
                  <a16:creationId xmlns:a16="http://schemas.microsoft.com/office/drawing/2014/main" id="{9AFD6069-7EF2-058F-89BC-A11D066E812D}"/>
                </a:ext>
              </a:extLst>
            </p:cNvPr>
            <p:cNvSpPr txBox="1"/>
            <p:nvPr/>
          </p:nvSpPr>
          <p:spPr>
            <a:xfrm>
              <a:off x="7614211" y="5583629"/>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40%</a:t>
              </a:r>
            </a:p>
          </p:txBody>
        </p:sp>
      </p:grpSp>
      <p:sp>
        <p:nvSpPr>
          <p:cNvPr id="16" name="Rectangle 15">
            <a:extLst>
              <a:ext uri="{FF2B5EF4-FFF2-40B4-BE49-F238E27FC236}">
                <a16:creationId xmlns:a16="http://schemas.microsoft.com/office/drawing/2014/main" id="{8784A9F6-A7C1-55BE-6B4D-DB37CA4BD89F}"/>
              </a:ext>
            </a:extLst>
          </p:cNvPr>
          <p:cNvSpPr/>
          <p:nvPr/>
        </p:nvSpPr>
        <p:spPr>
          <a:xfrm>
            <a:off x="315437" y="2988860"/>
            <a:ext cx="3349256" cy="1060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Agree there is not enough </a:t>
            </a:r>
            <a:br>
              <a:rPr lang="en-GB" sz="1400" b="1">
                <a:solidFill>
                  <a:schemeClr val="bg1"/>
                </a:solidFill>
              </a:rPr>
            </a:br>
            <a:r>
              <a:rPr lang="en-GB" sz="1400" b="1">
                <a:solidFill>
                  <a:schemeClr val="bg1"/>
                </a:solidFill>
              </a:rPr>
              <a:t>support for parents, </a:t>
            </a:r>
            <a:br>
              <a:rPr lang="en-GB" sz="1400" b="1">
                <a:solidFill>
                  <a:schemeClr val="bg1"/>
                </a:solidFill>
              </a:rPr>
            </a:br>
            <a:r>
              <a:rPr lang="en-GB" sz="1400" b="1">
                <a:solidFill>
                  <a:schemeClr val="bg1"/>
                </a:solidFill>
              </a:rPr>
              <a:t>carers + children to help </a:t>
            </a:r>
            <a:br>
              <a:rPr lang="en-GB" sz="1400" b="1">
                <a:solidFill>
                  <a:schemeClr val="bg1"/>
                </a:solidFill>
              </a:rPr>
            </a:br>
            <a:r>
              <a:rPr lang="en-GB" sz="1400" b="1">
                <a:solidFill>
                  <a:schemeClr val="bg1"/>
                </a:solidFill>
              </a:rPr>
              <a:t>early child development</a:t>
            </a:r>
          </a:p>
        </p:txBody>
      </p:sp>
      <p:sp>
        <p:nvSpPr>
          <p:cNvPr id="18" name="Rectangle 17">
            <a:extLst>
              <a:ext uri="{FF2B5EF4-FFF2-40B4-BE49-F238E27FC236}">
                <a16:creationId xmlns:a16="http://schemas.microsoft.com/office/drawing/2014/main" id="{BAEF8339-0E89-B5C3-C30C-EBEDAE083FF1}"/>
              </a:ext>
            </a:extLst>
          </p:cNvPr>
          <p:cNvSpPr/>
          <p:nvPr/>
        </p:nvSpPr>
        <p:spPr>
          <a:xfrm>
            <a:off x="315437" y="4193448"/>
            <a:ext cx="3349256" cy="840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a:solidFill>
                  <a:schemeClr val="bg1"/>
                </a:solidFill>
              </a:rPr>
              <a:t>% Agree early childhood should not be a top priority given other problems in the UK</a:t>
            </a:r>
          </a:p>
        </p:txBody>
      </p:sp>
      <p:sp>
        <p:nvSpPr>
          <p:cNvPr id="20" name="Rectangle 19">
            <a:extLst>
              <a:ext uri="{FF2B5EF4-FFF2-40B4-BE49-F238E27FC236}">
                <a16:creationId xmlns:a16="http://schemas.microsoft.com/office/drawing/2014/main" id="{41F5E811-35E5-996E-2C22-DBB82ED21551}"/>
              </a:ext>
            </a:extLst>
          </p:cNvPr>
          <p:cNvSpPr/>
          <p:nvPr/>
        </p:nvSpPr>
        <p:spPr>
          <a:xfrm>
            <a:off x="315437" y="5220047"/>
            <a:ext cx="3349256" cy="8694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br>
              <a:rPr lang="en-GB" sz="1400" b="1" dirty="0">
                <a:solidFill>
                  <a:schemeClr val="bg1"/>
                </a:solidFill>
              </a:rPr>
            </a:br>
            <a:r>
              <a:rPr lang="en-GB" sz="1400" b="1" dirty="0">
                <a:solidFill>
                  <a:schemeClr val="bg1"/>
                </a:solidFill>
              </a:rPr>
              <a:t>% saying raising children is the collective responsibility of everyone in society</a:t>
            </a:r>
          </a:p>
          <a:p>
            <a:pPr marL="542925" algn="r">
              <a:lnSpc>
                <a:spcPct val="110000"/>
              </a:lnSpc>
            </a:pPr>
            <a:endParaRPr lang="en-GB" sz="1400" b="1" dirty="0">
              <a:solidFill>
                <a:schemeClr val="bg1"/>
              </a:solidFill>
            </a:endParaRPr>
          </a:p>
        </p:txBody>
      </p:sp>
      <p:pic>
        <p:nvPicPr>
          <p:cNvPr id="22" name="Graphic 21" descr="Open hand with solid fill">
            <a:extLst>
              <a:ext uri="{FF2B5EF4-FFF2-40B4-BE49-F238E27FC236}">
                <a16:creationId xmlns:a16="http://schemas.microsoft.com/office/drawing/2014/main" id="{083A6FEF-4E10-00AD-AEE9-53140883E9A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5106" y="3193902"/>
            <a:ext cx="782524" cy="782524"/>
          </a:xfrm>
          <a:prstGeom prst="rect">
            <a:avLst/>
          </a:prstGeom>
        </p:spPr>
      </p:pic>
      <p:pic>
        <p:nvPicPr>
          <p:cNvPr id="23" name="Graphic 22" descr="Coins outline">
            <a:extLst>
              <a:ext uri="{FF2B5EF4-FFF2-40B4-BE49-F238E27FC236}">
                <a16:creationId xmlns:a16="http://schemas.microsoft.com/office/drawing/2014/main" id="{ECD1BAF5-B119-9D11-3462-869117D2169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45106" y="4284355"/>
            <a:ext cx="695484" cy="695484"/>
          </a:xfrm>
          <a:prstGeom prst="rect">
            <a:avLst/>
          </a:prstGeom>
        </p:spPr>
      </p:pic>
      <p:pic>
        <p:nvPicPr>
          <p:cNvPr id="1026" name="Picture 2" descr="Group success outline">
            <a:extLst>
              <a:ext uri="{FF2B5EF4-FFF2-40B4-BE49-F238E27FC236}">
                <a16:creationId xmlns:a16="http://schemas.microsoft.com/office/drawing/2014/main" id="{F44CB7A0-7EB0-566D-9F1E-ED9FFCC4107F}"/>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396667" y="5318923"/>
            <a:ext cx="705362" cy="705362"/>
          </a:xfrm>
          <a:prstGeom prst="rect">
            <a:avLst/>
          </a:prstGeom>
          <a:noFill/>
          <a:ln>
            <a:noFill/>
          </a:ln>
        </p:spPr>
      </p:pic>
      <p:grpSp>
        <p:nvGrpSpPr>
          <p:cNvPr id="42" name="Group 41">
            <a:extLst>
              <a:ext uri="{FF2B5EF4-FFF2-40B4-BE49-F238E27FC236}">
                <a16:creationId xmlns:a16="http://schemas.microsoft.com/office/drawing/2014/main" id="{F99F163B-DF86-3B01-259A-77A95329782D}"/>
              </a:ext>
            </a:extLst>
          </p:cNvPr>
          <p:cNvGrpSpPr/>
          <p:nvPr/>
        </p:nvGrpSpPr>
        <p:grpSpPr>
          <a:xfrm>
            <a:off x="6883459" y="4944921"/>
            <a:ext cx="691116" cy="666769"/>
            <a:chOff x="4949515" y="1914591"/>
            <a:chExt cx="691116" cy="666769"/>
          </a:xfrm>
          <a:solidFill>
            <a:schemeClr val="accent1"/>
          </a:solidFill>
        </p:grpSpPr>
        <p:sp>
          <p:nvSpPr>
            <p:cNvPr id="43" name="Oval 42">
              <a:extLst>
                <a:ext uri="{FF2B5EF4-FFF2-40B4-BE49-F238E27FC236}">
                  <a16:creationId xmlns:a16="http://schemas.microsoft.com/office/drawing/2014/main" id="{36E5B1C3-1F79-33B0-C259-701693A646A7}"/>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4" name="TextBox 43">
              <a:extLst>
                <a:ext uri="{FF2B5EF4-FFF2-40B4-BE49-F238E27FC236}">
                  <a16:creationId xmlns:a16="http://schemas.microsoft.com/office/drawing/2014/main" id="{7C8BD8AB-9A08-3415-97C2-E238789B9CF5}"/>
                </a:ext>
              </a:extLst>
            </p:cNvPr>
            <p:cNvSpPr txBox="1"/>
            <p:nvPr/>
          </p:nvSpPr>
          <p:spPr>
            <a:xfrm>
              <a:off x="5036500" y="2090808"/>
              <a:ext cx="544730" cy="305212"/>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44%</a:t>
              </a:r>
            </a:p>
          </p:txBody>
        </p:sp>
      </p:grpSp>
      <p:sp>
        <p:nvSpPr>
          <p:cNvPr id="32" name="Title 2">
            <a:extLst>
              <a:ext uri="{FF2B5EF4-FFF2-40B4-BE49-F238E27FC236}">
                <a16:creationId xmlns:a16="http://schemas.microsoft.com/office/drawing/2014/main" id="{2D97AF26-AB09-34E6-62BF-544ED2DF5F88}"/>
              </a:ext>
            </a:extLst>
          </p:cNvPr>
          <p:cNvSpPr txBox="1">
            <a:spLocks/>
          </p:cNvSpPr>
          <p:nvPr/>
        </p:nvSpPr>
        <p:spPr>
          <a:xfrm>
            <a:off x="326012" y="300986"/>
            <a:ext cx="6436738" cy="71566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a:t>Public attitudes towards early childhood</a:t>
            </a:r>
            <a:br>
              <a:rPr lang="en-GB"/>
            </a:br>
            <a:r>
              <a:rPr lang="en-GB">
                <a:solidFill>
                  <a:schemeClr val="accent1"/>
                </a:solidFill>
              </a:rPr>
              <a:t>Scotland dashboard</a:t>
            </a:r>
          </a:p>
        </p:txBody>
      </p:sp>
      <p:grpSp>
        <p:nvGrpSpPr>
          <p:cNvPr id="46" name="Group 45">
            <a:extLst>
              <a:ext uri="{FF2B5EF4-FFF2-40B4-BE49-F238E27FC236}">
                <a16:creationId xmlns:a16="http://schemas.microsoft.com/office/drawing/2014/main" id="{B972C32E-2CA3-2AEF-B51E-6485DA0CEDDD}"/>
              </a:ext>
            </a:extLst>
          </p:cNvPr>
          <p:cNvGrpSpPr/>
          <p:nvPr/>
        </p:nvGrpSpPr>
        <p:grpSpPr>
          <a:xfrm>
            <a:off x="3939731" y="973323"/>
            <a:ext cx="2092578" cy="282671"/>
            <a:chOff x="3939731" y="973323"/>
            <a:chExt cx="2092578" cy="282671"/>
          </a:xfrm>
        </p:grpSpPr>
        <p:sp>
          <p:nvSpPr>
            <p:cNvPr id="47" name="Rectangle 46">
              <a:extLst>
                <a:ext uri="{FF2B5EF4-FFF2-40B4-BE49-F238E27FC236}">
                  <a16:creationId xmlns:a16="http://schemas.microsoft.com/office/drawing/2014/main" id="{D9249AE6-320C-A768-3E7B-A3F1F45B1B62}"/>
                </a:ext>
              </a:extLst>
            </p:cNvPr>
            <p:cNvSpPr/>
            <p:nvPr/>
          </p:nvSpPr>
          <p:spPr>
            <a:xfrm>
              <a:off x="3939731" y="973323"/>
              <a:ext cx="283840" cy="2826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48" name="TextBox 47">
              <a:extLst>
                <a:ext uri="{FF2B5EF4-FFF2-40B4-BE49-F238E27FC236}">
                  <a16:creationId xmlns:a16="http://schemas.microsoft.com/office/drawing/2014/main" id="{B20F63A7-DA85-4557-FE05-4138C95F1E98}"/>
                </a:ext>
              </a:extLst>
            </p:cNvPr>
            <p:cNvSpPr txBox="1"/>
            <p:nvPr/>
          </p:nvSpPr>
          <p:spPr>
            <a:xfrm>
              <a:off x="4305874" y="1006493"/>
              <a:ext cx="172643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UK General population</a:t>
              </a:r>
            </a:p>
          </p:txBody>
        </p:sp>
      </p:grpSp>
      <p:grpSp>
        <p:nvGrpSpPr>
          <p:cNvPr id="49" name="Group 48">
            <a:extLst>
              <a:ext uri="{FF2B5EF4-FFF2-40B4-BE49-F238E27FC236}">
                <a16:creationId xmlns:a16="http://schemas.microsoft.com/office/drawing/2014/main" id="{D06670BE-B78E-20E0-86F4-005FA02192CE}"/>
              </a:ext>
            </a:extLst>
          </p:cNvPr>
          <p:cNvGrpSpPr/>
          <p:nvPr/>
        </p:nvGrpSpPr>
        <p:grpSpPr>
          <a:xfrm>
            <a:off x="6292354" y="973323"/>
            <a:ext cx="1089098" cy="282671"/>
            <a:chOff x="3939731" y="973323"/>
            <a:chExt cx="1089098" cy="282671"/>
          </a:xfrm>
        </p:grpSpPr>
        <p:sp>
          <p:nvSpPr>
            <p:cNvPr id="50" name="Rectangle 49">
              <a:extLst>
                <a:ext uri="{FF2B5EF4-FFF2-40B4-BE49-F238E27FC236}">
                  <a16:creationId xmlns:a16="http://schemas.microsoft.com/office/drawing/2014/main" id="{7BA21438-4A03-968C-9747-A637B60C24C4}"/>
                </a:ext>
              </a:extLst>
            </p:cNvPr>
            <p:cNvSpPr/>
            <p:nvPr/>
          </p:nvSpPr>
          <p:spPr>
            <a:xfrm>
              <a:off x="3939731" y="973323"/>
              <a:ext cx="283840" cy="28267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51" name="TextBox 50">
              <a:extLst>
                <a:ext uri="{FF2B5EF4-FFF2-40B4-BE49-F238E27FC236}">
                  <a16:creationId xmlns:a16="http://schemas.microsoft.com/office/drawing/2014/main" id="{8B7B5260-6202-70DA-9359-71F513CE8B63}"/>
                </a:ext>
              </a:extLst>
            </p:cNvPr>
            <p:cNvSpPr txBox="1"/>
            <p:nvPr/>
          </p:nvSpPr>
          <p:spPr>
            <a:xfrm>
              <a:off x="4305874" y="1006493"/>
              <a:ext cx="72295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Scotland </a:t>
              </a:r>
            </a:p>
          </p:txBody>
        </p:sp>
      </p:grpSp>
      <p:grpSp>
        <p:nvGrpSpPr>
          <p:cNvPr id="52" name="Group 51">
            <a:extLst>
              <a:ext uri="{FF2B5EF4-FFF2-40B4-BE49-F238E27FC236}">
                <a16:creationId xmlns:a16="http://schemas.microsoft.com/office/drawing/2014/main" id="{4D5917AE-15F3-A03B-7124-55F1B01E599A}"/>
              </a:ext>
            </a:extLst>
          </p:cNvPr>
          <p:cNvGrpSpPr/>
          <p:nvPr/>
        </p:nvGrpSpPr>
        <p:grpSpPr>
          <a:xfrm>
            <a:off x="6992236" y="2039142"/>
            <a:ext cx="700155" cy="666769"/>
            <a:chOff x="8874650" y="4175427"/>
            <a:chExt cx="700155" cy="666769"/>
          </a:xfrm>
          <a:solidFill>
            <a:schemeClr val="tx2"/>
          </a:solidFill>
        </p:grpSpPr>
        <p:sp>
          <p:nvSpPr>
            <p:cNvPr id="53" name="Oval 52">
              <a:extLst>
                <a:ext uri="{FF2B5EF4-FFF2-40B4-BE49-F238E27FC236}">
                  <a16:creationId xmlns:a16="http://schemas.microsoft.com/office/drawing/2014/main" id="{1746DD3B-97F9-9B66-3E00-8F72D1BC8CBC}"/>
                </a:ext>
              </a:extLst>
            </p:cNvPr>
            <p:cNvSpPr/>
            <p:nvPr/>
          </p:nvSpPr>
          <p:spPr>
            <a:xfrm>
              <a:off x="8874650" y="4175427"/>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4" name="TextBox 53">
              <a:extLst>
                <a:ext uri="{FF2B5EF4-FFF2-40B4-BE49-F238E27FC236}">
                  <a16:creationId xmlns:a16="http://schemas.microsoft.com/office/drawing/2014/main" id="{F2A2B6AC-70BC-6B7E-DBF9-F8F2D63C6C62}"/>
                </a:ext>
              </a:extLst>
            </p:cNvPr>
            <p:cNvSpPr txBox="1"/>
            <p:nvPr/>
          </p:nvSpPr>
          <p:spPr>
            <a:xfrm>
              <a:off x="8969901" y="4438371"/>
              <a:ext cx="604904" cy="305212"/>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45%</a:t>
              </a:r>
            </a:p>
          </p:txBody>
        </p:sp>
      </p:grpSp>
      <p:grpSp>
        <p:nvGrpSpPr>
          <p:cNvPr id="55" name="Group 54">
            <a:extLst>
              <a:ext uri="{FF2B5EF4-FFF2-40B4-BE49-F238E27FC236}">
                <a16:creationId xmlns:a16="http://schemas.microsoft.com/office/drawing/2014/main" id="{B4E7F7CE-8E32-DA4D-3A65-1F677721FBD6}"/>
              </a:ext>
            </a:extLst>
          </p:cNvPr>
          <p:cNvGrpSpPr/>
          <p:nvPr/>
        </p:nvGrpSpPr>
        <p:grpSpPr>
          <a:xfrm>
            <a:off x="6877265" y="1668793"/>
            <a:ext cx="720308" cy="666769"/>
            <a:chOff x="4949515" y="1914591"/>
            <a:chExt cx="720308" cy="666769"/>
          </a:xfrm>
          <a:solidFill>
            <a:schemeClr val="accent1"/>
          </a:solidFill>
        </p:grpSpPr>
        <p:sp>
          <p:nvSpPr>
            <p:cNvPr id="56" name="Oval 55">
              <a:extLst>
                <a:ext uri="{FF2B5EF4-FFF2-40B4-BE49-F238E27FC236}">
                  <a16:creationId xmlns:a16="http://schemas.microsoft.com/office/drawing/2014/main" id="{628C5B50-C2E2-821C-6B05-AC6BE87ED5C5}"/>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7" name="TextBox 56">
              <a:extLst>
                <a:ext uri="{FF2B5EF4-FFF2-40B4-BE49-F238E27FC236}">
                  <a16:creationId xmlns:a16="http://schemas.microsoft.com/office/drawing/2014/main" id="{8BA4D0FD-DB20-2007-6816-E3944AE37A1E}"/>
                </a:ext>
              </a:extLst>
            </p:cNvPr>
            <p:cNvSpPr txBox="1"/>
            <p:nvPr/>
          </p:nvSpPr>
          <p:spPr>
            <a:xfrm>
              <a:off x="5064919" y="2091810"/>
              <a:ext cx="604904" cy="305212"/>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44%</a:t>
              </a:r>
            </a:p>
          </p:txBody>
        </p:sp>
      </p:grpSp>
      <p:grpSp>
        <p:nvGrpSpPr>
          <p:cNvPr id="58" name="Group 57">
            <a:extLst>
              <a:ext uri="{FF2B5EF4-FFF2-40B4-BE49-F238E27FC236}">
                <a16:creationId xmlns:a16="http://schemas.microsoft.com/office/drawing/2014/main" id="{EA9524F9-FE60-4FD6-FF41-33FE452CDE85}"/>
              </a:ext>
            </a:extLst>
          </p:cNvPr>
          <p:cNvGrpSpPr/>
          <p:nvPr/>
        </p:nvGrpSpPr>
        <p:grpSpPr>
          <a:xfrm>
            <a:off x="7873495" y="3035837"/>
            <a:ext cx="691116" cy="666769"/>
            <a:chOff x="4949515" y="1914591"/>
            <a:chExt cx="691116" cy="666769"/>
          </a:xfrm>
          <a:solidFill>
            <a:schemeClr val="tx2"/>
          </a:solidFill>
        </p:grpSpPr>
        <p:sp>
          <p:nvSpPr>
            <p:cNvPr id="59" name="Oval 58">
              <a:extLst>
                <a:ext uri="{FF2B5EF4-FFF2-40B4-BE49-F238E27FC236}">
                  <a16:creationId xmlns:a16="http://schemas.microsoft.com/office/drawing/2014/main" id="{6578253B-A74F-4ECB-AC2F-C5835DB3D5A5}"/>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60" name="TextBox 59">
              <a:extLst>
                <a:ext uri="{FF2B5EF4-FFF2-40B4-BE49-F238E27FC236}">
                  <a16:creationId xmlns:a16="http://schemas.microsoft.com/office/drawing/2014/main" id="{9AD1BE22-80BE-A5A2-9CF2-A8508618C0BB}"/>
                </a:ext>
              </a:extLst>
            </p:cNvPr>
            <p:cNvSpPr txBox="1"/>
            <p:nvPr/>
          </p:nvSpPr>
          <p:spPr>
            <a:xfrm>
              <a:off x="5038499" y="2139435"/>
              <a:ext cx="532497"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56%</a:t>
              </a:r>
            </a:p>
          </p:txBody>
        </p:sp>
      </p:grpSp>
      <p:grpSp>
        <p:nvGrpSpPr>
          <p:cNvPr id="61" name="Group 60">
            <a:extLst>
              <a:ext uri="{FF2B5EF4-FFF2-40B4-BE49-F238E27FC236}">
                <a16:creationId xmlns:a16="http://schemas.microsoft.com/office/drawing/2014/main" id="{C472A6FD-F8FD-CADA-CA23-42FD5510F1E3}"/>
              </a:ext>
            </a:extLst>
          </p:cNvPr>
          <p:cNvGrpSpPr/>
          <p:nvPr/>
        </p:nvGrpSpPr>
        <p:grpSpPr>
          <a:xfrm>
            <a:off x="8061183" y="2615046"/>
            <a:ext cx="691116" cy="666769"/>
            <a:chOff x="4949515" y="1914591"/>
            <a:chExt cx="691116" cy="666769"/>
          </a:xfrm>
          <a:solidFill>
            <a:schemeClr val="accent1"/>
          </a:solidFill>
        </p:grpSpPr>
        <p:sp>
          <p:nvSpPr>
            <p:cNvPr id="62" name="Oval 61">
              <a:extLst>
                <a:ext uri="{FF2B5EF4-FFF2-40B4-BE49-F238E27FC236}">
                  <a16:creationId xmlns:a16="http://schemas.microsoft.com/office/drawing/2014/main" id="{5C9B91D4-1927-1031-7F4F-8106C873F924}"/>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63" name="TextBox 62">
              <a:extLst>
                <a:ext uri="{FF2B5EF4-FFF2-40B4-BE49-F238E27FC236}">
                  <a16:creationId xmlns:a16="http://schemas.microsoft.com/office/drawing/2014/main" id="{029BC687-0797-AF13-121D-1DE7BE3D7E6A}"/>
                </a:ext>
              </a:extLst>
            </p:cNvPr>
            <p:cNvSpPr txBox="1"/>
            <p:nvPr/>
          </p:nvSpPr>
          <p:spPr>
            <a:xfrm>
              <a:off x="5040605" y="2091810"/>
              <a:ext cx="572184"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59%</a:t>
              </a:r>
            </a:p>
          </p:txBody>
        </p:sp>
      </p:grpSp>
      <p:grpSp>
        <p:nvGrpSpPr>
          <p:cNvPr id="1024" name="Group 1023">
            <a:extLst>
              <a:ext uri="{FF2B5EF4-FFF2-40B4-BE49-F238E27FC236}">
                <a16:creationId xmlns:a16="http://schemas.microsoft.com/office/drawing/2014/main" id="{FD7A872E-3F03-E485-6061-4797FE8DB255}"/>
              </a:ext>
            </a:extLst>
          </p:cNvPr>
          <p:cNvGrpSpPr/>
          <p:nvPr/>
        </p:nvGrpSpPr>
        <p:grpSpPr>
          <a:xfrm>
            <a:off x="5466661" y="4611536"/>
            <a:ext cx="691116" cy="666769"/>
            <a:chOff x="4949515" y="1914591"/>
            <a:chExt cx="691116" cy="666769"/>
          </a:xfrm>
          <a:solidFill>
            <a:schemeClr val="tx2"/>
          </a:solidFill>
        </p:grpSpPr>
        <p:sp>
          <p:nvSpPr>
            <p:cNvPr id="1025" name="Oval 1024">
              <a:extLst>
                <a:ext uri="{FF2B5EF4-FFF2-40B4-BE49-F238E27FC236}">
                  <a16:creationId xmlns:a16="http://schemas.microsoft.com/office/drawing/2014/main" id="{7DF506DA-98F0-9C0B-E332-A76E3ADBBC2C}"/>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27" name="TextBox 1026">
              <a:extLst>
                <a:ext uri="{FF2B5EF4-FFF2-40B4-BE49-F238E27FC236}">
                  <a16:creationId xmlns:a16="http://schemas.microsoft.com/office/drawing/2014/main" id="{BC4DF656-7DBC-9A8F-EE9E-541F203C09C8}"/>
                </a:ext>
              </a:extLst>
            </p:cNvPr>
            <p:cNvSpPr txBox="1"/>
            <p:nvPr/>
          </p:nvSpPr>
          <p:spPr>
            <a:xfrm>
              <a:off x="5038499" y="2139435"/>
              <a:ext cx="532497"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24%</a:t>
              </a:r>
            </a:p>
          </p:txBody>
        </p:sp>
      </p:grpSp>
      <p:grpSp>
        <p:nvGrpSpPr>
          <p:cNvPr id="1028" name="Group 1027">
            <a:extLst>
              <a:ext uri="{FF2B5EF4-FFF2-40B4-BE49-F238E27FC236}">
                <a16:creationId xmlns:a16="http://schemas.microsoft.com/office/drawing/2014/main" id="{9560ECB2-8080-B5F4-8233-4A4706879239}"/>
              </a:ext>
            </a:extLst>
          </p:cNvPr>
          <p:cNvGrpSpPr/>
          <p:nvPr/>
        </p:nvGrpSpPr>
        <p:grpSpPr>
          <a:xfrm>
            <a:off x="5254299" y="4190745"/>
            <a:ext cx="691116" cy="666769"/>
            <a:chOff x="4949515" y="1914591"/>
            <a:chExt cx="691116" cy="666769"/>
          </a:xfrm>
          <a:solidFill>
            <a:schemeClr val="accent1"/>
          </a:solidFill>
        </p:grpSpPr>
        <p:sp>
          <p:nvSpPr>
            <p:cNvPr id="1029" name="Oval 1028">
              <a:extLst>
                <a:ext uri="{FF2B5EF4-FFF2-40B4-BE49-F238E27FC236}">
                  <a16:creationId xmlns:a16="http://schemas.microsoft.com/office/drawing/2014/main" id="{B0AA96D2-EDFA-375F-A457-EC527F923698}"/>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30" name="TextBox 1029">
              <a:extLst>
                <a:ext uri="{FF2B5EF4-FFF2-40B4-BE49-F238E27FC236}">
                  <a16:creationId xmlns:a16="http://schemas.microsoft.com/office/drawing/2014/main" id="{75384F8C-25E7-BA71-F72A-D9A9A9E138A2}"/>
                </a:ext>
              </a:extLst>
            </p:cNvPr>
            <p:cNvSpPr txBox="1"/>
            <p:nvPr/>
          </p:nvSpPr>
          <p:spPr>
            <a:xfrm>
              <a:off x="5040605" y="2091810"/>
              <a:ext cx="572184"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22%</a:t>
              </a:r>
            </a:p>
          </p:txBody>
        </p:sp>
      </p:grpSp>
    </p:spTree>
    <p:extLst>
      <p:ext uri="{BB962C8B-B14F-4D97-AF65-F5344CB8AC3E}">
        <p14:creationId xmlns:p14="http://schemas.microsoft.com/office/powerpoint/2010/main" val="413433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687D38E-C7BA-422C-99CE-30FF87623E61}"/>
              </a:ext>
            </a:extLst>
          </p:cNvPr>
          <p:cNvGraphicFramePr/>
          <p:nvPr/>
        </p:nvGraphicFramePr>
        <p:xfrm>
          <a:off x="953680" y="1409766"/>
          <a:ext cx="10795407" cy="4869262"/>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802E0C56-4646-5DF3-FFCC-63A12D330138}"/>
              </a:ext>
            </a:extLst>
          </p:cNvPr>
          <p:cNvSpPr/>
          <p:nvPr/>
        </p:nvSpPr>
        <p:spPr>
          <a:xfrm>
            <a:off x="315437" y="1748657"/>
            <a:ext cx="3349256" cy="8730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8038" algn="r">
              <a:lnSpc>
                <a:spcPct val="110000"/>
              </a:lnSpc>
            </a:pPr>
            <a:r>
              <a:rPr lang="en-GB" sz="1400" b="1">
                <a:solidFill>
                  <a:schemeClr val="bg1"/>
                </a:solidFill>
              </a:rPr>
              <a:t>% Saying pregnancy to 5 years is the most important stage of a young person’s life </a:t>
            </a:r>
          </a:p>
        </p:txBody>
      </p:sp>
      <p:pic>
        <p:nvPicPr>
          <p:cNvPr id="2" name="Graphic 1" descr="Pregnant lady outline">
            <a:extLst>
              <a:ext uri="{FF2B5EF4-FFF2-40B4-BE49-F238E27FC236}">
                <a16:creationId xmlns:a16="http://schemas.microsoft.com/office/drawing/2014/main" id="{92C47F8C-8FC9-DD69-244B-80F07A1402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1892" y="1918042"/>
            <a:ext cx="619415" cy="619415"/>
          </a:xfrm>
          <a:prstGeom prst="rect">
            <a:avLst/>
          </a:prstGeom>
        </p:spPr>
      </p:pic>
      <p:grpSp>
        <p:nvGrpSpPr>
          <p:cNvPr id="6" name="Group 5">
            <a:extLst>
              <a:ext uri="{FF2B5EF4-FFF2-40B4-BE49-F238E27FC236}">
                <a16:creationId xmlns:a16="http://schemas.microsoft.com/office/drawing/2014/main" id="{0327DB67-F191-90B7-894C-1CA9A18A1B78}"/>
              </a:ext>
            </a:extLst>
          </p:cNvPr>
          <p:cNvGrpSpPr/>
          <p:nvPr/>
        </p:nvGrpSpPr>
        <p:grpSpPr>
          <a:xfrm>
            <a:off x="5064884" y="1918042"/>
            <a:ext cx="764886" cy="666769"/>
            <a:chOff x="4949515" y="1914591"/>
            <a:chExt cx="764886" cy="666769"/>
          </a:xfrm>
        </p:grpSpPr>
        <p:sp>
          <p:nvSpPr>
            <p:cNvPr id="7" name="Oval 6">
              <a:extLst>
                <a:ext uri="{FF2B5EF4-FFF2-40B4-BE49-F238E27FC236}">
                  <a16:creationId xmlns:a16="http://schemas.microsoft.com/office/drawing/2014/main" id="{C59A0BB7-AB75-B862-9DF9-DD481D0F5E27}"/>
                </a:ext>
              </a:extLst>
            </p:cNvPr>
            <p:cNvSpPr/>
            <p:nvPr/>
          </p:nvSpPr>
          <p:spPr>
            <a:xfrm>
              <a:off x="4949515" y="1914591"/>
              <a:ext cx="691116" cy="6667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1" name="TextBox 10">
              <a:extLst>
                <a:ext uri="{FF2B5EF4-FFF2-40B4-BE49-F238E27FC236}">
                  <a16:creationId xmlns:a16="http://schemas.microsoft.com/office/drawing/2014/main" id="{43F5EDF1-F2DC-94B1-712A-2DC5A34F3739}"/>
                </a:ext>
              </a:extLst>
            </p:cNvPr>
            <p:cNvSpPr txBox="1"/>
            <p:nvPr/>
          </p:nvSpPr>
          <p:spPr>
            <a:xfrm>
              <a:off x="5104800" y="2053710"/>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19%</a:t>
              </a:r>
            </a:p>
          </p:txBody>
        </p:sp>
      </p:grpSp>
      <p:sp>
        <p:nvSpPr>
          <p:cNvPr id="16" name="Rectangle 15">
            <a:extLst>
              <a:ext uri="{FF2B5EF4-FFF2-40B4-BE49-F238E27FC236}">
                <a16:creationId xmlns:a16="http://schemas.microsoft.com/office/drawing/2014/main" id="{8784A9F6-A7C1-55BE-6B4D-DB37CA4BD89F}"/>
              </a:ext>
            </a:extLst>
          </p:cNvPr>
          <p:cNvSpPr/>
          <p:nvPr/>
        </p:nvSpPr>
        <p:spPr>
          <a:xfrm>
            <a:off x="315437" y="2886740"/>
            <a:ext cx="3349256" cy="8730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Saying early childhood is </a:t>
            </a:r>
          </a:p>
          <a:p>
            <a:pPr marL="446088" algn="r">
              <a:lnSpc>
                <a:spcPct val="110000"/>
              </a:lnSpc>
            </a:pPr>
            <a:r>
              <a:rPr lang="en-GB" sz="1400" b="1">
                <a:solidFill>
                  <a:schemeClr val="bg1"/>
                </a:solidFill>
              </a:rPr>
              <a:t>very important in shaping a person’s future life</a:t>
            </a:r>
          </a:p>
        </p:txBody>
      </p:sp>
      <p:sp>
        <p:nvSpPr>
          <p:cNvPr id="18" name="Rectangle 17">
            <a:extLst>
              <a:ext uri="{FF2B5EF4-FFF2-40B4-BE49-F238E27FC236}">
                <a16:creationId xmlns:a16="http://schemas.microsoft.com/office/drawing/2014/main" id="{BAEF8339-0E89-B5C3-C30C-EBEDAE083FF1}"/>
              </a:ext>
            </a:extLst>
          </p:cNvPr>
          <p:cNvSpPr/>
          <p:nvPr/>
        </p:nvSpPr>
        <p:spPr>
          <a:xfrm>
            <a:off x="315437" y="4024278"/>
            <a:ext cx="3349256" cy="87208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a:solidFill>
                  <a:schemeClr val="bg1"/>
                </a:solidFill>
              </a:rPr>
              <a:t>% Saying they know a great deal/fair amount about </a:t>
            </a:r>
            <a:br>
              <a:rPr lang="en-GB" sz="1400" b="1">
                <a:solidFill>
                  <a:schemeClr val="bg1"/>
                </a:solidFill>
              </a:rPr>
            </a:br>
            <a:r>
              <a:rPr lang="en-GB" sz="1400" b="1">
                <a:solidFill>
                  <a:schemeClr val="bg1"/>
                </a:solidFill>
              </a:rPr>
              <a:t>early child development  </a:t>
            </a:r>
          </a:p>
        </p:txBody>
      </p:sp>
      <p:sp>
        <p:nvSpPr>
          <p:cNvPr id="20" name="Rectangle 19">
            <a:extLst>
              <a:ext uri="{FF2B5EF4-FFF2-40B4-BE49-F238E27FC236}">
                <a16:creationId xmlns:a16="http://schemas.microsoft.com/office/drawing/2014/main" id="{41F5E811-35E5-996E-2C22-DBB82ED21551}"/>
              </a:ext>
            </a:extLst>
          </p:cNvPr>
          <p:cNvSpPr/>
          <p:nvPr/>
        </p:nvSpPr>
        <p:spPr>
          <a:xfrm>
            <a:off x="315437" y="5123026"/>
            <a:ext cx="3349256" cy="10330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Saying they know</a:t>
            </a:r>
            <a:br>
              <a:rPr lang="en-GB" sz="1400" b="1">
                <a:solidFill>
                  <a:schemeClr val="bg1"/>
                </a:solidFill>
              </a:rPr>
            </a:br>
            <a:r>
              <a:rPr lang="en-GB" sz="1400" b="1">
                <a:solidFill>
                  <a:schemeClr val="bg1"/>
                </a:solidFill>
              </a:rPr>
              <a:t> a great deal/fair amount </a:t>
            </a:r>
            <a:br>
              <a:rPr lang="en-GB" sz="1400" b="1">
                <a:solidFill>
                  <a:schemeClr val="bg1"/>
                </a:solidFill>
              </a:rPr>
            </a:br>
            <a:r>
              <a:rPr lang="en-GB" sz="1400" b="1">
                <a:solidFill>
                  <a:schemeClr val="bg1"/>
                </a:solidFill>
              </a:rPr>
              <a:t>about social + emotional </a:t>
            </a:r>
            <a:br>
              <a:rPr lang="en-GB" sz="1400" b="1">
                <a:solidFill>
                  <a:schemeClr val="bg1"/>
                </a:solidFill>
              </a:rPr>
            </a:br>
            <a:r>
              <a:rPr lang="en-GB" sz="1400" b="1">
                <a:solidFill>
                  <a:schemeClr val="bg1"/>
                </a:solidFill>
              </a:rPr>
              <a:t>early child development </a:t>
            </a:r>
          </a:p>
        </p:txBody>
      </p:sp>
      <p:pic>
        <p:nvPicPr>
          <p:cNvPr id="22" name="Graphic 21" descr="Basic Shapes outline">
            <a:extLst>
              <a:ext uri="{FF2B5EF4-FFF2-40B4-BE49-F238E27FC236}">
                <a16:creationId xmlns:a16="http://schemas.microsoft.com/office/drawing/2014/main" id="{083A6FEF-4E10-00AD-AEE9-53140883E9A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51856" y="2976037"/>
            <a:ext cx="742376" cy="742376"/>
          </a:xfrm>
          <a:prstGeom prst="rect">
            <a:avLst/>
          </a:prstGeom>
        </p:spPr>
      </p:pic>
      <p:pic>
        <p:nvPicPr>
          <p:cNvPr id="23" name="Graphic 22" descr="Child with balloon outline">
            <a:extLst>
              <a:ext uri="{FF2B5EF4-FFF2-40B4-BE49-F238E27FC236}">
                <a16:creationId xmlns:a16="http://schemas.microsoft.com/office/drawing/2014/main" id="{ECD1BAF5-B119-9D11-3462-869117D2169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75728" y="4149536"/>
            <a:ext cx="694631" cy="694631"/>
          </a:xfrm>
          <a:prstGeom prst="rect">
            <a:avLst/>
          </a:prstGeom>
        </p:spPr>
      </p:pic>
      <p:pic>
        <p:nvPicPr>
          <p:cNvPr id="1026" name="Picture 2" descr="Smiling face with solid fill with solid fill">
            <a:extLst>
              <a:ext uri="{FF2B5EF4-FFF2-40B4-BE49-F238E27FC236}">
                <a16:creationId xmlns:a16="http://schemas.microsoft.com/office/drawing/2014/main" id="{F44CB7A0-7EB0-566D-9F1E-ED9FFCC4107F}"/>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409434" y="5357288"/>
            <a:ext cx="664329" cy="664329"/>
          </a:xfrm>
          <a:prstGeom prst="rect">
            <a:avLst/>
          </a:prstGeom>
          <a:noFill/>
          <a:ln>
            <a:noFill/>
          </a:ln>
        </p:spPr>
      </p:pic>
      <p:grpSp>
        <p:nvGrpSpPr>
          <p:cNvPr id="26" name="Group 25">
            <a:extLst>
              <a:ext uri="{FF2B5EF4-FFF2-40B4-BE49-F238E27FC236}">
                <a16:creationId xmlns:a16="http://schemas.microsoft.com/office/drawing/2014/main" id="{4F74D314-01B0-2196-1020-340677AA82AB}"/>
              </a:ext>
            </a:extLst>
          </p:cNvPr>
          <p:cNvGrpSpPr/>
          <p:nvPr/>
        </p:nvGrpSpPr>
        <p:grpSpPr>
          <a:xfrm>
            <a:off x="4827120" y="2337499"/>
            <a:ext cx="691116" cy="666769"/>
            <a:chOff x="4949515" y="1914591"/>
            <a:chExt cx="691116" cy="666769"/>
          </a:xfrm>
          <a:solidFill>
            <a:schemeClr val="accent2">
              <a:lumMod val="75000"/>
            </a:schemeClr>
          </a:solidFill>
        </p:grpSpPr>
        <p:sp>
          <p:nvSpPr>
            <p:cNvPr id="27" name="Oval 26">
              <a:extLst>
                <a:ext uri="{FF2B5EF4-FFF2-40B4-BE49-F238E27FC236}">
                  <a16:creationId xmlns:a16="http://schemas.microsoft.com/office/drawing/2014/main" id="{924A0865-1674-CEC5-9C2B-822060201BC9}"/>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28" name="TextBox 27">
              <a:extLst>
                <a:ext uri="{FF2B5EF4-FFF2-40B4-BE49-F238E27FC236}">
                  <a16:creationId xmlns:a16="http://schemas.microsoft.com/office/drawing/2014/main" id="{954C61D8-D71F-B484-1D09-B94372E3CE73}"/>
                </a:ext>
              </a:extLst>
            </p:cNvPr>
            <p:cNvSpPr txBox="1"/>
            <p:nvPr/>
          </p:nvSpPr>
          <p:spPr>
            <a:xfrm>
              <a:off x="5080802" y="2091810"/>
              <a:ext cx="491081"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17%</a:t>
              </a:r>
            </a:p>
          </p:txBody>
        </p:sp>
      </p:grpSp>
      <p:grpSp>
        <p:nvGrpSpPr>
          <p:cNvPr id="36" name="Group 35">
            <a:extLst>
              <a:ext uri="{FF2B5EF4-FFF2-40B4-BE49-F238E27FC236}">
                <a16:creationId xmlns:a16="http://schemas.microsoft.com/office/drawing/2014/main" id="{C3DB1D41-1ECC-6771-430E-F2E404C1E531}"/>
              </a:ext>
            </a:extLst>
          </p:cNvPr>
          <p:cNvGrpSpPr/>
          <p:nvPr/>
        </p:nvGrpSpPr>
        <p:grpSpPr>
          <a:xfrm>
            <a:off x="9084908" y="2785646"/>
            <a:ext cx="691116" cy="666769"/>
            <a:chOff x="4949515" y="1914591"/>
            <a:chExt cx="691116" cy="666769"/>
          </a:xfrm>
          <a:solidFill>
            <a:schemeClr val="accent2">
              <a:lumMod val="75000"/>
            </a:schemeClr>
          </a:solidFill>
        </p:grpSpPr>
        <p:sp>
          <p:nvSpPr>
            <p:cNvPr id="37" name="Oval 36">
              <a:extLst>
                <a:ext uri="{FF2B5EF4-FFF2-40B4-BE49-F238E27FC236}">
                  <a16:creationId xmlns:a16="http://schemas.microsoft.com/office/drawing/2014/main" id="{C9E23E5E-4648-5B47-DDB8-A1BE7ECCB89D}"/>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8" name="TextBox 37">
              <a:extLst>
                <a:ext uri="{FF2B5EF4-FFF2-40B4-BE49-F238E27FC236}">
                  <a16:creationId xmlns:a16="http://schemas.microsoft.com/office/drawing/2014/main" id="{49897E15-B100-42EB-C700-D9EF7B1D4776}"/>
                </a:ext>
              </a:extLst>
            </p:cNvPr>
            <p:cNvSpPr txBox="1"/>
            <p:nvPr/>
          </p:nvSpPr>
          <p:spPr>
            <a:xfrm>
              <a:off x="5058470" y="2054273"/>
              <a:ext cx="494698"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72%</a:t>
              </a:r>
            </a:p>
          </p:txBody>
        </p:sp>
      </p:grpSp>
      <p:grpSp>
        <p:nvGrpSpPr>
          <p:cNvPr id="42" name="Group 41">
            <a:extLst>
              <a:ext uri="{FF2B5EF4-FFF2-40B4-BE49-F238E27FC236}">
                <a16:creationId xmlns:a16="http://schemas.microsoft.com/office/drawing/2014/main" id="{F99F163B-DF86-3B01-259A-77A95329782D}"/>
              </a:ext>
            </a:extLst>
          </p:cNvPr>
          <p:cNvGrpSpPr/>
          <p:nvPr/>
        </p:nvGrpSpPr>
        <p:grpSpPr>
          <a:xfrm>
            <a:off x="7687124" y="5007651"/>
            <a:ext cx="691116" cy="666769"/>
            <a:chOff x="4949515" y="1914591"/>
            <a:chExt cx="691116" cy="666769"/>
          </a:xfrm>
          <a:solidFill>
            <a:schemeClr val="accent2">
              <a:lumMod val="75000"/>
            </a:schemeClr>
          </a:solidFill>
        </p:grpSpPr>
        <p:sp>
          <p:nvSpPr>
            <p:cNvPr id="43" name="Oval 42">
              <a:extLst>
                <a:ext uri="{FF2B5EF4-FFF2-40B4-BE49-F238E27FC236}">
                  <a16:creationId xmlns:a16="http://schemas.microsoft.com/office/drawing/2014/main" id="{36E5B1C3-1F79-33B0-C259-701693A646A7}"/>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4" name="TextBox 43">
              <a:extLst>
                <a:ext uri="{FF2B5EF4-FFF2-40B4-BE49-F238E27FC236}">
                  <a16:creationId xmlns:a16="http://schemas.microsoft.com/office/drawing/2014/main" id="{7C8BD8AB-9A08-3415-97C2-E238789B9CF5}"/>
                </a:ext>
              </a:extLst>
            </p:cNvPr>
            <p:cNvSpPr txBox="1"/>
            <p:nvPr/>
          </p:nvSpPr>
          <p:spPr>
            <a:xfrm>
              <a:off x="5070567" y="2029045"/>
              <a:ext cx="513600"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52%</a:t>
              </a:r>
            </a:p>
          </p:txBody>
        </p:sp>
      </p:grpSp>
      <p:grpSp>
        <p:nvGrpSpPr>
          <p:cNvPr id="45" name="Group 44">
            <a:extLst>
              <a:ext uri="{FF2B5EF4-FFF2-40B4-BE49-F238E27FC236}">
                <a16:creationId xmlns:a16="http://schemas.microsoft.com/office/drawing/2014/main" id="{A9D9180B-E44C-396D-2ACB-6B93EDB3E758}"/>
              </a:ext>
            </a:extLst>
          </p:cNvPr>
          <p:cNvGrpSpPr/>
          <p:nvPr/>
        </p:nvGrpSpPr>
        <p:grpSpPr>
          <a:xfrm>
            <a:off x="8987920" y="3254912"/>
            <a:ext cx="691116" cy="666769"/>
            <a:chOff x="4949515" y="1914591"/>
            <a:chExt cx="691116" cy="666769"/>
          </a:xfrm>
          <a:solidFill>
            <a:schemeClr val="tx2"/>
          </a:solidFill>
        </p:grpSpPr>
        <p:sp>
          <p:nvSpPr>
            <p:cNvPr id="46" name="Oval 45">
              <a:extLst>
                <a:ext uri="{FF2B5EF4-FFF2-40B4-BE49-F238E27FC236}">
                  <a16:creationId xmlns:a16="http://schemas.microsoft.com/office/drawing/2014/main" id="{EB51D464-CD2A-6C66-6B19-C4DF569541D1}"/>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7" name="TextBox 46">
              <a:extLst>
                <a:ext uri="{FF2B5EF4-FFF2-40B4-BE49-F238E27FC236}">
                  <a16:creationId xmlns:a16="http://schemas.microsoft.com/office/drawing/2014/main" id="{A4A088C0-A430-946B-CB3B-713ACE32238A}"/>
                </a:ext>
              </a:extLst>
            </p:cNvPr>
            <p:cNvSpPr txBox="1"/>
            <p:nvPr/>
          </p:nvSpPr>
          <p:spPr>
            <a:xfrm>
              <a:off x="5053557" y="2091810"/>
              <a:ext cx="461613"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71%</a:t>
              </a:r>
            </a:p>
          </p:txBody>
        </p:sp>
      </p:grpSp>
      <p:sp>
        <p:nvSpPr>
          <p:cNvPr id="17" name="Title 2">
            <a:extLst>
              <a:ext uri="{FF2B5EF4-FFF2-40B4-BE49-F238E27FC236}">
                <a16:creationId xmlns:a16="http://schemas.microsoft.com/office/drawing/2014/main" id="{CE1819A6-64B7-F5B0-BC16-B56A8FED0BE1}"/>
              </a:ext>
            </a:extLst>
          </p:cNvPr>
          <p:cNvSpPr>
            <a:spLocks noGrp="1"/>
          </p:cNvSpPr>
          <p:nvPr>
            <p:ph type="title"/>
          </p:nvPr>
        </p:nvSpPr>
        <p:spPr>
          <a:xfrm>
            <a:off x="326012" y="300986"/>
            <a:ext cx="6436738" cy="715669"/>
          </a:xfrm>
        </p:spPr>
        <p:txBody>
          <a:bodyPr anchor="t"/>
          <a:lstStyle/>
          <a:p>
            <a:r>
              <a:rPr lang="en-GB"/>
              <a:t>Public attitudes towards early childhood</a:t>
            </a:r>
            <a:br>
              <a:rPr lang="en-GB"/>
            </a:br>
            <a:r>
              <a:rPr lang="en-GB">
                <a:solidFill>
                  <a:schemeClr val="accent2">
                    <a:lumMod val="75000"/>
                  </a:schemeClr>
                </a:solidFill>
              </a:rPr>
              <a:t>Wales dashboard</a:t>
            </a:r>
          </a:p>
        </p:txBody>
      </p:sp>
      <p:grpSp>
        <p:nvGrpSpPr>
          <p:cNvPr id="33" name="Group 32">
            <a:extLst>
              <a:ext uri="{FF2B5EF4-FFF2-40B4-BE49-F238E27FC236}">
                <a16:creationId xmlns:a16="http://schemas.microsoft.com/office/drawing/2014/main" id="{2706A865-92CB-93EB-ABC1-B4B96E694F6A}"/>
              </a:ext>
            </a:extLst>
          </p:cNvPr>
          <p:cNvGrpSpPr/>
          <p:nvPr/>
        </p:nvGrpSpPr>
        <p:grpSpPr>
          <a:xfrm>
            <a:off x="3939731" y="973323"/>
            <a:ext cx="2092578" cy="282671"/>
            <a:chOff x="3939731" y="973323"/>
            <a:chExt cx="2092578" cy="282671"/>
          </a:xfrm>
        </p:grpSpPr>
        <p:sp>
          <p:nvSpPr>
            <p:cNvPr id="34" name="Rectangle 33">
              <a:extLst>
                <a:ext uri="{FF2B5EF4-FFF2-40B4-BE49-F238E27FC236}">
                  <a16:creationId xmlns:a16="http://schemas.microsoft.com/office/drawing/2014/main" id="{16CE3CD4-A52D-030E-BDCE-695001981794}"/>
                </a:ext>
              </a:extLst>
            </p:cNvPr>
            <p:cNvSpPr/>
            <p:nvPr/>
          </p:nvSpPr>
          <p:spPr>
            <a:xfrm>
              <a:off x="3939731" y="973323"/>
              <a:ext cx="283840" cy="2826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35" name="TextBox 34">
              <a:extLst>
                <a:ext uri="{FF2B5EF4-FFF2-40B4-BE49-F238E27FC236}">
                  <a16:creationId xmlns:a16="http://schemas.microsoft.com/office/drawing/2014/main" id="{72615C07-3FFE-862C-3F3B-DBCCFE80874A}"/>
                </a:ext>
              </a:extLst>
            </p:cNvPr>
            <p:cNvSpPr txBox="1"/>
            <p:nvPr/>
          </p:nvSpPr>
          <p:spPr>
            <a:xfrm>
              <a:off x="4305874" y="1006493"/>
              <a:ext cx="172643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UK General population</a:t>
              </a:r>
            </a:p>
          </p:txBody>
        </p:sp>
      </p:grpSp>
      <p:grpSp>
        <p:nvGrpSpPr>
          <p:cNvPr id="48" name="Group 47">
            <a:extLst>
              <a:ext uri="{FF2B5EF4-FFF2-40B4-BE49-F238E27FC236}">
                <a16:creationId xmlns:a16="http://schemas.microsoft.com/office/drawing/2014/main" id="{93BF4D76-A6DB-0039-9545-2E59CB39AD0C}"/>
              </a:ext>
            </a:extLst>
          </p:cNvPr>
          <p:cNvGrpSpPr/>
          <p:nvPr/>
        </p:nvGrpSpPr>
        <p:grpSpPr>
          <a:xfrm>
            <a:off x="6292354" y="973323"/>
            <a:ext cx="874295" cy="282671"/>
            <a:chOff x="3939731" y="973323"/>
            <a:chExt cx="874295" cy="282671"/>
          </a:xfrm>
        </p:grpSpPr>
        <p:sp>
          <p:nvSpPr>
            <p:cNvPr id="49" name="Rectangle 48">
              <a:extLst>
                <a:ext uri="{FF2B5EF4-FFF2-40B4-BE49-F238E27FC236}">
                  <a16:creationId xmlns:a16="http://schemas.microsoft.com/office/drawing/2014/main" id="{274B0519-AFC0-E09F-2FF9-8BBD8BBFB6FE}"/>
                </a:ext>
              </a:extLst>
            </p:cNvPr>
            <p:cNvSpPr/>
            <p:nvPr/>
          </p:nvSpPr>
          <p:spPr>
            <a:xfrm>
              <a:off x="3939731" y="973323"/>
              <a:ext cx="283840" cy="282671"/>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50" name="TextBox 49">
              <a:extLst>
                <a:ext uri="{FF2B5EF4-FFF2-40B4-BE49-F238E27FC236}">
                  <a16:creationId xmlns:a16="http://schemas.microsoft.com/office/drawing/2014/main" id="{77BBA3B1-01C9-2972-FDB7-3273B99CFC54}"/>
                </a:ext>
              </a:extLst>
            </p:cNvPr>
            <p:cNvSpPr txBox="1"/>
            <p:nvPr/>
          </p:nvSpPr>
          <p:spPr>
            <a:xfrm>
              <a:off x="4305874" y="1006493"/>
              <a:ext cx="508152"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Wales </a:t>
              </a:r>
            </a:p>
          </p:txBody>
        </p:sp>
      </p:grpSp>
      <p:grpSp>
        <p:nvGrpSpPr>
          <p:cNvPr id="24" name="Group 23">
            <a:extLst>
              <a:ext uri="{FF2B5EF4-FFF2-40B4-BE49-F238E27FC236}">
                <a16:creationId xmlns:a16="http://schemas.microsoft.com/office/drawing/2014/main" id="{F46FCD2E-25EB-29BE-284E-280D8664F58E}"/>
              </a:ext>
            </a:extLst>
          </p:cNvPr>
          <p:cNvGrpSpPr/>
          <p:nvPr/>
        </p:nvGrpSpPr>
        <p:grpSpPr>
          <a:xfrm>
            <a:off x="8325736" y="4191792"/>
            <a:ext cx="691116" cy="666769"/>
            <a:chOff x="8874650" y="4175427"/>
            <a:chExt cx="691116" cy="666769"/>
          </a:xfrm>
          <a:solidFill>
            <a:schemeClr val="tx2"/>
          </a:solidFill>
        </p:grpSpPr>
        <p:sp>
          <p:nvSpPr>
            <p:cNvPr id="29" name="Oval 28">
              <a:extLst>
                <a:ext uri="{FF2B5EF4-FFF2-40B4-BE49-F238E27FC236}">
                  <a16:creationId xmlns:a16="http://schemas.microsoft.com/office/drawing/2014/main" id="{6756222E-C924-515D-975A-4385C0F852F0}"/>
                </a:ext>
              </a:extLst>
            </p:cNvPr>
            <p:cNvSpPr/>
            <p:nvPr/>
          </p:nvSpPr>
          <p:spPr>
            <a:xfrm>
              <a:off x="8874650" y="4175427"/>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0" name="TextBox 29">
              <a:extLst>
                <a:ext uri="{FF2B5EF4-FFF2-40B4-BE49-F238E27FC236}">
                  <a16:creationId xmlns:a16="http://schemas.microsoft.com/office/drawing/2014/main" id="{EA7E6FCA-B3FF-5BEC-D704-AC374C6DD8F3}"/>
                </a:ext>
              </a:extLst>
            </p:cNvPr>
            <p:cNvSpPr txBox="1"/>
            <p:nvPr/>
          </p:nvSpPr>
          <p:spPr>
            <a:xfrm>
              <a:off x="8996481" y="4428846"/>
              <a:ext cx="483073" cy="312329"/>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63%</a:t>
              </a:r>
            </a:p>
          </p:txBody>
        </p:sp>
      </p:grpSp>
      <p:grpSp>
        <p:nvGrpSpPr>
          <p:cNvPr id="31" name="Group 30">
            <a:extLst>
              <a:ext uri="{FF2B5EF4-FFF2-40B4-BE49-F238E27FC236}">
                <a16:creationId xmlns:a16="http://schemas.microsoft.com/office/drawing/2014/main" id="{204F6C28-F186-CA3E-69B6-992A96AEF6AE}"/>
              </a:ext>
            </a:extLst>
          </p:cNvPr>
          <p:cNvGrpSpPr/>
          <p:nvPr/>
        </p:nvGrpSpPr>
        <p:grpSpPr>
          <a:xfrm>
            <a:off x="8191715" y="3821443"/>
            <a:ext cx="691116" cy="666769"/>
            <a:chOff x="4949515" y="1914591"/>
            <a:chExt cx="691116" cy="666769"/>
          </a:xfrm>
          <a:solidFill>
            <a:schemeClr val="accent2">
              <a:lumMod val="75000"/>
            </a:schemeClr>
          </a:solidFill>
        </p:grpSpPr>
        <p:sp>
          <p:nvSpPr>
            <p:cNvPr id="32" name="Oval 31">
              <a:extLst>
                <a:ext uri="{FF2B5EF4-FFF2-40B4-BE49-F238E27FC236}">
                  <a16:creationId xmlns:a16="http://schemas.microsoft.com/office/drawing/2014/main" id="{DBB1910B-EE65-6DFF-48BC-E889B1888AB4}"/>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1" name="TextBox 50">
              <a:extLst>
                <a:ext uri="{FF2B5EF4-FFF2-40B4-BE49-F238E27FC236}">
                  <a16:creationId xmlns:a16="http://schemas.microsoft.com/office/drawing/2014/main" id="{E1D525A6-B242-1684-344A-2FE52E853C27}"/>
                </a:ext>
              </a:extLst>
            </p:cNvPr>
            <p:cNvSpPr txBox="1"/>
            <p:nvPr/>
          </p:nvSpPr>
          <p:spPr>
            <a:xfrm>
              <a:off x="5082749" y="2091810"/>
              <a:ext cx="510874"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62%</a:t>
              </a:r>
            </a:p>
          </p:txBody>
        </p:sp>
      </p:grpSp>
      <p:grpSp>
        <p:nvGrpSpPr>
          <p:cNvPr id="52" name="Group 51">
            <a:extLst>
              <a:ext uri="{FF2B5EF4-FFF2-40B4-BE49-F238E27FC236}">
                <a16:creationId xmlns:a16="http://schemas.microsoft.com/office/drawing/2014/main" id="{EE864B6E-182F-4D5B-AE6C-F97FCD6AF0F2}"/>
              </a:ext>
            </a:extLst>
          </p:cNvPr>
          <p:cNvGrpSpPr/>
          <p:nvPr/>
        </p:nvGrpSpPr>
        <p:grpSpPr>
          <a:xfrm>
            <a:off x="7491074" y="5388038"/>
            <a:ext cx="691116" cy="666769"/>
            <a:chOff x="7534947" y="5339735"/>
            <a:chExt cx="691116" cy="666769"/>
          </a:xfrm>
          <a:solidFill>
            <a:schemeClr val="tx2"/>
          </a:solidFill>
        </p:grpSpPr>
        <p:sp>
          <p:nvSpPr>
            <p:cNvPr id="53" name="Oval 52">
              <a:extLst>
                <a:ext uri="{FF2B5EF4-FFF2-40B4-BE49-F238E27FC236}">
                  <a16:creationId xmlns:a16="http://schemas.microsoft.com/office/drawing/2014/main" id="{1BC3535F-BEAA-AA66-8187-70968C6A6AE9}"/>
                </a:ext>
              </a:extLst>
            </p:cNvPr>
            <p:cNvSpPr/>
            <p:nvPr/>
          </p:nvSpPr>
          <p:spPr>
            <a:xfrm>
              <a:off x="7534947" y="5339735"/>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4" name="TextBox 53">
              <a:extLst>
                <a:ext uri="{FF2B5EF4-FFF2-40B4-BE49-F238E27FC236}">
                  <a16:creationId xmlns:a16="http://schemas.microsoft.com/office/drawing/2014/main" id="{C2B54BE5-D971-9C5A-15C9-C170C9DF661D}"/>
                </a:ext>
              </a:extLst>
            </p:cNvPr>
            <p:cNvSpPr txBox="1"/>
            <p:nvPr/>
          </p:nvSpPr>
          <p:spPr>
            <a:xfrm>
              <a:off x="7681586" y="5516954"/>
              <a:ext cx="475381" cy="305212"/>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51%</a:t>
              </a:r>
            </a:p>
          </p:txBody>
        </p:sp>
      </p:grpSp>
    </p:spTree>
    <p:extLst>
      <p:ext uri="{BB962C8B-B14F-4D97-AF65-F5344CB8AC3E}">
        <p14:creationId xmlns:p14="http://schemas.microsoft.com/office/powerpoint/2010/main" val="1314148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Theme1">
  <a:themeElements>
    <a:clrScheme name="Ipsos_2024_v2">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5000"/>
          </a:lnSpc>
          <a:spcBef>
            <a:spcPts val="400"/>
          </a:spcBef>
          <a:spcAft>
            <a:spcPts val="400"/>
          </a:spcAft>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buSzPct val="100000"/>
          <a:defRPr sz="1200" dirty="0" smtClean="0"/>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Ipsos PPT template_general_EN.potx" id="{0639BD29-3AF9-4BC0-8934-64F89D6BEAAC}" vid="{4A1B49A9-9E31-486A-A386-84EBAA94633C}"/>
    </a:ext>
  </a:extLst>
</a:theme>
</file>

<file path=ppt/theme/theme2.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_template_16x9_uk_ipsos_2022_v2.1.potx" id="{E549653F-12D3-4EAB-AFF8-3C1925044DFB}" vid="{C92D6637-E7B9-4169-9C08-C39F01458310}"/>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04E19DF0FA424991C6D5BD31E131FD" ma:contentTypeVersion="20" ma:contentTypeDescription="Create a new document." ma:contentTypeScope="" ma:versionID="ba7426923dc64243e934807265f603b8">
  <xsd:schema xmlns:xsd="http://www.w3.org/2001/XMLSchema" xmlns:xs="http://www.w3.org/2001/XMLSchema" xmlns:p="http://schemas.microsoft.com/office/2006/metadata/properties" xmlns:ns1="http://schemas.microsoft.com/sharepoint/v3" xmlns:ns2="8a10e44d-739e-461a-ba05-3afc09c14d1b" xmlns:ns3="ce946d59-5d6e-41fc-83f3-27237b0400f8" targetNamespace="http://schemas.microsoft.com/office/2006/metadata/properties" ma:root="true" ma:fieldsID="738752e9722e330e7041db74775abd3c" ns1:_="" ns2:_="" ns3:_="">
    <xsd:import namespace="http://schemas.microsoft.com/sharepoint/v3"/>
    <xsd:import namespace="8a10e44d-739e-461a-ba05-3afc09c14d1b"/>
    <xsd:import namespace="ce946d59-5d6e-41fc-83f3-27237b0400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10e44d-739e-461a-ba05-3afc09c14d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d4fcaf-1a43-448c-a508-932913bf0d0f}" ma:internalName="TaxCatchAll" ma:showField="CatchAllData" ma:web="8a10e44d-739e-461a-ba05-3afc09c14d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946d59-5d6e-41fc-83f3-27237b0400f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e0e42a-7cda-4db1-b1c5-9dfb5c970a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946d59-5d6e-41fc-83f3-27237b0400f8">
      <Terms xmlns="http://schemas.microsoft.com/office/infopath/2007/PartnerControls"/>
    </lcf76f155ced4ddcb4097134ff3c332f>
    <TaxCatchAll xmlns="8a10e44d-739e-461a-ba05-3afc09c14d1b"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A3A0A62B-9384-4C29-9F68-E109BB7B55F5}">
  <ds:schemaRefs>
    <ds:schemaRef ds:uri="8a10e44d-739e-461a-ba05-3afc09c14d1b"/>
    <ds:schemaRef ds:uri="ce946d59-5d6e-41fc-83f3-27237b0400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B5E67E-A79C-4A94-8A3C-025EF203C026}">
  <ds:schemaRefs>
    <ds:schemaRef ds:uri="10c470b6-6943-4b25-8840-1f9dda3bdcb8"/>
    <ds:schemaRef ds:uri="44624973-eda7-4d1d-840c-1d76c87d6b4a"/>
    <ds:schemaRef ds:uri="8a10e44d-739e-461a-ba05-3afc09c14d1b"/>
    <ds:schemaRef ds:uri="ce946d59-5d6e-41fc-83f3-27237b0400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Ipsos PPT template_EN_general</Template>
  <TotalTime>218</TotalTime>
  <Words>1652</Words>
  <Application>Microsoft Office PowerPoint</Application>
  <PresentationFormat>Widescreen</PresentationFormat>
  <Paragraphs>159</Paragraphs>
  <Slides>14</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5" baseType="lpstr">
      <vt:lpstr>Wingdings</vt:lpstr>
      <vt:lpstr>Wingdings 2</vt:lpstr>
      <vt:lpstr>Arial</vt:lpstr>
      <vt:lpstr>Arial Black</vt:lpstr>
      <vt:lpstr>Calibri</vt:lpstr>
      <vt:lpstr>Segoe UI</vt:lpstr>
      <vt:lpstr>HelveticaNeueLT Std Lt Cn</vt:lpstr>
      <vt:lpstr>Barlow</vt:lpstr>
      <vt:lpstr>Theme1</vt:lpstr>
      <vt:lpstr>IPSOS - Classical Template - 16x9</vt:lpstr>
      <vt:lpstr>Diapositive think-cell</vt:lpstr>
      <vt:lpstr>Understanding public attitudes towards early childhood</vt:lpstr>
      <vt:lpstr>Methodology</vt:lpstr>
      <vt:lpstr>Background to the research</vt:lpstr>
      <vt:lpstr>PowerPoint Presentation</vt:lpstr>
      <vt:lpstr>Public attitudes towards early childhood England dashboard</vt:lpstr>
      <vt:lpstr>Public attitudes towards early childhood England dashboard</vt:lpstr>
      <vt:lpstr>Public attitudes towards early childhood Scotland dashboard</vt:lpstr>
      <vt:lpstr>PowerPoint Presentation</vt:lpstr>
      <vt:lpstr>Public attitudes towards early childhood Wales dashboard</vt:lpstr>
      <vt:lpstr>Public attitudes towards early childhood Wales dashboard</vt:lpstr>
      <vt:lpstr>Public attitudes towards early childhood Northern Ireland dashboard</vt:lpstr>
      <vt:lpstr>PowerPoint Presentation</vt:lpstr>
      <vt:lpstr>Ipsos Standards &amp; Accreditations </vt:lpstr>
      <vt:lpstr>IPSOS</vt:lpstr>
    </vt:vector>
  </TitlesOfParts>
  <Company>Ipsos MORI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IPSOS POLITICAL MONITOR</dc:title>
  <dc:subject>Ipsos Report</dc:subject>
  <dc:creator>Julia Nurse</dc:creator>
  <cp:lastModifiedBy>Cameron Garrett</cp:lastModifiedBy>
  <cp:revision>29</cp:revision>
  <dcterms:created xsi:type="dcterms:W3CDTF">2024-04-09T16:11:10Z</dcterms:created>
  <dcterms:modified xsi:type="dcterms:W3CDTF">2025-04-08T13:59:50Z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0x010100C604E19DF0FA424991C6D5BD31E131FD</vt:lpwstr>
  </property>
  <property fmtid="{D5CDD505-2E9C-101B-9397-08002B2CF9AE}" pid="3" name="MediaServiceImageTags">
    <vt:lpwstr/>
  </property>
</Properties>
</file>