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377" r:id="rId4"/>
    <p:sldMasterId id="2147484418" r:id="rId5"/>
    <p:sldMasterId id="2147484495" r:id="rId6"/>
    <p:sldMasterId id="2147484526" r:id="rId7"/>
  </p:sldMasterIdLst>
  <p:notesMasterIdLst>
    <p:notesMasterId r:id="rId57"/>
  </p:notesMasterIdLst>
  <p:handoutMasterIdLst>
    <p:handoutMasterId r:id="rId58"/>
  </p:handoutMasterIdLst>
  <p:sldIdLst>
    <p:sldId id="2144446320" r:id="rId8"/>
    <p:sldId id="2144446131" r:id="rId9"/>
    <p:sldId id="2147197961" r:id="rId10"/>
    <p:sldId id="2144446327" r:id="rId11"/>
    <p:sldId id="2147197940" r:id="rId12"/>
    <p:sldId id="2147197931" r:id="rId13"/>
    <p:sldId id="2147197852" r:id="rId14"/>
    <p:sldId id="2147197934" r:id="rId15"/>
    <p:sldId id="2147197880" r:id="rId16"/>
    <p:sldId id="2147197866" r:id="rId17"/>
    <p:sldId id="2147197955" r:id="rId18"/>
    <p:sldId id="2147197953" r:id="rId19"/>
    <p:sldId id="2147197938" r:id="rId20"/>
    <p:sldId id="2147197881" r:id="rId21"/>
    <p:sldId id="2147197882" r:id="rId22"/>
    <p:sldId id="2144446337" r:id="rId23"/>
    <p:sldId id="2147197935" r:id="rId24"/>
    <p:sldId id="2147197858" r:id="rId25"/>
    <p:sldId id="2144446329" r:id="rId26"/>
    <p:sldId id="2147197932" r:id="rId27"/>
    <p:sldId id="2144446219" r:id="rId28"/>
    <p:sldId id="2147197919" r:id="rId29"/>
    <p:sldId id="2147197936" r:id="rId30"/>
    <p:sldId id="2147197921" r:id="rId31"/>
    <p:sldId id="2147197922" r:id="rId32"/>
    <p:sldId id="2147197879" r:id="rId33"/>
    <p:sldId id="2147197904" r:id="rId34"/>
    <p:sldId id="2144446208" r:id="rId35"/>
    <p:sldId id="2147197901" r:id="rId36"/>
    <p:sldId id="2147197954" r:id="rId37"/>
    <p:sldId id="2147197902" r:id="rId38"/>
    <p:sldId id="2147197937" r:id="rId39"/>
    <p:sldId id="2147197905" r:id="rId40"/>
    <p:sldId id="2147197906" r:id="rId41"/>
    <p:sldId id="2147197884" r:id="rId42"/>
    <p:sldId id="2147197886" r:id="rId43"/>
    <p:sldId id="2147197885" r:id="rId44"/>
    <p:sldId id="2147197962" r:id="rId45"/>
    <p:sldId id="2147197946" r:id="rId46"/>
    <p:sldId id="1568" r:id="rId47"/>
    <p:sldId id="2147197943" r:id="rId48"/>
    <p:sldId id="2147197947" r:id="rId49"/>
    <p:sldId id="2147197948" r:id="rId50"/>
    <p:sldId id="2147197949" r:id="rId51"/>
    <p:sldId id="2147197950" r:id="rId52"/>
    <p:sldId id="2147197951" r:id="rId53"/>
    <p:sldId id="2147197952" r:id="rId54"/>
    <p:sldId id="426" r:id="rId55"/>
    <p:sldId id="2144446324" r:id="rId56"/>
  </p:sldIdLst>
  <p:sldSz cx="12192000" cy="6858000"/>
  <p:notesSz cx="6858000" cy="9144000"/>
  <p:embeddedFontLst>
    <p:embeddedFont>
      <p:font typeface="Arial Black" panose="020B0A04020102020204" pitchFamily="34" charset="0"/>
      <p:bold r:id="rId59"/>
    </p:embeddedFont>
    <p:embeddedFont>
      <p:font typeface="Barlow" panose="00000500000000000000" pitchFamily="2" charset="0"/>
      <p:regular r:id="rId60"/>
      <p:bold r:id="rId61"/>
      <p:italic r:id="rId62"/>
      <p:boldItalic r:id="rId63"/>
    </p:embeddedFont>
    <p:embeddedFont>
      <p:font typeface="HelveticaNeueLT Std Lt Cn" panose="020B0406020202030204"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2" panose="050201020105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5D7523-1E2E-57FD-AA26-34AE6679C31E}" name="Chloe Snook" initials="CS" userId="S::chloe.snook@ipsos.com::756dfc1c-26f6-4626-b5bf-3d0b21b4400a" providerId="AD"/>
  <p188:author id="{5009462D-A980-95AC-7A53-65E8A4F4C344}" name="Cameron Garrett" initials="CG" userId="S::Cameron.Garrett@ipsos.com::11449050-1770-489f-bbc4-67a062011877" providerId="AD"/>
  <p188:author id="{366E9449-3607-D31E-144F-383D0089D4FA}" name="Patricia Keville" initials="PK" userId="S::patricia.keville@royalfoundation.com::bf15d6d4-da53-4938-bd5e-3b83329d44eb" providerId="AD"/>
  <p188:author id="{9F15485A-34C8-B573-E040-AB48B5E511CE}" name="Connie Rennie" initials="CR" userId="S::Connie.Rennie@ipsos.com::32933579-c6ca-454e-bf2a-066edeca6094" providerId="AD"/>
  <p188:author id="{CC956375-48D0-9E82-226C-C323E659674E}" name="Ben Roff" initials="BR" userId="S::Ben.Roff@ipsos.com::cf988bbe-543c-4a53-8407-9c845f7609f7" providerId="AD"/>
  <p188:author id="{D8228995-1B99-186F-C684-A37E2CEAC499}" name="Steven Ginnis" initials="SG" userId="S::steven.ginnis@Ipsos.com::7808d2bc-b4f1-46b3-baa9-c555cc603de9" providerId="AD"/>
  <p188:author id="{854A019A-6131-7FDA-9F18-22D85D2D75F9}" name="Julia Nurse" initials="JN" userId="S::julia.nurse@Ipsos.com::a0f02c22-5676-46e0-8925-6d7c362befa2" providerId="AD"/>
  <p188:author id="{8D45E9A6-37D7-F48E-11FC-B686D1C2CB10}" name="Steven Ginnis" initials="SG" userId="S::Steven.Ginnis@Ipsos.com::7808d2bc-b4f1-46b3-baa9-c555cc603de9" providerId="AD"/>
  <p188:author id="{A6F57CBD-6CC7-22E6-6C3E-939DB847D44A}" name="Saoirce Codling" initials="SC" userId="S::Saoirce.Codling@ipsos.com::e2bf6008-24fe-4ec2-97c2-1dd90474ad58" providerId="AD"/>
  <p188:author id="{8FF3EBBE-AAC3-C9BD-5B2A-3B1EB9FC312C}" name="Jennifer Holly" initials="JH" userId="S::jennifer.holly@royalfoundation.com::0c780f22-803d-4686-a2ef-1da29a898329" providerId="AD"/>
  <p188:author id="{118A44D4-989B-B4F6-304A-FC6AA459EAFB}" name="Sarah McMullen" initials="SM" userId="S::sarah.mcmullen@royalfoundation.com::5463cd72-918a-46ce-aa24-bf67d210b5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C21"/>
    <a:srgbClr val="1DAFAD"/>
    <a:srgbClr val="FBA075"/>
    <a:srgbClr val="FA9A74"/>
    <a:srgbClr val="F98770"/>
    <a:srgbClr val="F86F6C"/>
    <a:srgbClr val="F8756D"/>
    <a:srgbClr val="000000"/>
    <a:srgbClr val="FA9473"/>
    <a:srgbClr val="9DC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2865A-6406-FA01-A9B7-C1AF98D90F02}" v="1" dt="2025-04-09T16:01:06.02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notesViewPr>
    <p:cSldViewPr snapToGrid="0">
      <p:cViewPr>
        <p:scale>
          <a:sx n="1" d="2"/>
          <a:sy n="1" d="2"/>
        </p:scale>
        <p:origin x="270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handoutMaster" Target="handoutMasters/handoutMaster1.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4.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gs" Target="tags/tag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font" Target="fonts/font13.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olly" userId="S::jennifer.holly@royalfoundation.com::0c780f22-803d-4686-a2ef-1da29a898329" providerId="AD" clId="Web-{D112865A-6406-FA01-A9B7-C1AF98D90F02}"/>
    <pc:docChg chg="modSld">
      <pc:chgData name="Jennifer Holly" userId="S::jennifer.holly@royalfoundation.com::0c780f22-803d-4686-a2ef-1da29a898329" providerId="AD" clId="Web-{D112865A-6406-FA01-A9B7-C1AF98D90F02}" dt="2025-04-09T16:01:06.024" v="0" actId="14100"/>
      <pc:docMkLst>
        <pc:docMk/>
      </pc:docMkLst>
      <pc:sldChg chg="modSp">
        <pc:chgData name="Jennifer Holly" userId="S::jennifer.holly@royalfoundation.com::0c780f22-803d-4686-a2ef-1da29a898329" providerId="AD" clId="Web-{D112865A-6406-FA01-A9B7-C1AF98D90F02}" dt="2025-04-09T16:01:06.024" v="0" actId="14100"/>
        <pc:sldMkLst>
          <pc:docMk/>
          <pc:sldMk cId="2075769177" sldId="2147197852"/>
        </pc:sldMkLst>
        <pc:spChg chg="mod">
          <ac:chgData name="Jennifer Holly" userId="S::jennifer.holly@royalfoundation.com::0c780f22-803d-4686-a2ef-1da29a898329" providerId="AD" clId="Web-{D112865A-6406-FA01-A9B7-C1AF98D90F02}" dt="2025-04-09T16:01:06.024" v="0" actId="14100"/>
          <ac:spMkLst>
            <pc:docMk/>
            <pc:sldMk cId="2075769177" sldId="2147197852"/>
            <ac:spMk id="14" creationId="{6DDC63DA-8B1F-86FE-DCB5-D15D851C320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62371233905439E-2"/>
          <c:y val="9.151338055327693E-2"/>
          <c:w val="0.97247525753218911"/>
          <c:h val="0.8682207320032812"/>
        </c:manualLayout>
      </c:layout>
      <c:barChart>
        <c:barDir val="bar"/>
        <c:grouping val="percentStacked"/>
        <c:varyColors val="0"/>
        <c:ser>
          <c:idx val="0"/>
          <c:order val="0"/>
          <c:tx>
            <c:strRef>
              <c:f>Sheet1!$B$1</c:f>
              <c:strCache>
                <c:ptCount val="1"/>
                <c:pt idx="0">
                  <c:v>vi</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24</c:v>
                </c:pt>
                <c:pt idx="1">
                  <c:v>April 23</c:v>
                </c:pt>
                <c:pt idx="2">
                  <c:v>April 22</c:v>
                </c:pt>
              </c:strCache>
            </c:strRef>
          </c:cat>
          <c:val>
            <c:numRef>
              <c:f>Sheet1!$B$2:$B$4</c:f>
              <c:numCache>
                <c:formatCode>0%</c:formatCode>
                <c:ptCount val="3"/>
                <c:pt idx="0">
                  <c:v>0.71</c:v>
                </c:pt>
                <c:pt idx="1">
                  <c:v>0.7</c:v>
                </c:pt>
                <c:pt idx="2">
                  <c:v>0.66</c:v>
                </c:pt>
              </c:numCache>
            </c:numRef>
          </c:val>
          <c:extLst>
            <c:ext xmlns:c16="http://schemas.microsoft.com/office/drawing/2014/chart" uri="{C3380CC4-5D6E-409C-BE32-E72D297353CC}">
              <c16:uniqueId val="{00000000-64F0-4DC3-985C-67FE2E2D5B12}"/>
            </c:ext>
          </c:extLst>
        </c:ser>
        <c:ser>
          <c:idx val="1"/>
          <c:order val="1"/>
          <c:tx>
            <c:strRef>
              <c:f>Sheet1!$C$1</c:f>
              <c:strCache>
                <c:ptCount val="1"/>
                <c:pt idx="0">
                  <c:v>fi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24</c:v>
                </c:pt>
                <c:pt idx="1">
                  <c:v>April 23</c:v>
                </c:pt>
                <c:pt idx="2">
                  <c:v>April 22</c:v>
                </c:pt>
              </c:strCache>
            </c:strRef>
          </c:cat>
          <c:val>
            <c:numRef>
              <c:f>Sheet1!$C$2:$C$4</c:f>
              <c:numCache>
                <c:formatCode>0%</c:formatCode>
                <c:ptCount val="3"/>
                <c:pt idx="0">
                  <c:v>0.23</c:v>
                </c:pt>
                <c:pt idx="1">
                  <c:v>0.23</c:v>
                </c:pt>
                <c:pt idx="2">
                  <c:v>0.25</c:v>
                </c:pt>
              </c:numCache>
            </c:numRef>
          </c:val>
          <c:extLst>
            <c:ext xmlns:c16="http://schemas.microsoft.com/office/drawing/2014/chart" uri="{C3380CC4-5D6E-409C-BE32-E72D297353CC}">
              <c16:uniqueId val="{00000001-64F0-4DC3-985C-67FE2E2D5B12}"/>
            </c:ext>
          </c:extLst>
        </c:ser>
        <c:ser>
          <c:idx val="2"/>
          <c:order val="2"/>
          <c:tx>
            <c:strRef>
              <c:f>Sheet1!$D$1</c:f>
              <c:strCache>
                <c:ptCount val="1"/>
                <c:pt idx="0">
                  <c:v>ni</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F729-4611-825F-48FC0E1B9CA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1-F729-4611-825F-48FC0E1B9CAC}"/>
              </c:ext>
            </c:extLst>
          </c:dPt>
          <c:dLbls>
            <c:dLbl>
              <c:idx val="0"/>
              <c:layout>
                <c:manualLayout>
                  <c:x val="-2.20377234772164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29-4611-825F-48FC0E1B9CA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glow rad="63500">
                        <a:schemeClr val="accent5">
                          <a:satMod val="175000"/>
                          <a:alpha val="40000"/>
                        </a:schemeClr>
                      </a:glo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24</c:v>
                </c:pt>
                <c:pt idx="1">
                  <c:v>April 23</c:v>
                </c:pt>
                <c:pt idx="2">
                  <c:v>April 22</c:v>
                </c:pt>
              </c:strCache>
            </c:strRef>
          </c:cat>
          <c:val>
            <c:numRef>
              <c:f>Sheet1!$D$2:$D$4</c:f>
              <c:numCache>
                <c:formatCode>0%</c:formatCode>
                <c:ptCount val="3"/>
                <c:pt idx="0">
                  <c:v>0.04</c:v>
                </c:pt>
                <c:pt idx="1">
                  <c:v>0.04</c:v>
                </c:pt>
                <c:pt idx="2">
                  <c:v>0.05</c:v>
                </c:pt>
              </c:numCache>
            </c:numRef>
          </c:val>
          <c:extLst>
            <c:ext xmlns:c16="http://schemas.microsoft.com/office/drawing/2014/chart" uri="{C3380CC4-5D6E-409C-BE32-E72D297353CC}">
              <c16:uniqueId val="{00000002-64F0-4DC3-985C-67FE2E2D5B12}"/>
            </c:ext>
          </c:extLst>
        </c:ser>
        <c:ser>
          <c:idx val="3"/>
          <c:order val="3"/>
          <c:tx>
            <c:strRef>
              <c:f>Sheet1!$E$1</c:f>
              <c:strCache>
                <c:ptCount val="1"/>
                <c:pt idx="0">
                  <c:v>dk</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glow rad="101600">
                        <a:schemeClr val="tx1">
                          <a:lumMod val="50000"/>
                          <a:lumOff val="50000"/>
                          <a:alpha val="60000"/>
                        </a:schemeClr>
                      </a:glow>
                    </a:effectLst>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24</c:v>
                </c:pt>
                <c:pt idx="1">
                  <c:v>April 23</c:v>
                </c:pt>
                <c:pt idx="2">
                  <c:v>April 22</c:v>
                </c:pt>
              </c:strCache>
            </c:strRef>
          </c:cat>
          <c:val>
            <c:numRef>
              <c:f>Sheet1!$E$2:$E$4</c:f>
              <c:numCache>
                <c:formatCode>0%</c:formatCode>
                <c:ptCount val="3"/>
                <c:pt idx="0">
                  <c:v>0.02</c:v>
                </c:pt>
                <c:pt idx="1">
                  <c:v>0.03</c:v>
                </c:pt>
                <c:pt idx="2">
                  <c:v>0.04</c:v>
                </c:pt>
              </c:numCache>
            </c:numRef>
          </c:val>
          <c:extLst>
            <c:ext xmlns:c16="http://schemas.microsoft.com/office/drawing/2014/chart" uri="{C3380CC4-5D6E-409C-BE32-E72D297353CC}">
              <c16:uniqueId val="{00000003-64F0-4DC3-985C-67FE2E2D5B12}"/>
            </c:ext>
          </c:extLst>
        </c:ser>
        <c:dLbls>
          <c:dLblPos val="ctr"/>
          <c:showLegendKey val="0"/>
          <c:showVal val="1"/>
          <c:showCatName val="0"/>
          <c:showSerName val="0"/>
          <c:showPercent val="0"/>
          <c:showBubbleSize val="0"/>
        </c:dLbls>
        <c:gapWidth val="100"/>
        <c:overlap val="100"/>
        <c:axId val="1463106943"/>
        <c:axId val="1678946815"/>
      </c:barChart>
      <c:catAx>
        <c:axId val="1463106943"/>
        <c:scaling>
          <c:orientation val="maxMin"/>
        </c:scaling>
        <c:delete val="1"/>
        <c:axPos val="l"/>
        <c:numFmt formatCode="General" sourceLinked="1"/>
        <c:majorTickMark val="out"/>
        <c:minorTickMark val="none"/>
        <c:tickLblPos val="nextTo"/>
        <c:crossAx val="1678946815"/>
        <c:crosses val="autoZero"/>
        <c:auto val="1"/>
        <c:lblAlgn val="ctr"/>
        <c:lblOffset val="100"/>
        <c:noMultiLvlLbl val="0"/>
      </c:catAx>
      <c:valAx>
        <c:axId val="1678946815"/>
        <c:scaling>
          <c:orientation val="minMax"/>
        </c:scaling>
        <c:delete val="1"/>
        <c:axPos val="t"/>
        <c:numFmt formatCode="0%" sourceLinked="1"/>
        <c:majorTickMark val="out"/>
        <c:minorTickMark val="none"/>
        <c:tickLblPos val="nextTo"/>
        <c:crossAx val="146310694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3F-4924-B2F7-24ACF38FBDCE}"/>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3F-4924-B2F7-24ACF38FBD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64</c:v>
                </c:pt>
                <c:pt idx="1">
                  <c:v>65</c:v>
                </c:pt>
                <c:pt idx="2">
                  <c:v>66</c:v>
                </c:pt>
              </c:numCache>
            </c:numRef>
          </c:val>
          <c:smooth val="0"/>
          <c:extLst>
            <c:ext xmlns:c16="http://schemas.microsoft.com/office/drawing/2014/chart" uri="{C3380CC4-5D6E-409C-BE32-E72D297353CC}">
              <c16:uniqueId val="{00000000-7D3F-4924-B2F7-24ACF38FBDCE}"/>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1.6683681842088759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3F-4924-B2F7-24ACF38FBDCE}"/>
                </c:ext>
              </c:extLst>
            </c:dLbl>
            <c:dLbl>
              <c:idx val="2"/>
              <c:layout>
                <c:manualLayout>
                  <c:x val="-8.4303807018357518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3F-4924-B2F7-24ACF38FBD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31</c:v>
                </c:pt>
                <c:pt idx="1">
                  <c:v>31</c:v>
                </c:pt>
                <c:pt idx="2">
                  <c:v>30</c:v>
                </c:pt>
              </c:numCache>
            </c:numRef>
          </c:val>
          <c:smooth val="0"/>
          <c:extLst>
            <c:ext xmlns:c16="http://schemas.microsoft.com/office/drawing/2014/chart" uri="{C3380CC4-5D6E-409C-BE32-E72D297353CC}">
              <c16:uniqueId val="{00000001-7D3F-4924-B2F7-24ACF38FBDCE}"/>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84-4D0C-A650-E52C2CCDAD80}"/>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84-4D0C-A650-E52C2CCDAD8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61</c:v>
                </c:pt>
                <c:pt idx="1">
                  <c:v>61</c:v>
                </c:pt>
                <c:pt idx="2">
                  <c:v>63</c:v>
                </c:pt>
              </c:numCache>
            </c:numRef>
          </c:val>
          <c:smooth val="0"/>
          <c:extLst>
            <c:ext xmlns:c16="http://schemas.microsoft.com/office/drawing/2014/chart" uri="{C3380CC4-5D6E-409C-BE32-E72D297353CC}">
              <c16:uniqueId val="{00000002-B384-4D0C-A650-E52C2CCDAD80}"/>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1.6683681842088759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84-4D0C-A650-E52C2CCDAD80}"/>
                </c:ext>
              </c:extLst>
            </c:dLbl>
            <c:dLbl>
              <c:idx val="2"/>
              <c:layout>
                <c:manualLayout>
                  <c:x val="-8.4303807018357518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84-4D0C-A650-E52C2CCDAD8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34</c:v>
                </c:pt>
                <c:pt idx="1">
                  <c:v>35</c:v>
                </c:pt>
                <c:pt idx="2">
                  <c:v>34</c:v>
                </c:pt>
              </c:numCache>
            </c:numRef>
          </c:val>
          <c:smooth val="0"/>
          <c:extLst>
            <c:ext xmlns:c16="http://schemas.microsoft.com/office/drawing/2014/chart" uri="{C3380CC4-5D6E-409C-BE32-E72D297353CC}">
              <c16:uniqueId val="{00000005-B384-4D0C-A650-E52C2CCDAD80}"/>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1A-4DB1-84FB-A80A5444E7B2}"/>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1A-4DB1-84FB-A80A5444E7B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60</c:v>
                </c:pt>
                <c:pt idx="1">
                  <c:v>60</c:v>
                </c:pt>
                <c:pt idx="2">
                  <c:v>62</c:v>
                </c:pt>
              </c:numCache>
            </c:numRef>
          </c:val>
          <c:smooth val="0"/>
          <c:extLst>
            <c:ext xmlns:c16="http://schemas.microsoft.com/office/drawing/2014/chart" uri="{C3380CC4-5D6E-409C-BE32-E72D297353CC}">
              <c16:uniqueId val="{00000002-EF1A-4DB1-84FB-A80A5444E7B2}"/>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1.6683681842088759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1A-4DB1-84FB-A80A5444E7B2}"/>
                </c:ext>
              </c:extLst>
            </c:dLbl>
            <c:dLbl>
              <c:idx val="2"/>
              <c:layout>
                <c:manualLayout>
                  <c:x val="-8.4303807018357518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1A-4DB1-84FB-A80A5444E7B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36</c:v>
                </c:pt>
                <c:pt idx="1">
                  <c:v>36</c:v>
                </c:pt>
                <c:pt idx="2">
                  <c:v>35</c:v>
                </c:pt>
              </c:numCache>
            </c:numRef>
          </c:val>
          <c:smooth val="0"/>
          <c:extLst>
            <c:ext xmlns:c16="http://schemas.microsoft.com/office/drawing/2014/chart" uri="{C3380CC4-5D6E-409C-BE32-E72D297353CC}">
              <c16:uniqueId val="{00000005-EF1A-4DB1-84FB-A80A5444E7B2}"/>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3F-4924-B2F7-24ACF38FBDCE}"/>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3F-4924-B2F7-24ACF38FBD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55</c:v>
                </c:pt>
                <c:pt idx="1">
                  <c:v>49</c:v>
                </c:pt>
                <c:pt idx="2">
                  <c:v>55</c:v>
                </c:pt>
              </c:numCache>
            </c:numRef>
          </c:val>
          <c:smooth val="0"/>
          <c:extLst>
            <c:ext xmlns:c16="http://schemas.microsoft.com/office/drawing/2014/chart" uri="{C3380CC4-5D6E-409C-BE32-E72D297353CC}">
              <c16:uniqueId val="{00000000-7D3F-4924-B2F7-24ACF38FBDCE}"/>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3.0422845329772841E-2"/>
                  <c:y val="6.6786789664546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3F-4924-B2F7-24ACF38FBDCE}"/>
                </c:ext>
              </c:extLst>
            </c:dLbl>
            <c:dLbl>
              <c:idx val="2"/>
              <c:layout>
                <c:manualLayout>
                  <c:x val="-7.2464224282197176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3F-4924-B2F7-24ACF38FBD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40</c:v>
                </c:pt>
                <c:pt idx="1">
                  <c:v>46</c:v>
                </c:pt>
                <c:pt idx="2">
                  <c:v>39</c:v>
                </c:pt>
              </c:numCache>
            </c:numRef>
          </c:val>
          <c:smooth val="0"/>
          <c:extLst>
            <c:ext xmlns:c16="http://schemas.microsoft.com/office/drawing/2014/chart" uri="{C3380CC4-5D6E-409C-BE32-E72D297353CC}">
              <c16:uniqueId val="{00000001-7D3F-4924-B2F7-24ACF38FBDCE}"/>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84-4D0C-A650-E52C2CCDAD80}"/>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84-4D0C-A650-E52C2CCDAD8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51</c:v>
                </c:pt>
                <c:pt idx="1">
                  <c:v>47</c:v>
                </c:pt>
                <c:pt idx="2">
                  <c:v>51</c:v>
                </c:pt>
              </c:numCache>
            </c:numRef>
          </c:val>
          <c:smooth val="0"/>
          <c:extLst>
            <c:ext xmlns:c16="http://schemas.microsoft.com/office/drawing/2014/chart" uri="{C3380CC4-5D6E-409C-BE32-E72D297353CC}">
              <c16:uniqueId val="{00000002-B384-4D0C-A650-E52C2CCDAD80}"/>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2.2846523145403939E-2"/>
                  <c:y val="6.6786789664546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84-4D0C-A650-E52C2CCDAD80}"/>
                </c:ext>
              </c:extLst>
            </c:dLbl>
            <c:dLbl>
              <c:idx val="2"/>
              <c:layout>
                <c:manualLayout>
                  <c:x val="-8.971436520100215E-2"/>
                  <c:y val="5.0773191976557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84-4D0C-A650-E52C2CCDAD8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44</c:v>
                </c:pt>
                <c:pt idx="1">
                  <c:v>47</c:v>
                </c:pt>
                <c:pt idx="2">
                  <c:v>42</c:v>
                </c:pt>
              </c:numCache>
            </c:numRef>
          </c:val>
          <c:smooth val="0"/>
          <c:extLst>
            <c:ext xmlns:c16="http://schemas.microsoft.com/office/drawing/2014/chart" uri="{C3380CC4-5D6E-409C-BE32-E72D297353CC}">
              <c16:uniqueId val="{00000005-B384-4D0C-A650-E52C2CCDAD80}"/>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0114326603398343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1A-4DB1-84FB-A80A5444E7B2}"/>
                </c:ext>
              </c:extLst>
            </c:dLbl>
            <c:dLbl>
              <c:idx val="2"/>
              <c:layout>
                <c:manualLayout>
                  <c:x val="-8.6969173296974844E-2"/>
                  <c:y val="5.0773191976557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1A-4DB1-84FB-A80A5444E7B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44</c:v>
                </c:pt>
                <c:pt idx="1">
                  <c:v>42</c:v>
                </c:pt>
                <c:pt idx="2">
                  <c:v>46</c:v>
                </c:pt>
              </c:numCache>
            </c:numRef>
          </c:val>
          <c:smooth val="0"/>
          <c:extLst>
            <c:ext xmlns:c16="http://schemas.microsoft.com/office/drawing/2014/chart" uri="{C3380CC4-5D6E-409C-BE32-E72D297353CC}">
              <c16:uniqueId val="{00000002-EF1A-4DB1-84FB-A80A5444E7B2}"/>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1.6683681842088759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1A-4DB1-84FB-A80A5444E7B2}"/>
                </c:ext>
              </c:extLst>
            </c:dLbl>
            <c:dLbl>
              <c:idx val="2"/>
              <c:layout>
                <c:manualLayout>
                  <c:x val="-8.4303807018357518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1A-4DB1-84FB-A80A5444E7B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50</c:v>
                </c:pt>
                <c:pt idx="1">
                  <c:v>52</c:v>
                </c:pt>
                <c:pt idx="2">
                  <c:v>46</c:v>
                </c:pt>
              </c:numCache>
            </c:numRef>
          </c:val>
          <c:smooth val="0"/>
          <c:extLst>
            <c:ext xmlns:c16="http://schemas.microsoft.com/office/drawing/2014/chart" uri="{C3380CC4-5D6E-409C-BE32-E72D297353CC}">
              <c16:uniqueId val="{00000005-EF1A-4DB1-84FB-A80A5444E7B2}"/>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Primary schools</c:v>
                </c:pt>
                <c:pt idx="1">
                  <c:v>GPs and practice nurses</c:v>
                </c:pt>
                <c:pt idx="2">
                  <c:v>Early education and childcare services</c:v>
                </c:pt>
                <c:pt idx="3">
                  <c:v>Midwives</c:v>
                </c:pt>
                <c:pt idx="4">
                  <c:v>Health visitors</c:v>
                </c:pt>
                <c:pt idx="5">
                  <c:v>Local activity classes </c:v>
                </c:pt>
                <c:pt idx="6">
                  <c:v>Local informal social activities </c:v>
                </c:pt>
                <c:pt idx="7">
                  <c:v>Business and employers</c:v>
                </c:pt>
                <c:pt idx="8">
                  <c:v>School nurses</c:v>
                </c:pt>
              </c:strCache>
            </c:strRef>
          </c:cat>
          <c:val>
            <c:numRef>
              <c:f>Sheet1!$B$2:$B$10</c:f>
              <c:numCache>
                <c:formatCode>0%</c:formatCode>
                <c:ptCount val="9"/>
                <c:pt idx="0">
                  <c:v>0.52</c:v>
                </c:pt>
                <c:pt idx="1">
                  <c:v>0.43</c:v>
                </c:pt>
                <c:pt idx="2">
                  <c:v>0.41</c:v>
                </c:pt>
                <c:pt idx="3">
                  <c:v>0.37</c:v>
                </c:pt>
                <c:pt idx="4">
                  <c:v>0.37</c:v>
                </c:pt>
                <c:pt idx="5">
                  <c:v>0.28999999999999998</c:v>
                </c:pt>
                <c:pt idx="6">
                  <c:v>0.28000000000000003</c:v>
                </c:pt>
                <c:pt idx="7">
                  <c:v>0.28000000000000003</c:v>
                </c:pt>
                <c:pt idx="8">
                  <c:v>0.28000000000000003</c:v>
                </c:pt>
              </c:numCache>
            </c:numRef>
          </c:val>
          <c:extLst>
            <c:ext xmlns:c16="http://schemas.microsoft.com/office/drawing/2014/chart" uri="{C3380CC4-5D6E-409C-BE32-E72D297353CC}">
              <c16:uniqueId val="{00000000-5B2C-4C31-A743-2B0D60AC5C5C}"/>
            </c:ext>
          </c:extLst>
        </c:ser>
        <c:dLbls>
          <c:showLegendKey val="0"/>
          <c:showVal val="0"/>
          <c:showCatName val="0"/>
          <c:showSerName val="0"/>
          <c:showPercent val="0"/>
          <c:showBubbleSize val="0"/>
        </c:dLbls>
        <c:gapWidth val="20"/>
        <c:axId val="1348692128"/>
        <c:axId val="1348684448"/>
      </c:barChart>
      <c:catAx>
        <c:axId val="13486921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48684448"/>
        <c:crosses val="autoZero"/>
        <c:auto val="1"/>
        <c:lblAlgn val="ctr"/>
        <c:lblOffset val="100"/>
        <c:noMultiLvlLbl val="0"/>
      </c:catAx>
      <c:valAx>
        <c:axId val="1348684448"/>
        <c:scaling>
          <c:orientation val="minMax"/>
        </c:scaling>
        <c:delete val="1"/>
        <c:axPos val="t"/>
        <c:numFmt formatCode="0%" sourceLinked="1"/>
        <c:majorTickMark val="none"/>
        <c:minorTickMark val="none"/>
        <c:tickLblPos val="nextTo"/>
        <c:crossAx val="134869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Primary schools</c:v>
                </c:pt>
                <c:pt idx="1">
                  <c:v>Early education and childcare services</c:v>
                </c:pt>
                <c:pt idx="2">
                  <c:v>GPs and practice nurses</c:v>
                </c:pt>
                <c:pt idx="3">
                  <c:v>Midwives</c:v>
                </c:pt>
                <c:pt idx="4">
                  <c:v>Health visitors</c:v>
                </c:pt>
                <c:pt idx="5">
                  <c:v>Local activity classes </c:v>
                </c:pt>
                <c:pt idx="6">
                  <c:v>Local informal social activities </c:v>
                </c:pt>
                <c:pt idx="7">
                  <c:v>School nurses</c:v>
                </c:pt>
                <c:pt idx="8">
                  <c:v>Business and employers</c:v>
                </c:pt>
              </c:strCache>
            </c:strRef>
          </c:cat>
          <c:val>
            <c:numRef>
              <c:f>Sheet1!$B$2:$B$10</c:f>
              <c:numCache>
                <c:formatCode>0%</c:formatCode>
                <c:ptCount val="9"/>
                <c:pt idx="0">
                  <c:v>0.64</c:v>
                </c:pt>
                <c:pt idx="1">
                  <c:v>0.63</c:v>
                </c:pt>
                <c:pt idx="2">
                  <c:v>0.6</c:v>
                </c:pt>
                <c:pt idx="3">
                  <c:v>0.59</c:v>
                </c:pt>
                <c:pt idx="4">
                  <c:v>0.59</c:v>
                </c:pt>
                <c:pt idx="5">
                  <c:v>0.55000000000000004</c:v>
                </c:pt>
                <c:pt idx="6">
                  <c:v>0.52</c:v>
                </c:pt>
                <c:pt idx="7">
                  <c:v>0.47</c:v>
                </c:pt>
                <c:pt idx="8">
                  <c:v>0.45</c:v>
                </c:pt>
              </c:numCache>
            </c:numRef>
          </c:val>
          <c:extLst>
            <c:ext xmlns:c16="http://schemas.microsoft.com/office/drawing/2014/chart" uri="{C3380CC4-5D6E-409C-BE32-E72D297353CC}">
              <c16:uniqueId val="{00000000-5B2C-4C31-A743-2B0D60AC5C5C}"/>
            </c:ext>
          </c:extLst>
        </c:ser>
        <c:dLbls>
          <c:showLegendKey val="0"/>
          <c:showVal val="0"/>
          <c:showCatName val="0"/>
          <c:showSerName val="0"/>
          <c:showPercent val="0"/>
          <c:showBubbleSize val="0"/>
        </c:dLbls>
        <c:gapWidth val="20"/>
        <c:axId val="1348692128"/>
        <c:axId val="1348684448"/>
      </c:barChart>
      <c:catAx>
        <c:axId val="13486921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48684448"/>
        <c:crosses val="autoZero"/>
        <c:auto val="1"/>
        <c:lblAlgn val="ctr"/>
        <c:lblOffset val="100"/>
        <c:noMultiLvlLbl val="0"/>
      </c:catAx>
      <c:valAx>
        <c:axId val="1348684448"/>
        <c:scaling>
          <c:orientation val="minMax"/>
        </c:scaling>
        <c:delete val="1"/>
        <c:axPos val="t"/>
        <c:numFmt formatCode="0%" sourceLinked="1"/>
        <c:majorTickMark val="none"/>
        <c:minorTickMark val="none"/>
        <c:tickLblPos val="nextTo"/>
        <c:crossAx val="134869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bg2">
                <a:lumMod val="75000"/>
                <a:lumOff val="25000"/>
              </a:schemeClr>
            </a:solidFill>
            <a:ln>
              <a:noFill/>
            </a:ln>
            <a:effectLst/>
          </c:spPr>
          <c:invertIfNegative val="0"/>
          <c:dPt>
            <c:idx val="1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8B01-4714-AC56-04A9334A81E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Cost of living /  poverty</c:v>
                </c:pt>
                <c:pt idx="1">
                  <c:v>Cost of childcare</c:v>
                </c:pt>
                <c:pt idx="2">
                  <c:v>Lack of time to spend with children</c:v>
                </c:pt>
                <c:pt idx="3">
                  <c:v>Parenting / caring for children</c:v>
                </c:pt>
                <c:pt idx="4">
                  <c:v>Availability of childcare / access to education</c:v>
                </c:pt>
                <c:pt idx="5">
                  <c:v>Lack of support and advice</c:v>
                </c:pt>
                <c:pt idx="6">
                  <c:v>Parents having to work</c:v>
                </c:pt>
                <c:pt idx="7">
                  <c:v>Childcare in general</c:v>
                </c:pt>
                <c:pt idx="8">
                  <c:v>Technology / screen time / social media</c:v>
                </c:pt>
                <c:pt idx="9">
                  <c:v>Lack of education and knowledge</c:v>
                </c:pt>
                <c:pt idx="10">
                  <c:v>Don't know</c:v>
                </c:pt>
                <c:pt idx="12">
                  <c:v>NET: Mention of cost</c:v>
                </c:pt>
                <c:pt idx="13">
                  <c:v>NET: Mention of childcare</c:v>
                </c:pt>
              </c:strCache>
            </c:strRef>
          </c:cat>
          <c:val>
            <c:numRef>
              <c:f>Sheet1!$B$2:$B$15</c:f>
              <c:numCache>
                <c:formatCode>0%</c:formatCode>
                <c:ptCount val="14"/>
                <c:pt idx="0">
                  <c:v>0.23</c:v>
                </c:pt>
                <c:pt idx="1">
                  <c:v>0.14000000000000001</c:v>
                </c:pt>
                <c:pt idx="2">
                  <c:v>0.12</c:v>
                </c:pt>
                <c:pt idx="3">
                  <c:v>0.09</c:v>
                </c:pt>
                <c:pt idx="4">
                  <c:v>0.09</c:v>
                </c:pt>
                <c:pt idx="5">
                  <c:v>7.0000000000000007E-2</c:v>
                </c:pt>
                <c:pt idx="6">
                  <c:v>0.05</c:v>
                </c:pt>
                <c:pt idx="7">
                  <c:v>0.04</c:v>
                </c:pt>
                <c:pt idx="8">
                  <c:v>0.05</c:v>
                </c:pt>
                <c:pt idx="9">
                  <c:v>0.03</c:v>
                </c:pt>
                <c:pt idx="10">
                  <c:v>0.28000000000000003</c:v>
                </c:pt>
                <c:pt idx="12">
                  <c:v>0.33</c:v>
                </c:pt>
                <c:pt idx="13">
                  <c:v>0.23</c:v>
                </c:pt>
              </c:numCache>
            </c:numRef>
          </c:val>
          <c:extLst>
            <c:ext xmlns:c16="http://schemas.microsoft.com/office/drawing/2014/chart" uri="{C3380CC4-5D6E-409C-BE32-E72D297353CC}">
              <c16:uniqueId val="{00000000-AB00-4921-89D9-7F866A324655}"/>
            </c:ext>
          </c:extLst>
        </c:ser>
        <c:dLbls>
          <c:showLegendKey val="0"/>
          <c:showVal val="0"/>
          <c:showCatName val="0"/>
          <c:showSerName val="0"/>
          <c:showPercent val="0"/>
          <c:showBubbleSize val="0"/>
        </c:dLbls>
        <c:gapWidth val="25"/>
        <c:axId val="1480671840"/>
        <c:axId val="1480672800"/>
      </c:barChart>
      <c:catAx>
        <c:axId val="1480671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80672800"/>
        <c:crosses val="autoZero"/>
        <c:auto val="1"/>
        <c:lblAlgn val="ctr"/>
        <c:lblOffset val="100"/>
        <c:noMultiLvlLbl val="0"/>
      </c:catAx>
      <c:valAx>
        <c:axId val="1480672800"/>
        <c:scaling>
          <c:orientation val="minMax"/>
          <c:max val="0.4"/>
        </c:scaling>
        <c:delete val="1"/>
        <c:axPos val="t"/>
        <c:numFmt formatCode="0%" sourceLinked="1"/>
        <c:majorTickMark val="out"/>
        <c:minorTickMark val="none"/>
        <c:tickLblPos val="nextTo"/>
        <c:crossAx val="148067184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tx2"/>
            </a:solidFill>
            <a:ln>
              <a:noFill/>
            </a:ln>
            <a:effectLst/>
          </c:spPr>
          <c:invertIfNegative val="0"/>
          <c:dPt>
            <c:idx val="1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8B01-4714-AC56-04A9334A81E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Cost of living /  poverty</c:v>
                </c:pt>
                <c:pt idx="1">
                  <c:v>Cost of childcare</c:v>
                </c:pt>
                <c:pt idx="2">
                  <c:v>Lack of time to spend with children</c:v>
                </c:pt>
                <c:pt idx="3">
                  <c:v>Lack of support and advice</c:v>
                </c:pt>
                <c:pt idx="4">
                  <c:v>Parenting / caring for children</c:v>
                </c:pt>
                <c:pt idx="5">
                  <c:v>Availability of childcare / access to education</c:v>
                </c:pt>
                <c:pt idx="6">
                  <c:v>Children's physical / social development</c:v>
                </c:pt>
                <c:pt idx="7">
                  <c:v>Parents having to work</c:v>
                </c:pt>
                <c:pt idx="8">
                  <c:v>Technology / screen time / social media</c:v>
                </c:pt>
                <c:pt idx="9">
                  <c:v>Lack of education and knowledge</c:v>
                </c:pt>
                <c:pt idx="10">
                  <c:v>Don't know</c:v>
                </c:pt>
                <c:pt idx="12">
                  <c:v>NET: Mention of cost</c:v>
                </c:pt>
                <c:pt idx="13">
                  <c:v>NET: Mention of childcare</c:v>
                </c:pt>
              </c:strCache>
            </c:strRef>
          </c:cat>
          <c:val>
            <c:numRef>
              <c:f>Sheet1!$B$2:$B$15</c:f>
              <c:numCache>
                <c:formatCode>0%</c:formatCode>
                <c:ptCount val="14"/>
                <c:pt idx="0">
                  <c:v>0.24</c:v>
                </c:pt>
                <c:pt idx="1">
                  <c:v>0.15</c:v>
                </c:pt>
                <c:pt idx="2">
                  <c:v>0.12</c:v>
                </c:pt>
                <c:pt idx="3">
                  <c:v>0.1</c:v>
                </c:pt>
                <c:pt idx="4">
                  <c:v>0.09</c:v>
                </c:pt>
                <c:pt idx="5">
                  <c:v>7.0000000000000007E-2</c:v>
                </c:pt>
                <c:pt idx="6">
                  <c:v>0.06</c:v>
                </c:pt>
                <c:pt idx="7">
                  <c:v>0.05</c:v>
                </c:pt>
                <c:pt idx="8">
                  <c:v>0.05</c:v>
                </c:pt>
                <c:pt idx="9">
                  <c:v>0.04</c:v>
                </c:pt>
                <c:pt idx="10">
                  <c:v>0.19</c:v>
                </c:pt>
                <c:pt idx="12">
                  <c:v>0.34</c:v>
                </c:pt>
                <c:pt idx="13">
                  <c:v>0.22</c:v>
                </c:pt>
              </c:numCache>
            </c:numRef>
          </c:val>
          <c:extLst>
            <c:ext xmlns:c16="http://schemas.microsoft.com/office/drawing/2014/chart" uri="{C3380CC4-5D6E-409C-BE32-E72D297353CC}">
              <c16:uniqueId val="{00000000-AB00-4921-89D9-7F866A324655}"/>
            </c:ext>
          </c:extLst>
        </c:ser>
        <c:dLbls>
          <c:showLegendKey val="0"/>
          <c:showVal val="0"/>
          <c:showCatName val="0"/>
          <c:showSerName val="0"/>
          <c:showPercent val="0"/>
          <c:showBubbleSize val="0"/>
        </c:dLbls>
        <c:gapWidth val="25"/>
        <c:axId val="1480671840"/>
        <c:axId val="1480672800"/>
      </c:barChart>
      <c:catAx>
        <c:axId val="1480671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80672800"/>
        <c:crosses val="autoZero"/>
        <c:auto val="1"/>
        <c:lblAlgn val="ctr"/>
        <c:lblOffset val="100"/>
        <c:noMultiLvlLbl val="0"/>
      </c:catAx>
      <c:valAx>
        <c:axId val="1480672800"/>
        <c:scaling>
          <c:orientation val="minMax"/>
        </c:scaling>
        <c:delete val="1"/>
        <c:axPos val="t"/>
        <c:numFmt formatCode="0%" sourceLinked="1"/>
        <c:majorTickMark val="out"/>
        <c:minorTickMark val="none"/>
        <c:tickLblPos val="nextTo"/>
        <c:crossAx val="148067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712252652879178"/>
          <c:y val="2.2655309280649332E-2"/>
          <c:w val="0.46287747347120817"/>
          <c:h val="0.96543509718343445"/>
        </c:manualLayout>
      </c:layout>
      <c:barChart>
        <c:barDir val="bar"/>
        <c:grouping val="clustered"/>
        <c:varyColors val="0"/>
        <c:ser>
          <c:idx val="1"/>
          <c:order val="0"/>
          <c:tx>
            <c:strRef>
              <c:f>Sheet1!$B$1</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Start of pregnancy
to 5 years</c:v>
                </c:pt>
                <c:pt idx="1">
                  <c:v>5-11 years
(primary school)</c:v>
                </c:pt>
                <c:pt idx="2">
                  <c:v>11-16 years
(secondary school)</c:v>
                </c:pt>
                <c:pt idx="3">
                  <c:v>16-18 years
(further education)</c:v>
                </c:pt>
                <c:pt idx="4">
                  <c:v>18-24 years
(young adulthood)</c:v>
                </c:pt>
                <c:pt idx="5">
                  <c:v>All equally
important</c:v>
                </c:pt>
              </c:strCache>
            </c:strRef>
          </c:cat>
          <c:val>
            <c:numRef>
              <c:f>Sheet1!$B$2:$B$7</c:f>
              <c:numCache>
                <c:formatCode>0%</c:formatCode>
                <c:ptCount val="6"/>
                <c:pt idx="0">
                  <c:v>0.19</c:v>
                </c:pt>
                <c:pt idx="1">
                  <c:v>0.23</c:v>
                </c:pt>
                <c:pt idx="2">
                  <c:v>0.17</c:v>
                </c:pt>
                <c:pt idx="3">
                  <c:v>0.06</c:v>
                </c:pt>
                <c:pt idx="4">
                  <c:v>0.05</c:v>
                </c:pt>
                <c:pt idx="5">
                  <c:v>0.27</c:v>
                </c:pt>
              </c:numCache>
            </c:numRef>
          </c:val>
          <c:extLst>
            <c:ext xmlns:c16="http://schemas.microsoft.com/office/drawing/2014/chart" uri="{C3380CC4-5D6E-409C-BE32-E72D297353CC}">
              <c16:uniqueId val="{00000000-90A0-4F4C-B48E-511B8721F28F}"/>
            </c:ext>
          </c:extLst>
        </c:ser>
        <c:ser>
          <c:idx val="0"/>
          <c:order val="1"/>
          <c:tx>
            <c:strRef>
              <c:f>Sheet1!$C$1</c:f>
              <c:strCache>
                <c:ptCount val="1"/>
                <c:pt idx="0">
                  <c:v>2023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Start of pregnancy
to 5 years</c:v>
                </c:pt>
                <c:pt idx="1">
                  <c:v>5-11 years
(primary school)</c:v>
                </c:pt>
                <c:pt idx="2">
                  <c:v>11-16 years
(secondary school)</c:v>
                </c:pt>
                <c:pt idx="3">
                  <c:v>16-18 years
(further education)</c:v>
                </c:pt>
                <c:pt idx="4">
                  <c:v>18-24 years
(young adulthood)</c:v>
                </c:pt>
                <c:pt idx="5">
                  <c:v>All equally
important</c:v>
                </c:pt>
              </c:strCache>
            </c:strRef>
          </c:cat>
          <c:val>
            <c:numRef>
              <c:f>Sheet1!$C$2:$C$7</c:f>
              <c:numCache>
                <c:formatCode>0%</c:formatCode>
                <c:ptCount val="6"/>
                <c:pt idx="0">
                  <c:v>0.19</c:v>
                </c:pt>
                <c:pt idx="1">
                  <c:v>0.22</c:v>
                </c:pt>
                <c:pt idx="2">
                  <c:v>0.18</c:v>
                </c:pt>
                <c:pt idx="3">
                  <c:v>0.06</c:v>
                </c:pt>
                <c:pt idx="4">
                  <c:v>0.05</c:v>
                </c:pt>
                <c:pt idx="5">
                  <c:v>0.26</c:v>
                </c:pt>
              </c:numCache>
            </c:numRef>
          </c:val>
          <c:extLst>
            <c:ext xmlns:c16="http://schemas.microsoft.com/office/drawing/2014/chart" uri="{C3380CC4-5D6E-409C-BE32-E72D297353CC}">
              <c16:uniqueId val="{00000000-C3D5-4BDE-AA59-16A86D8BC022}"/>
            </c:ext>
          </c:extLst>
        </c:ser>
        <c:ser>
          <c:idx val="2"/>
          <c:order val="2"/>
          <c:tx>
            <c:strRef>
              <c:f>Sheet1!$D$1</c:f>
              <c:strCache>
                <c:ptCount val="1"/>
                <c:pt idx="0">
                  <c:v>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Start of pregnancy
to 5 years</c:v>
                </c:pt>
                <c:pt idx="1">
                  <c:v>5-11 years
(primary school)</c:v>
                </c:pt>
                <c:pt idx="2">
                  <c:v>11-16 years
(secondary school)</c:v>
                </c:pt>
                <c:pt idx="3">
                  <c:v>16-18 years
(further education)</c:v>
                </c:pt>
                <c:pt idx="4">
                  <c:v>18-24 years
(young adulthood)</c:v>
                </c:pt>
                <c:pt idx="5">
                  <c:v>All equally
important</c:v>
                </c:pt>
              </c:strCache>
            </c:strRef>
          </c:cat>
          <c:val>
            <c:numRef>
              <c:f>Sheet1!$D$2:$D$7</c:f>
              <c:numCache>
                <c:formatCode>0%</c:formatCode>
                <c:ptCount val="6"/>
                <c:pt idx="0">
                  <c:v>0.17</c:v>
                </c:pt>
                <c:pt idx="1">
                  <c:v>0.2</c:v>
                </c:pt>
                <c:pt idx="2">
                  <c:v>0.17</c:v>
                </c:pt>
                <c:pt idx="3">
                  <c:v>0.06</c:v>
                </c:pt>
                <c:pt idx="4">
                  <c:v>0.06</c:v>
                </c:pt>
                <c:pt idx="5">
                  <c:v>0.28999999999999998</c:v>
                </c:pt>
              </c:numCache>
            </c:numRef>
          </c:val>
          <c:extLst>
            <c:ext xmlns:c16="http://schemas.microsoft.com/office/drawing/2014/chart" uri="{C3380CC4-5D6E-409C-BE32-E72D297353CC}">
              <c16:uniqueId val="{00000000-5F1E-45D4-AE93-77E9C508EF0F}"/>
            </c:ext>
          </c:extLst>
        </c:ser>
        <c:dLbls>
          <c:dLblPos val="inEnd"/>
          <c:showLegendKey val="0"/>
          <c:showVal val="1"/>
          <c:showCatName val="0"/>
          <c:showSerName val="0"/>
          <c:showPercent val="0"/>
          <c:showBubbleSize val="0"/>
        </c:dLbls>
        <c:gapWidth val="40"/>
        <c:axId val="1069323023"/>
        <c:axId val="1069332623"/>
      </c:barChart>
      <c:catAx>
        <c:axId val="10693230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069332623"/>
        <c:crosses val="autoZero"/>
        <c:auto val="1"/>
        <c:lblAlgn val="ctr"/>
        <c:lblOffset val="100"/>
        <c:noMultiLvlLbl val="0"/>
      </c:catAx>
      <c:valAx>
        <c:axId val="1069332623"/>
        <c:scaling>
          <c:orientation val="minMax"/>
        </c:scaling>
        <c:delete val="1"/>
        <c:axPos val="t"/>
        <c:numFmt formatCode="0%" sourceLinked="1"/>
        <c:majorTickMark val="none"/>
        <c:minorTickMark val="none"/>
        <c:tickLblPos val="nextTo"/>
        <c:crossAx val="10693230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31987717308955"/>
          <c:y val="2.578124841404722E-2"/>
          <c:w val="0.52816653067302266"/>
          <c:h val="0.94843750317190556"/>
        </c:manualLayout>
      </c:layout>
      <c:barChart>
        <c:barDir val="bar"/>
        <c:grouping val="clustered"/>
        <c:varyColors val="0"/>
        <c:ser>
          <c:idx val="0"/>
          <c:order val="0"/>
          <c:tx>
            <c:strRef>
              <c:f>Sheet1!$B$1</c:f>
              <c:strCache>
                <c:ptCount val="1"/>
                <c:pt idx="0">
                  <c:v>2024</c:v>
                </c:pt>
              </c:strCache>
            </c:strRef>
          </c:tx>
          <c:spPr>
            <a:solidFill>
              <a:schemeClr val="bg2">
                <a:lumMod val="75000"/>
                <a:lumOff val="25000"/>
              </a:schemeClr>
            </a:solidFill>
            <a:ln>
              <a:noFill/>
            </a:ln>
            <a:effectLst/>
          </c:spPr>
          <c:invertIfNegative val="0"/>
          <c:dPt>
            <c:idx val="1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E468-4E0C-A5A5-21A90145C22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Cost of living /poverty</c:v>
                </c:pt>
                <c:pt idx="1">
                  <c:v>Parenting /  bonding / discipline</c:v>
                </c:pt>
                <c:pt idx="2">
                  <c:v>Lack of time spent with parents</c:v>
                </c:pt>
                <c:pt idx="3">
                  <c:v>Childcare / childcare costs</c:v>
                </c:pt>
                <c:pt idx="4">
                  <c:v>Technology / screen time / social media</c:v>
                </c:pt>
                <c:pt idx="5">
                  <c:v>Education</c:v>
                </c:pt>
                <c:pt idx="6">
                  <c:v>Lack of services/support</c:v>
                </c:pt>
                <c:pt idx="7">
                  <c:v>Broken homes/unstable home life</c:v>
                </c:pt>
                <c:pt idx="8">
                  <c:v>Obesity / poor diet / nutrition</c:v>
                </c:pt>
                <c:pt idx="9">
                  <c:v>Lack of socialisation/social skills</c:v>
                </c:pt>
                <c:pt idx="10">
                  <c:v>Don't know</c:v>
                </c:pt>
              </c:strCache>
            </c:strRef>
          </c:cat>
          <c:val>
            <c:numRef>
              <c:f>Sheet1!$B$2:$B$12</c:f>
              <c:numCache>
                <c:formatCode>0%</c:formatCode>
                <c:ptCount val="11"/>
                <c:pt idx="0">
                  <c:v>0.15</c:v>
                </c:pt>
                <c:pt idx="1">
                  <c:v>0.15</c:v>
                </c:pt>
                <c:pt idx="2">
                  <c:v>0.1</c:v>
                </c:pt>
                <c:pt idx="3">
                  <c:v>0.1</c:v>
                </c:pt>
                <c:pt idx="4">
                  <c:v>0.09</c:v>
                </c:pt>
                <c:pt idx="5">
                  <c:v>0.05</c:v>
                </c:pt>
                <c:pt idx="6">
                  <c:v>0.05</c:v>
                </c:pt>
                <c:pt idx="7">
                  <c:v>0.04</c:v>
                </c:pt>
                <c:pt idx="8">
                  <c:v>0.04</c:v>
                </c:pt>
                <c:pt idx="9">
                  <c:v>0.04</c:v>
                </c:pt>
                <c:pt idx="10">
                  <c:v>0.3</c:v>
                </c:pt>
              </c:numCache>
            </c:numRef>
          </c:val>
          <c:extLst>
            <c:ext xmlns:c16="http://schemas.microsoft.com/office/drawing/2014/chart" uri="{C3380CC4-5D6E-409C-BE32-E72D297353CC}">
              <c16:uniqueId val="{00000000-A0F9-493D-B2CB-5E968037DE4D}"/>
            </c:ext>
          </c:extLst>
        </c:ser>
        <c:dLbls>
          <c:showLegendKey val="0"/>
          <c:showVal val="0"/>
          <c:showCatName val="0"/>
          <c:showSerName val="0"/>
          <c:showPercent val="0"/>
          <c:showBubbleSize val="0"/>
        </c:dLbls>
        <c:gapWidth val="20"/>
        <c:axId val="1614017936"/>
        <c:axId val="1614018896"/>
      </c:barChart>
      <c:catAx>
        <c:axId val="1614017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4018896"/>
        <c:crosses val="autoZero"/>
        <c:auto val="1"/>
        <c:lblAlgn val="ctr"/>
        <c:lblOffset val="100"/>
        <c:noMultiLvlLbl val="0"/>
      </c:catAx>
      <c:valAx>
        <c:axId val="1614018896"/>
        <c:scaling>
          <c:orientation val="minMax"/>
          <c:max val="0.4"/>
        </c:scaling>
        <c:delete val="1"/>
        <c:axPos val="t"/>
        <c:numFmt formatCode="0%" sourceLinked="1"/>
        <c:majorTickMark val="out"/>
        <c:minorTickMark val="none"/>
        <c:tickLblPos val="nextTo"/>
        <c:crossAx val="16140179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31987717308955"/>
          <c:y val="2.578124841404722E-2"/>
          <c:w val="0.52816653067302266"/>
          <c:h val="0.94843750317190556"/>
        </c:manualLayout>
      </c:layout>
      <c:barChart>
        <c:barDir val="bar"/>
        <c:grouping val="clustered"/>
        <c:varyColors val="0"/>
        <c:ser>
          <c:idx val="0"/>
          <c:order val="0"/>
          <c:tx>
            <c:strRef>
              <c:f>Sheet1!$B$1</c:f>
              <c:strCache>
                <c:ptCount val="1"/>
                <c:pt idx="0">
                  <c:v>2024</c:v>
                </c:pt>
              </c:strCache>
            </c:strRef>
          </c:tx>
          <c:spPr>
            <a:solidFill>
              <a:srgbClr val="419999"/>
            </a:solidFill>
            <a:ln>
              <a:noFill/>
            </a:ln>
            <a:effectLst/>
          </c:spPr>
          <c:invertIfNegative val="0"/>
          <c:dPt>
            <c:idx val="1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089D-44C1-8D83-25A0A8F89D7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Cost of living /poverty</c:v>
                </c:pt>
                <c:pt idx="1">
                  <c:v>Parenting /  bonding / discipline</c:v>
                </c:pt>
                <c:pt idx="2">
                  <c:v>Lack of time spent with parents</c:v>
                </c:pt>
                <c:pt idx="3">
                  <c:v>Technology / screen time / social media</c:v>
                </c:pt>
                <c:pt idx="4">
                  <c:v>Childcare / childcare costs</c:v>
                </c:pt>
                <c:pt idx="5">
                  <c:v>Child development</c:v>
                </c:pt>
                <c:pt idx="6">
                  <c:v>Health issues / healthcare</c:v>
                </c:pt>
                <c:pt idx="7">
                  <c:v>Education</c:v>
                </c:pt>
                <c:pt idx="8">
                  <c:v>Lack of services / support</c:v>
                </c:pt>
                <c:pt idx="9">
                  <c:v>Obesity / poor diet / nutrition</c:v>
                </c:pt>
                <c:pt idx="10">
                  <c:v>Don't know</c:v>
                </c:pt>
              </c:strCache>
            </c:strRef>
          </c:cat>
          <c:val>
            <c:numRef>
              <c:f>Sheet1!$B$2:$B$12</c:f>
              <c:numCache>
                <c:formatCode>0%</c:formatCode>
                <c:ptCount val="11"/>
                <c:pt idx="0">
                  <c:v>0.13</c:v>
                </c:pt>
                <c:pt idx="1">
                  <c:v>0.13</c:v>
                </c:pt>
                <c:pt idx="2">
                  <c:v>0.1</c:v>
                </c:pt>
                <c:pt idx="3">
                  <c:v>0.1</c:v>
                </c:pt>
                <c:pt idx="4">
                  <c:v>0.09</c:v>
                </c:pt>
                <c:pt idx="5">
                  <c:v>7.0000000000000007E-2</c:v>
                </c:pt>
                <c:pt idx="6">
                  <c:v>0.06</c:v>
                </c:pt>
                <c:pt idx="7">
                  <c:v>0.05</c:v>
                </c:pt>
                <c:pt idx="8">
                  <c:v>0.05</c:v>
                </c:pt>
                <c:pt idx="9">
                  <c:v>0.04</c:v>
                </c:pt>
                <c:pt idx="10">
                  <c:v>0.22</c:v>
                </c:pt>
              </c:numCache>
            </c:numRef>
          </c:val>
          <c:extLst>
            <c:ext xmlns:c16="http://schemas.microsoft.com/office/drawing/2014/chart" uri="{C3380CC4-5D6E-409C-BE32-E72D297353CC}">
              <c16:uniqueId val="{00000000-A0F9-493D-B2CB-5E968037DE4D}"/>
            </c:ext>
          </c:extLst>
        </c:ser>
        <c:dLbls>
          <c:showLegendKey val="0"/>
          <c:showVal val="0"/>
          <c:showCatName val="0"/>
          <c:showSerName val="0"/>
          <c:showPercent val="0"/>
          <c:showBubbleSize val="0"/>
        </c:dLbls>
        <c:gapWidth val="20"/>
        <c:axId val="1614017936"/>
        <c:axId val="1614018896"/>
      </c:barChart>
      <c:catAx>
        <c:axId val="1614017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4018896"/>
        <c:crosses val="autoZero"/>
        <c:auto val="1"/>
        <c:lblAlgn val="ctr"/>
        <c:lblOffset val="100"/>
        <c:noMultiLvlLbl val="0"/>
      </c:catAx>
      <c:valAx>
        <c:axId val="1614018896"/>
        <c:scaling>
          <c:orientation val="minMax"/>
          <c:max val="0.4"/>
        </c:scaling>
        <c:delete val="1"/>
        <c:axPos val="t"/>
        <c:numFmt formatCode="0%" sourceLinked="1"/>
        <c:majorTickMark val="out"/>
        <c:minorTickMark val="none"/>
        <c:tickLblPos val="nextTo"/>
        <c:crossAx val="161401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 know a great deal</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2024</c:v>
                </c:pt>
                <c:pt idx="1">
                  <c:v>2023</c:v>
                </c:pt>
                <c:pt idx="2">
                  <c:v>2022</c:v>
                </c:pt>
                <c:pt idx="4">
                  <c:v>2024</c:v>
                </c:pt>
                <c:pt idx="5">
                  <c:v>2023</c:v>
                </c:pt>
                <c:pt idx="6">
                  <c:v>2022</c:v>
                </c:pt>
              </c:strCache>
            </c:strRef>
          </c:cat>
          <c:val>
            <c:numRef>
              <c:f>Sheet1!$B$2:$B$8</c:f>
              <c:numCache>
                <c:formatCode>0%</c:formatCode>
                <c:ptCount val="7"/>
                <c:pt idx="0">
                  <c:v>0.21</c:v>
                </c:pt>
                <c:pt idx="1">
                  <c:v>0.2</c:v>
                </c:pt>
                <c:pt idx="2">
                  <c:v>0.16</c:v>
                </c:pt>
                <c:pt idx="4">
                  <c:v>0.3</c:v>
                </c:pt>
                <c:pt idx="5">
                  <c:v>0.28999999999999998</c:v>
                </c:pt>
                <c:pt idx="6">
                  <c:v>0.27</c:v>
                </c:pt>
              </c:numCache>
            </c:numRef>
          </c:val>
          <c:extLst>
            <c:ext xmlns:c16="http://schemas.microsoft.com/office/drawing/2014/chart" uri="{C3380CC4-5D6E-409C-BE32-E72D297353CC}">
              <c16:uniqueId val="{00000000-64F0-4DC3-985C-67FE2E2D5B12}"/>
            </c:ext>
          </c:extLst>
        </c:ser>
        <c:ser>
          <c:idx val="1"/>
          <c:order val="1"/>
          <c:tx>
            <c:strRef>
              <c:f>Sheet1!$C$1</c:f>
              <c:strCache>
                <c:ptCount val="1"/>
                <c:pt idx="0">
                  <c:v>I know a fair amount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2024</c:v>
                </c:pt>
                <c:pt idx="1">
                  <c:v>2023</c:v>
                </c:pt>
                <c:pt idx="2">
                  <c:v>2022</c:v>
                </c:pt>
                <c:pt idx="4">
                  <c:v>2024</c:v>
                </c:pt>
                <c:pt idx="5">
                  <c:v>2023</c:v>
                </c:pt>
                <c:pt idx="6">
                  <c:v>2022</c:v>
                </c:pt>
              </c:strCache>
            </c:strRef>
          </c:cat>
          <c:val>
            <c:numRef>
              <c:f>Sheet1!$C$2:$C$8</c:f>
              <c:numCache>
                <c:formatCode>0%</c:formatCode>
                <c:ptCount val="7"/>
                <c:pt idx="0">
                  <c:v>0.35</c:v>
                </c:pt>
                <c:pt idx="1">
                  <c:v>0.35</c:v>
                </c:pt>
                <c:pt idx="2">
                  <c:v>0.32</c:v>
                </c:pt>
                <c:pt idx="4">
                  <c:v>0.35</c:v>
                </c:pt>
                <c:pt idx="5">
                  <c:v>0.4</c:v>
                </c:pt>
                <c:pt idx="6">
                  <c:v>0.38</c:v>
                </c:pt>
              </c:numCache>
            </c:numRef>
          </c:val>
          <c:extLst>
            <c:ext xmlns:c16="http://schemas.microsoft.com/office/drawing/2014/chart" uri="{C3380CC4-5D6E-409C-BE32-E72D297353CC}">
              <c16:uniqueId val="{00000001-64F0-4DC3-985C-67FE2E2D5B12}"/>
            </c:ext>
          </c:extLst>
        </c:ser>
        <c:ser>
          <c:idx val="2"/>
          <c:order val="2"/>
          <c:tx>
            <c:strRef>
              <c:f>Sheet1!$D$1</c:f>
              <c:strCache>
                <c:ptCount val="1"/>
                <c:pt idx="0">
                  <c:v>I know just a little</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2024</c:v>
                </c:pt>
                <c:pt idx="1">
                  <c:v>2023</c:v>
                </c:pt>
                <c:pt idx="2">
                  <c:v>2022</c:v>
                </c:pt>
                <c:pt idx="4">
                  <c:v>2024</c:v>
                </c:pt>
                <c:pt idx="5">
                  <c:v>2023</c:v>
                </c:pt>
                <c:pt idx="6">
                  <c:v>2022</c:v>
                </c:pt>
              </c:strCache>
            </c:strRef>
          </c:cat>
          <c:val>
            <c:numRef>
              <c:f>Sheet1!$D$2:$D$8</c:f>
              <c:numCache>
                <c:formatCode>0%</c:formatCode>
                <c:ptCount val="7"/>
                <c:pt idx="0">
                  <c:v>0.21</c:v>
                </c:pt>
                <c:pt idx="1">
                  <c:v>0.22</c:v>
                </c:pt>
                <c:pt idx="2">
                  <c:v>0.27</c:v>
                </c:pt>
                <c:pt idx="4">
                  <c:v>0.17</c:v>
                </c:pt>
                <c:pt idx="5">
                  <c:v>0.17</c:v>
                </c:pt>
                <c:pt idx="6">
                  <c:v>0.2</c:v>
                </c:pt>
              </c:numCache>
            </c:numRef>
          </c:val>
          <c:extLst>
            <c:ext xmlns:c16="http://schemas.microsoft.com/office/drawing/2014/chart" uri="{C3380CC4-5D6E-409C-BE32-E72D297353CC}">
              <c16:uniqueId val="{00000002-64F0-4DC3-985C-67FE2E2D5B12}"/>
            </c:ext>
          </c:extLst>
        </c:ser>
        <c:ser>
          <c:idx val="3"/>
          <c:order val="3"/>
          <c:tx>
            <c:strRef>
              <c:f>Sheet1!$E$1</c:f>
              <c:strCache>
                <c:ptCount val="1"/>
                <c:pt idx="0">
                  <c:v>I have heard of this phrase but know nothing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2024</c:v>
                </c:pt>
                <c:pt idx="1">
                  <c:v>2023</c:v>
                </c:pt>
                <c:pt idx="2">
                  <c:v>2022</c:v>
                </c:pt>
                <c:pt idx="4">
                  <c:v>2024</c:v>
                </c:pt>
                <c:pt idx="5">
                  <c:v>2023</c:v>
                </c:pt>
                <c:pt idx="6">
                  <c:v>2022</c:v>
                </c:pt>
              </c:strCache>
            </c:strRef>
          </c:cat>
          <c:val>
            <c:numRef>
              <c:f>Sheet1!$E$2:$E$8</c:f>
              <c:numCache>
                <c:formatCode>0%</c:formatCode>
                <c:ptCount val="7"/>
                <c:pt idx="0">
                  <c:v>0.15</c:v>
                </c:pt>
                <c:pt idx="1">
                  <c:v>0.15</c:v>
                </c:pt>
                <c:pt idx="2">
                  <c:v>0.16</c:v>
                </c:pt>
                <c:pt idx="4">
                  <c:v>0.16</c:v>
                </c:pt>
                <c:pt idx="5">
                  <c:v>0.12</c:v>
                </c:pt>
                <c:pt idx="6">
                  <c:v>0.13</c:v>
                </c:pt>
              </c:numCache>
            </c:numRef>
          </c:val>
          <c:extLst>
            <c:ext xmlns:c16="http://schemas.microsoft.com/office/drawing/2014/chart" uri="{C3380CC4-5D6E-409C-BE32-E72D297353CC}">
              <c16:uniqueId val="{00000003-64F0-4DC3-985C-67FE2E2D5B12}"/>
            </c:ext>
          </c:extLst>
        </c:ser>
        <c:ser>
          <c:idx val="4"/>
          <c:order val="4"/>
          <c:tx>
            <c:strRef>
              <c:f>Sheet1!$F$1</c:f>
              <c:strCache>
                <c:ptCount val="1"/>
                <c:pt idx="0">
                  <c:v>I have never heard of this phrase</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2024</c:v>
                </c:pt>
                <c:pt idx="1">
                  <c:v>2023</c:v>
                </c:pt>
                <c:pt idx="2">
                  <c:v>2022</c:v>
                </c:pt>
                <c:pt idx="4">
                  <c:v>2024</c:v>
                </c:pt>
                <c:pt idx="5">
                  <c:v>2023</c:v>
                </c:pt>
                <c:pt idx="6">
                  <c:v>2022</c:v>
                </c:pt>
              </c:strCache>
            </c:strRef>
          </c:cat>
          <c:val>
            <c:numRef>
              <c:f>Sheet1!$F$2:$F$8</c:f>
              <c:numCache>
                <c:formatCode>0%</c:formatCode>
                <c:ptCount val="7"/>
                <c:pt idx="0">
                  <c:v>0.08</c:v>
                </c:pt>
                <c:pt idx="1">
                  <c:v>0.08</c:v>
                </c:pt>
                <c:pt idx="2">
                  <c:v>0.09</c:v>
                </c:pt>
                <c:pt idx="4">
                  <c:v>0.03</c:v>
                </c:pt>
                <c:pt idx="5">
                  <c:v>0.02</c:v>
                </c:pt>
                <c:pt idx="6">
                  <c:v>0.02</c:v>
                </c:pt>
              </c:numCache>
            </c:numRef>
          </c:val>
          <c:extLst>
            <c:ext xmlns:c16="http://schemas.microsoft.com/office/drawing/2014/chart" uri="{C3380CC4-5D6E-409C-BE32-E72D297353CC}">
              <c16:uniqueId val="{00000004-64F0-4DC3-985C-67FE2E2D5B12}"/>
            </c:ext>
          </c:extLst>
        </c:ser>
        <c:dLbls>
          <c:dLblPos val="ctr"/>
          <c:showLegendKey val="0"/>
          <c:showVal val="1"/>
          <c:showCatName val="0"/>
          <c:showSerName val="0"/>
          <c:showPercent val="0"/>
          <c:showBubbleSize val="0"/>
        </c:dLbls>
        <c:gapWidth val="15"/>
        <c:overlap val="100"/>
        <c:axId val="1463106943"/>
        <c:axId val="1678946815"/>
      </c:barChart>
      <c:catAx>
        <c:axId val="1463106943"/>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78946815"/>
        <c:crosses val="autoZero"/>
        <c:auto val="1"/>
        <c:lblAlgn val="ctr"/>
        <c:lblOffset val="100"/>
        <c:noMultiLvlLbl val="0"/>
      </c:catAx>
      <c:valAx>
        <c:axId val="1678946815"/>
        <c:scaling>
          <c:orientation val="minMax"/>
        </c:scaling>
        <c:delete val="1"/>
        <c:axPos val="t"/>
        <c:numFmt formatCode="0%" sourceLinked="1"/>
        <c:majorTickMark val="out"/>
        <c:minorTickMark val="none"/>
        <c:tickLblPos val="nextTo"/>
        <c:crossAx val="146310694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bg2">
                <a:lumMod val="75000"/>
                <a:lumOff val="25000"/>
              </a:schemeClr>
            </a:solidFill>
            <a:ln>
              <a:noFill/>
            </a:ln>
            <a:effectLst/>
          </c:spPr>
          <c:invertIfNegative val="0"/>
          <c:dLbls>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47-492F-891E-179831A558A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 don't have a close enough relationship 
with either babies / children / parents</c:v>
                </c:pt>
                <c:pt idx="1">
                  <c:v>I don't have the time</c:v>
                </c:pt>
                <c:pt idx="2">
                  <c:v>I don't have the knowledge or skills</c:v>
                </c:pt>
                <c:pt idx="3">
                  <c:v>I don't have the resources/finances</c:v>
                </c:pt>
                <c:pt idx="4">
                  <c:v>I don't have the confidence</c:v>
                </c:pt>
                <c:pt idx="5">
                  <c:v>I don't want to / have no interest</c:v>
                </c:pt>
                <c:pt idx="6">
                  <c:v>It is not my problem/responsibility</c:v>
                </c:pt>
                <c:pt idx="7">
                  <c:v>I have health issues which prevent 
me (e.g. physical or mental)</c:v>
                </c:pt>
                <c:pt idx="8">
                  <c:v>I am uncomfortable around 
babies/children/parents</c:v>
                </c:pt>
                <c:pt idx="9">
                  <c:v>I am not trusted to offer support</c:v>
                </c:pt>
              </c:strCache>
            </c:strRef>
          </c:cat>
          <c:val>
            <c:numRef>
              <c:f>Sheet1!$B$2:$B$11</c:f>
              <c:numCache>
                <c:formatCode>0%</c:formatCode>
                <c:ptCount val="10"/>
                <c:pt idx="0">
                  <c:v>0.42</c:v>
                </c:pt>
                <c:pt idx="1">
                  <c:v>0.18</c:v>
                </c:pt>
                <c:pt idx="2">
                  <c:v>0.16</c:v>
                </c:pt>
                <c:pt idx="3">
                  <c:v>0.11</c:v>
                </c:pt>
                <c:pt idx="4">
                  <c:v>0.11</c:v>
                </c:pt>
                <c:pt idx="5">
                  <c:v>0.1</c:v>
                </c:pt>
                <c:pt idx="6">
                  <c:v>0.1</c:v>
                </c:pt>
                <c:pt idx="7">
                  <c:v>0.09</c:v>
                </c:pt>
                <c:pt idx="8">
                  <c:v>0.08</c:v>
                </c:pt>
                <c:pt idx="9">
                  <c:v>0.04</c:v>
                </c:pt>
              </c:numCache>
            </c:numRef>
          </c:val>
          <c:extLst>
            <c:ext xmlns:c16="http://schemas.microsoft.com/office/drawing/2014/chart" uri="{C3380CC4-5D6E-409C-BE32-E72D297353CC}">
              <c16:uniqueId val="{00000000-7247-492F-891E-179831A558A7}"/>
            </c:ext>
          </c:extLst>
        </c:ser>
        <c:ser>
          <c:idx val="1"/>
          <c:order val="1"/>
          <c:tx>
            <c:strRef>
              <c:f>Sheet1!$C$1</c:f>
              <c:strCache>
                <c:ptCount val="1"/>
                <c:pt idx="0">
                  <c:v>non</c:v>
                </c:pt>
              </c:strCache>
            </c:strRef>
          </c:tx>
          <c:spPr>
            <a:solidFill>
              <a:schemeClr val="accent3"/>
            </a:solidFill>
            <a:ln>
              <a:noFill/>
            </a:ln>
            <a:effectLst/>
          </c:spPr>
          <c:invertIfNegative val="0"/>
          <c:dLbls>
            <c:dLbl>
              <c:idx val="9"/>
              <c:layout>
                <c:manualLayout>
                  <c:x val="1.2919007759049038E-3"/>
                  <c:y val="0"/>
                </c:manualLayout>
              </c:layout>
              <c:tx>
                <c:rich>
                  <a:bodyPr/>
                  <a:lstStyle/>
                  <a:p>
                    <a:fld id="{6BD70685-F69B-433C-8D7F-0D57B3CF9CE7}"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1B-44BB-844A-EF31276DE528}"/>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 don't have a close enough relationship 
with either babies / children / parents</c:v>
                </c:pt>
                <c:pt idx="1">
                  <c:v>I don't have the time</c:v>
                </c:pt>
                <c:pt idx="2">
                  <c:v>I don't have the knowledge or skills</c:v>
                </c:pt>
                <c:pt idx="3">
                  <c:v>I don't have the resources/finances</c:v>
                </c:pt>
                <c:pt idx="4">
                  <c:v>I don't have the confidence</c:v>
                </c:pt>
                <c:pt idx="5">
                  <c:v>I don't want to / have no interest</c:v>
                </c:pt>
                <c:pt idx="6">
                  <c:v>It is not my problem/responsibility</c:v>
                </c:pt>
                <c:pt idx="7">
                  <c:v>I have health issues which prevent 
me (e.g. physical or mental)</c:v>
                </c:pt>
                <c:pt idx="8">
                  <c:v>I am uncomfortable around 
babies/children/parents</c:v>
                </c:pt>
                <c:pt idx="9">
                  <c:v>I am not trusted to offer support</c:v>
                </c:pt>
              </c:strCache>
            </c:strRef>
          </c:cat>
          <c:val>
            <c:numRef>
              <c:f>Sheet1!$C$2:$C$11</c:f>
              <c:numCache>
                <c:formatCode>0%</c:formatCode>
                <c:ptCount val="10"/>
                <c:pt idx="0">
                  <c:v>0.51</c:v>
                </c:pt>
                <c:pt idx="1">
                  <c:v>0.18</c:v>
                </c:pt>
                <c:pt idx="2">
                  <c:v>0.24</c:v>
                </c:pt>
                <c:pt idx="3">
                  <c:v>0.14000000000000001</c:v>
                </c:pt>
                <c:pt idx="4">
                  <c:v>0.14000000000000001</c:v>
                </c:pt>
                <c:pt idx="5">
                  <c:v>0.13</c:v>
                </c:pt>
                <c:pt idx="6">
                  <c:v>0.13</c:v>
                </c:pt>
                <c:pt idx="7">
                  <c:v>0.09</c:v>
                </c:pt>
                <c:pt idx="8">
                  <c:v>0.11</c:v>
                </c:pt>
                <c:pt idx="9">
                  <c:v>0.04</c:v>
                </c:pt>
              </c:numCache>
            </c:numRef>
          </c:val>
          <c:extLst>
            <c:ext xmlns:c16="http://schemas.microsoft.com/office/drawing/2014/chart" uri="{C3380CC4-5D6E-409C-BE32-E72D297353CC}">
              <c16:uniqueId val="{00000006-7A1B-44BB-844A-EF31276DE528}"/>
            </c:ext>
          </c:extLst>
        </c:ser>
        <c:dLbls>
          <c:showLegendKey val="0"/>
          <c:showVal val="0"/>
          <c:showCatName val="0"/>
          <c:showSerName val="0"/>
          <c:showPercent val="0"/>
          <c:showBubbleSize val="0"/>
        </c:dLbls>
        <c:gapWidth val="25"/>
        <c:axId val="1480671840"/>
        <c:axId val="1480672800"/>
      </c:barChart>
      <c:catAx>
        <c:axId val="1480671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1480672800"/>
        <c:crosses val="autoZero"/>
        <c:auto val="1"/>
        <c:lblAlgn val="ctr"/>
        <c:lblOffset val="100"/>
        <c:noMultiLvlLbl val="0"/>
      </c:catAx>
      <c:valAx>
        <c:axId val="1480672800"/>
        <c:scaling>
          <c:orientation val="minMax"/>
        </c:scaling>
        <c:delete val="1"/>
        <c:axPos val="t"/>
        <c:numFmt formatCode="0%" sourceLinked="1"/>
        <c:majorTickMark val="none"/>
        <c:minorTickMark val="none"/>
        <c:tickLblPos val="nextTo"/>
        <c:crossAx val="148067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44567405200424E-2"/>
          <c:y val="4.5099912285997364E-2"/>
          <c:w val="0.91442748463489121"/>
          <c:h val="0.90980017542800529"/>
        </c:manualLayout>
      </c:layout>
      <c:barChart>
        <c:barDir val="bar"/>
        <c:grouping val="percentStacked"/>
        <c:varyColors val="0"/>
        <c:ser>
          <c:idx val="0"/>
          <c:order val="0"/>
          <c:tx>
            <c:strRef>
              <c:f>Sheet1!$B$1</c:f>
              <c:strCache>
                <c:ptCount val="1"/>
                <c:pt idx="0">
                  <c:v>I know a great deal</c:v>
                </c:pt>
              </c:strCache>
            </c:strRef>
          </c:tx>
          <c:spPr>
            <a:solidFill>
              <a:srgbClr val="3173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c:v>
                </c:pt>
                <c:pt idx="1">
                  <c:v>2024</c:v>
                </c:pt>
              </c:strCache>
            </c:strRef>
          </c:cat>
          <c:val>
            <c:numRef>
              <c:f>Sheet1!$B$2:$B$3</c:f>
              <c:numCache>
                <c:formatCode>0%</c:formatCode>
                <c:ptCount val="2"/>
                <c:pt idx="0">
                  <c:v>0.14000000000000001</c:v>
                </c:pt>
                <c:pt idx="1">
                  <c:v>0.14000000000000001</c:v>
                </c:pt>
              </c:numCache>
            </c:numRef>
          </c:val>
          <c:extLst>
            <c:ext xmlns:c16="http://schemas.microsoft.com/office/drawing/2014/chart" uri="{C3380CC4-5D6E-409C-BE32-E72D297353CC}">
              <c16:uniqueId val="{00000000-64F0-4DC3-985C-67FE2E2D5B12}"/>
            </c:ext>
          </c:extLst>
        </c:ser>
        <c:ser>
          <c:idx val="1"/>
          <c:order val="1"/>
          <c:tx>
            <c:strRef>
              <c:f>Sheet1!$C$1</c:f>
              <c:strCache>
                <c:ptCount val="1"/>
                <c:pt idx="0">
                  <c:v>I know a fair amount</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c:v>
                </c:pt>
                <c:pt idx="1">
                  <c:v>2024</c:v>
                </c:pt>
              </c:strCache>
            </c:strRef>
          </c:cat>
          <c:val>
            <c:numRef>
              <c:f>Sheet1!$C$2:$C$3</c:f>
              <c:numCache>
                <c:formatCode>0%</c:formatCode>
                <c:ptCount val="2"/>
                <c:pt idx="0">
                  <c:v>0.31</c:v>
                </c:pt>
                <c:pt idx="1">
                  <c:v>0.33</c:v>
                </c:pt>
              </c:numCache>
            </c:numRef>
          </c:val>
          <c:extLst>
            <c:ext xmlns:c16="http://schemas.microsoft.com/office/drawing/2014/chart" uri="{C3380CC4-5D6E-409C-BE32-E72D297353CC}">
              <c16:uniqueId val="{00000001-64F0-4DC3-985C-67FE2E2D5B12}"/>
            </c:ext>
          </c:extLst>
        </c:ser>
        <c:ser>
          <c:idx val="2"/>
          <c:order val="2"/>
          <c:tx>
            <c:strRef>
              <c:f>Sheet1!$D$1</c:f>
              <c:strCache>
                <c:ptCount val="1"/>
                <c:pt idx="0">
                  <c:v>I know just a little</c:v>
                </c:pt>
              </c:strCache>
            </c:strRef>
          </c:tx>
          <c:spPr>
            <a:solidFill>
              <a:srgbClr val="F78E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c:v>
                </c:pt>
                <c:pt idx="1">
                  <c:v>2024</c:v>
                </c:pt>
              </c:strCache>
            </c:strRef>
          </c:cat>
          <c:val>
            <c:numRef>
              <c:f>Sheet1!$D$2:$D$3</c:f>
              <c:numCache>
                <c:formatCode>0%</c:formatCode>
                <c:ptCount val="2"/>
                <c:pt idx="0">
                  <c:v>0.34</c:v>
                </c:pt>
                <c:pt idx="1">
                  <c:v>0.33</c:v>
                </c:pt>
              </c:numCache>
            </c:numRef>
          </c:val>
          <c:extLst>
            <c:ext xmlns:c16="http://schemas.microsoft.com/office/drawing/2014/chart" uri="{C3380CC4-5D6E-409C-BE32-E72D297353CC}">
              <c16:uniqueId val="{00000002-64F0-4DC3-985C-67FE2E2D5B12}"/>
            </c:ext>
          </c:extLst>
        </c:ser>
        <c:ser>
          <c:idx val="3"/>
          <c:order val="3"/>
          <c:tx>
            <c:strRef>
              <c:f>Sheet1!$E$1</c:f>
              <c:strCache>
                <c:ptCount val="1"/>
                <c:pt idx="0">
                  <c:v>I have heard of this phrase but know nothing</c:v>
                </c:pt>
              </c:strCache>
            </c:strRef>
          </c:tx>
          <c:spPr>
            <a:solidFill>
              <a:schemeClr val="accent5"/>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BA1-4222-812D-DC275C1B712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c:v>
                </c:pt>
                <c:pt idx="1">
                  <c:v>2024</c:v>
                </c:pt>
              </c:strCache>
            </c:strRef>
          </c:cat>
          <c:val>
            <c:numRef>
              <c:f>Sheet1!$E$2:$E$3</c:f>
              <c:numCache>
                <c:formatCode>General</c:formatCode>
                <c:ptCount val="2"/>
                <c:pt idx="0" formatCode="0%">
                  <c:v>0.14000000000000001</c:v>
                </c:pt>
                <c:pt idx="1">
                  <c:v>0.13</c:v>
                </c:pt>
              </c:numCache>
            </c:numRef>
          </c:val>
          <c:extLst>
            <c:ext xmlns:c16="http://schemas.microsoft.com/office/drawing/2014/chart" uri="{C3380CC4-5D6E-409C-BE32-E72D297353CC}">
              <c16:uniqueId val="{00000003-64F0-4DC3-985C-67FE2E2D5B12}"/>
            </c:ext>
          </c:extLst>
        </c:ser>
        <c:ser>
          <c:idx val="4"/>
          <c:order val="4"/>
          <c:tx>
            <c:strRef>
              <c:f>Sheet1!$F$1</c:f>
              <c:strCache>
                <c:ptCount val="1"/>
                <c:pt idx="0">
                  <c:v>I have never heard of this phrase</c:v>
                </c:pt>
              </c:strCache>
            </c:strRef>
          </c:tx>
          <c:spPr>
            <a:solidFill>
              <a:schemeClr val="tx1">
                <a:lumMod val="50000"/>
                <a:lumOff val="50000"/>
              </a:schemeClr>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BA1-4222-812D-DC275C1B712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2023</c:v>
                </c:pt>
                <c:pt idx="1">
                  <c:v>2024</c:v>
                </c:pt>
              </c:strCache>
            </c:strRef>
          </c:cat>
          <c:val>
            <c:numRef>
              <c:f>Sheet1!$F$2:$F$3</c:f>
              <c:numCache>
                <c:formatCode>General</c:formatCode>
                <c:ptCount val="2"/>
                <c:pt idx="0" formatCode="0%">
                  <c:v>7.0000000000000007E-2</c:v>
                </c:pt>
                <c:pt idx="1">
                  <c:v>7.0000000000000007E-2</c:v>
                </c:pt>
              </c:numCache>
            </c:numRef>
          </c:val>
          <c:extLst>
            <c:ext xmlns:c16="http://schemas.microsoft.com/office/drawing/2014/chart" uri="{C3380CC4-5D6E-409C-BE32-E72D297353CC}">
              <c16:uniqueId val="{00000004-64F0-4DC3-985C-67FE2E2D5B12}"/>
            </c:ext>
          </c:extLst>
        </c:ser>
        <c:dLbls>
          <c:dLblPos val="ctr"/>
          <c:showLegendKey val="0"/>
          <c:showVal val="1"/>
          <c:showCatName val="0"/>
          <c:showSerName val="0"/>
          <c:showPercent val="0"/>
          <c:showBubbleSize val="0"/>
        </c:dLbls>
        <c:gapWidth val="50"/>
        <c:overlap val="100"/>
        <c:axId val="1463106943"/>
        <c:axId val="1678946815"/>
      </c:barChart>
      <c:catAx>
        <c:axId val="1463106943"/>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78946815"/>
        <c:crosses val="autoZero"/>
        <c:auto val="1"/>
        <c:lblAlgn val="ctr"/>
        <c:lblOffset val="100"/>
        <c:noMultiLvlLbl val="0"/>
      </c:catAx>
      <c:valAx>
        <c:axId val="1678946815"/>
        <c:scaling>
          <c:orientation val="minMax"/>
        </c:scaling>
        <c:delete val="1"/>
        <c:axPos val="b"/>
        <c:numFmt formatCode="0%" sourceLinked="1"/>
        <c:majorTickMark val="out"/>
        <c:minorTickMark val="none"/>
        <c:tickLblPos val="nextTo"/>
        <c:crossAx val="146310694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bg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0%</c:formatCode>
                <c:ptCount val="2"/>
                <c:pt idx="0">
                  <c:v>0.4</c:v>
                </c:pt>
                <c:pt idx="1">
                  <c:v>0.53</c:v>
                </c:pt>
              </c:numCache>
            </c:numRef>
          </c:val>
          <c:extLst>
            <c:ext xmlns:c16="http://schemas.microsoft.com/office/drawing/2014/chart" uri="{C3380CC4-5D6E-409C-BE32-E72D297353CC}">
              <c16:uniqueId val="{00000000-E4A6-40FD-B21B-DDDA2EC1B4AA}"/>
            </c:ext>
          </c:extLst>
        </c:ser>
        <c:ser>
          <c:idx val="1"/>
          <c:order val="1"/>
          <c:tx>
            <c:strRef>
              <c:f>Sheet1!$C$1</c:f>
              <c:strCache>
                <c:ptCount val="1"/>
                <c:pt idx="0">
                  <c:v>Series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0%</c:formatCode>
                <c:ptCount val="2"/>
                <c:pt idx="0">
                  <c:v>8.9999999999999969E-2</c:v>
                </c:pt>
                <c:pt idx="1">
                  <c:v>4.9999999999999989E-2</c:v>
                </c:pt>
              </c:numCache>
            </c:numRef>
          </c:val>
          <c:extLst>
            <c:ext xmlns:c16="http://schemas.microsoft.com/office/drawing/2014/chart" uri="{C3380CC4-5D6E-409C-BE32-E72D297353CC}">
              <c16:uniqueId val="{00000001-E4A6-40FD-B21B-DDDA2EC1B4AA}"/>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0%</c:formatCode>
                <c:ptCount val="2"/>
                <c:pt idx="0">
                  <c:v>0.51</c:v>
                </c:pt>
                <c:pt idx="1">
                  <c:v>0.42</c:v>
                </c:pt>
              </c:numCache>
            </c:numRef>
          </c:val>
          <c:extLst>
            <c:ext xmlns:c16="http://schemas.microsoft.com/office/drawing/2014/chart" uri="{C3380CC4-5D6E-409C-BE32-E72D297353CC}">
              <c16:uniqueId val="{00000002-E4A6-40FD-B21B-DDDA2EC1B4AA}"/>
            </c:ext>
          </c:extLst>
        </c:ser>
        <c:dLbls>
          <c:showLegendKey val="0"/>
          <c:showVal val="0"/>
          <c:showCatName val="0"/>
          <c:showSerName val="0"/>
          <c:showPercent val="0"/>
          <c:showBubbleSize val="0"/>
        </c:dLbls>
        <c:gapWidth val="50"/>
        <c:overlap val="100"/>
        <c:axId val="1523018767"/>
        <c:axId val="1523015887"/>
      </c:barChart>
      <c:catAx>
        <c:axId val="1523018767"/>
        <c:scaling>
          <c:orientation val="maxMin"/>
        </c:scaling>
        <c:delete val="1"/>
        <c:axPos val="l"/>
        <c:numFmt formatCode="General" sourceLinked="1"/>
        <c:majorTickMark val="out"/>
        <c:minorTickMark val="none"/>
        <c:tickLblPos val="nextTo"/>
        <c:crossAx val="1523015887"/>
        <c:crosses val="autoZero"/>
        <c:auto val="1"/>
        <c:lblAlgn val="ctr"/>
        <c:lblOffset val="100"/>
        <c:noMultiLvlLbl val="0"/>
      </c:catAx>
      <c:valAx>
        <c:axId val="1523015887"/>
        <c:scaling>
          <c:orientation val="minMax"/>
        </c:scaling>
        <c:delete val="1"/>
        <c:axPos val="t"/>
        <c:numFmt formatCode="0%" sourceLinked="1"/>
        <c:majorTickMark val="out"/>
        <c:minorTickMark val="none"/>
        <c:tickLblPos val="nextTo"/>
        <c:crossAx val="1523018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General 
population</c:v>
                </c:pt>
                <c:pt idx="1">
                  <c:v>Parent of child aged 0-5</c:v>
                </c:pt>
                <c:pt idx="2">
                  <c:v>Parent of child aged 0-18 </c:v>
                </c:pt>
                <c:pt idx="3">
                  <c:v>Parent of child aged 18+ </c:v>
                </c:pt>
                <c:pt idx="4">
                  <c:v>Likely to have 
first child </c:v>
                </c:pt>
                <c:pt idx="5">
                  <c:v>Non-parent 
aged 45+</c:v>
                </c:pt>
                <c:pt idx="6">
                  <c:v>Non-parent 
under 45</c:v>
                </c:pt>
                <c:pt idx="7">
                  <c:v>Grandparent 
0-5</c:v>
                </c:pt>
                <c:pt idx="8">
                  <c:v>Grandparent 
any </c:v>
                </c:pt>
              </c:strCache>
            </c:strRef>
          </c:cat>
          <c:val>
            <c:numRef>
              <c:f>Sheet1!$B$2:$B$10</c:f>
              <c:numCache>
                <c:formatCode>0%</c:formatCode>
                <c:ptCount val="9"/>
                <c:pt idx="0">
                  <c:v>0.4</c:v>
                </c:pt>
                <c:pt idx="1">
                  <c:v>0.53</c:v>
                </c:pt>
                <c:pt idx="2">
                  <c:v>0.49</c:v>
                </c:pt>
                <c:pt idx="3">
                  <c:v>0.39</c:v>
                </c:pt>
                <c:pt idx="4">
                  <c:v>0.49</c:v>
                </c:pt>
                <c:pt idx="5">
                  <c:v>0.27</c:v>
                </c:pt>
                <c:pt idx="6">
                  <c:v>0.46</c:v>
                </c:pt>
                <c:pt idx="7">
                  <c:v>0.38</c:v>
                </c:pt>
                <c:pt idx="8">
                  <c:v>0.38</c:v>
                </c:pt>
              </c:numCache>
            </c:numRef>
          </c:val>
          <c:extLst>
            <c:ext xmlns:c16="http://schemas.microsoft.com/office/drawing/2014/chart" uri="{C3380CC4-5D6E-409C-BE32-E72D297353CC}">
              <c16:uniqueId val="{00000000-7438-4ECE-80E4-EED3807BE10F}"/>
            </c:ext>
          </c:extLst>
        </c:ser>
        <c:ser>
          <c:idx val="1"/>
          <c:order val="1"/>
          <c:tx>
            <c:strRef>
              <c:f>Sheet1!$C$1</c:f>
              <c:strCache>
                <c:ptCount val="1"/>
                <c:pt idx="0">
                  <c:v>Series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General 
population</c:v>
                </c:pt>
                <c:pt idx="1">
                  <c:v>Parent of child aged 0-5</c:v>
                </c:pt>
                <c:pt idx="2">
                  <c:v>Parent of child aged 0-18 </c:v>
                </c:pt>
                <c:pt idx="3">
                  <c:v>Parent of child aged 18+ </c:v>
                </c:pt>
                <c:pt idx="4">
                  <c:v>Likely to have 
first child </c:v>
                </c:pt>
                <c:pt idx="5">
                  <c:v>Non-parent 
aged 45+</c:v>
                </c:pt>
                <c:pt idx="6">
                  <c:v>Non-parent 
under 45</c:v>
                </c:pt>
                <c:pt idx="7">
                  <c:v>Grandparent 
0-5</c:v>
                </c:pt>
                <c:pt idx="8">
                  <c:v>Grandparent 
any </c:v>
                </c:pt>
              </c:strCache>
            </c:strRef>
          </c:cat>
          <c:val>
            <c:numRef>
              <c:f>Sheet1!$C$2:$C$10</c:f>
              <c:numCache>
                <c:formatCode>0%</c:formatCode>
                <c:ptCount val="9"/>
                <c:pt idx="0">
                  <c:v>0.51</c:v>
                </c:pt>
                <c:pt idx="1">
                  <c:v>0.42</c:v>
                </c:pt>
                <c:pt idx="2">
                  <c:v>0.45</c:v>
                </c:pt>
                <c:pt idx="3">
                  <c:v>0.55000000000000004</c:v>
                </c:pt>
                <c:pt idx="4">
                  <c:v>0.42</c:v>
                </c:pt>
                <c:pt idx="5">
                  <c:v>0.61</c:v>
                </c:pt>
                <c:pt idx="6">
                  <c:v>0.4</c:v>
                </c:pt>
                <c:pt idx="7">
                  <c:v>0.56999999999999995</c:v>
                </c:pt>
                <c:pt idx="8">
                  <c:v>0.56999999999999995</c:v>
                </c:pt>
              </c:numCache>
            </c:numRef>
          </c:val>
          <c:extLst>
            <c:ext xmlns:c16="http://schemas.microsoft.com/office/drawing/2014/chart" uri="{C3380CC4-5D6E-409C-BE32-E72D297353CC}">
              <c16:uniqueId val="{00000001-7438-4ECE-80E4-EED3807BE10F}"/>
            </c:ext>
          </c:extLst>
        </c:ser>
        <c:dLbls>
          <c:showLegendKey val="0"/>
          <c:showVal val="0"/>
          <c:showCatName val="0"/>
          <c:showSerName val="0"/>
          <c:showPercent val="0"/>
          <c:showBubbleSize val="0"/>
        </c:dLbls>
        <c:gapWidth val="219"/>
        <c:overlap val="-27"/>
        <c:axId val="835082639"/>
        <c:axId val="835084079"/>
      </c:barChart>
      <c:catAx>
        <c:axId val="83508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35084079"/>
        <c:crosses val="autoZero"/>
        <c:auto val="1"/>
        <c:lblAlgn val="ctr"/>
        <c:lblOffset val="100"/>
        <c:noMultiLvlLbl val="0"/>
      </c:catAx>
      <c:valAx>
        <c:axId val="835084079"/>
        <c:scaling>
          <c:orientation val="minMax"/>
        </c:scaling>
        <c:delete val="1"/>
        <c:axPos val="l"/>
        <c:numFmt formatCode="0%" sourceLinked="1"/>
        <c:majorTickMark val="none"/>
        <c:minorTickMark val="none"/>
        <c:tickLblPos val="nextTo"/>
        <c:crossAx val="83508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supportive</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who are pregnant 
or expecting a baby</c:v>
                </c:pt>
                <c:pt idx="1">
                  <c:v>Babies (aged 0-1)</c:v>
                </c:pt>
                <c:pt idx="2">
                  <c:v>Toddlers (aged 2-3)</c:v>
                </c:pt>
                <c:pt idx="3">
                  <c:v>Pre-schoolers (aged 4-5)</c:v>
                </c:pt>
                <c:pt idx="4">
                  <c:v>Parents and carers of 
child(ren) aged 0-5</c:v>
                </c:pt>
              </c:strCache>
            </c:strRef>
          </c:cat>
          <c:val>
            <c:numRef>
              <c:f>Sheet1!$B$2:$B$6</c:f>
              <c:numCache>
                <c:formatCode>General</c:formatCode>
                <c:ptCount val="5"/>
                <c:pt idx="0">
                  <c:v>0.71</c:v>
                </c:pt>
                <c:pt idx="1">
                  <c:v>0.66</c:v>
                </c:pt>
                <c:pt idx="2">
                  <c:v>0.66</c:v>
                </c:pt>
                <c:pt idx="3">
                  <c:v>0.68</c:v>
                </c:pt>
                <c:pt idx="4">
                  <c:v>0.65</c:v>
                </c:pt>
              </c:numCache>
            </c:numRef>
          </c:val>
          <c:extLst>
            <c:ext xmlns:c16="http://schemas.microsoft.com/office/drawing/2014/chart" uri="{C3380CC4-5D6E-409C-BE32-E72D297353CC}">
              <c16:uniqueId val="{00000000-C805-4E4D-8603-AAEF62D09B6E}"/>
            </c:ext>
          </c:extLst>
        </c:ser>
        <c:ser>
          <c:idx val="1"/>
          <c:order val="1"/>
          <c:tx>
            <c:strRef>
              <c:f>Sheet1!$C$1</c:f>
              <c:strCache>
                <c:ptCount val="1"/>
                <c:pt idx="0">
                  <c:v>others</c:v>
                </c:pt>
              </c:strCache>
            </c:strRef>
          </c:tx>
          <c:spPr>
            <a:solidFill>
              <a:schemeClr val="bg1">
                <a:lumMod val="95000"/>
              </a:schemeClr>
            </a:solidFill>
            <a:ln>
              <a:noFill/>
            </a:ln>
            <a:effectLst/>
          </c:spPr>
          <c:invertIfNegative val="0"/>
          <c:cat>
            <c:strRef>
              <c:f>Sheet1!$A$2:$A$6</c:f>
              <c:strCache>
                <c:ptCount val="5"/>
                <c:pt idx="0">
                  <c:v>People who are pregnant 
or expecting a baby</c:v>
                </c:pt>
                <c:pt idx="1">
                  <c:v>Babies (aged 0-1)</c:v>
                </c:pt>
                <c:pt idx="2">
                  <c:v>Toddlers (aged 2-3)</c:v>
                </c:pt>
                <c:pt idx="3">
                  <c:v>Pre-schoolers (aged 4-5)</c:v>
                </c:pt>
                <c:pt idx="4">
                  <c:v>Parents and carers of 
child(ren) aged 0-5</c:v>
                </c:pt>
              </c:strCache>
            </c:strRef>
          </c:cat>
          <c:val>
            <c:numRef>
              <c:f>Sheet1!$C$2:$C$6</c:f>
              <c:numCache>
                <c:formatCode>General</c:formatCode>
                <c:ptCount val="5"/>
                <c:pt idx="0">
                  <c:v>0.12000000000000002</c:v>
                </c:pt>
                <c:pt idx="1">
                  <c:v>0.12999999999999998</c:v>
                </c:pt>
                <c:pt idx="2">
                  <c:v>0.10999999999999996</c:v>
                </c:pt>
                <c:pt idx="3">
                  <c:v>0.10999999999999996</c:v>
                </c:pt>
                <c:pt idx="4">
                  <c:v>0.11999999999999997</c:v>
                </c:pt>
              </c:numCache>
            </c:numRef>
          </c:val>
          <c:extLst>
            <c:ext xmlns:c16="http://schemas.microsoft.com/office/drawing/2014/chart" uri="{C3380CC4-5D6E-409C-BE32-E72D297353CC}">
              <c16:uniqueId val="{00000001-C805-4E4D-8603-AAEF62D09B6E}"/>
            </c:ext>
          </c:extLst>
        </c:ser>
        <c:ser>
          <c:idx val="2"/>
          <c:order val="2"/>
          <c:tx>
            <c:strRef>
              <c:f>Sheet1!$D$1</c:f>
              <c:strCache>
                <c:ptCount val="1"/>
                <c:pt idx="0">
                  <c:v>not supportive</c:v>
                </c:pt>
              </c:strCache>
            </c:strRef>
          </c:tx>
          <c:spPr>
            <a:solidFill>
              <a:schemeClr val="tx1">
                <a:lumMod val="50000"/>
                <a:lumOff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who are pregnant 
or expecting a baby</c:v>
                </c:pt>
                <c:pt idx="1">
                  <c:v>Babies (aged 0-1)</c:v>
                </c:pt>
                <c:pt idx="2">
                  <c:v>Toddlers (aged 2-3)</c:v>
                </c:pt>
                <c:pt idx="3">
                  <c:v>Pre-schoolers (aged 4-5)</c:v>
                </c:pt>
                <c:pt idx="4">
                  <c:v>Parents and carers of 
child(ren) aged 0-5</c:v>
                </c:pt>
              </c:strCache>
            </c:strRef>
          </c:cat>
          <c:val>
            <c:numRef>
              <c:f>Sheet1!$D$2:$D$6</c:f>
              <c:numCache>
                <c:formatCode>General</c:formatCode>
                <c:ptCount val="5"/>
                <c:pt idx="0">
                  <c:v>0.17</c:v>
                </c:pt>
                <c:pt idx="1">
                  <c:v>0.21</c:v>
                </c:pt>
                <c:pt idx="2">
                  <c:v>0.23</c:v>
                </c:pt>
                <c:pt idx="3">
                  <c:v>0.21</c:v>
                </c:pt>
                <c:pt idx="4">
                  <c:v>0.23</c:v>
                </c:pt>
              </c:numCache>
            </c:numRef>
          </c:val>
          <c:extLst>
            <c:ext xmlns:c16="http://schemas.microsoft.com/office/drawing/2014/chart" uri="{C3380CC4-5D6E-409C-BE32-E72D297353CC}">
              <c16:uniqueId val="{00000002-C805-4E4D-8603-AAEF62D09B6E}"/>
            </c:ext>
          </c:extLst>
        </c:ser>
        <c:dLbls>
          <c:showLegendKey val="0"/>
          <c:showVal val="0"/>
          <c:showCatName val="0"/>
          <c:showSerName val="0"/>
          <c:showPercent val="0"/>
          <c:showBubbleSize val="0"/>
        </c:dLbls>
        <c:gapWidth val="20"/>
        <c:overlap val="100"/>
        <c:axId val="622953232"/>
        <c:axId val="622950832"/>
      </c:barChart>
      <c:catAx>
        <c:axId val="6229532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622950832"/>
        <c:crosses val="autoZero"/>
        <c:auto val="1"/>
        <c:lblAlgn val="ctr"/>
        <c:lblOffset val="100"/>
        <c:noMultiLvlLbl val="0"/>
      </c:catAx>
      <c:valAx>
        <c:axId val="622950832"/>
        <c:scaling>
          <c:orientation val="minMax"/>
        </c:scaling>
        <c:delete val="1"/>
        <c:axPos val="t"/>
        <c:numFmt formatCode="0%" sourceLinked="1"/>
        <c:majorTickMark val="none"/>
        <c:minorTickMark val="none"/>
        <c:tickLblPos val="nextTo"/>
        <c:crossAx val="62295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supportive</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who are pregnant 
or expecting a baby</c:v>
                </c:pt>
                <c:pt idx="1">
                  <c:v>Babies (aged 0-1)</c:v>
                </c:pt>
                <c:pt idx="2">
                  <c:v>Toddlers (aged 2-3)</c:v>
                </c:pt>
                <c:pt idx="3">
                  <c:v>Pre-schoolers (aged 4-5) </c:v>
                </c:pt>
                <c:pt idx="4">
                  <c:v>Parents and carers of 
child(ren) aged 0-5</c:v>
                </c:pt>
              </c:strCache>
            </c:strRef>
          </c:cat>
          <c:val>
            <c:numRef>
              <c:f>Sheet1!$B$2:$B$6</c:f>
              <c:numCache>
                <c:formatCode>General</c:formatCode>
                <c:ptCount val="5"/>
                <c:pt idx="0">
                  <c:v>0.71</c:v>
                </c:pt>
                <c:pt idx="1">
                  <c:v>0.69</c:v>
                </c:pt>
                <c:pt idx="2">
                  <c:v>0.68</c:v>
                </c:pt>
                <c:pt idx="3">
                  <c:v>0.67</c:v>
                </c:pt>
                <c:pt idx="4">
                  <c:v>0.66</c:v>
                </c:pt>
              </c:numCache>
            </c:numRef>
          </c:val>
          <c:extLst>
            <c:ext xmlns:c16="http://schemas.microsoft.com/office/drawing/2014/chart" uri="{C3380CC4-5D6E-409C-BE32-E72D297353CC}">
              <c16:uniqueId val="{00000000-C805-4E4D-8603-AAEF62D09B6E}"/>
            </c:ext>
          </c:extLst>
        </c:ser>
        <c:ser>
          <c:idx val="1"/>
          <c:order val="1"/>
          <c:tx>
            <c:strRef>
              <c:f>Sheet1!$C$1</c:f>
              <c:strCache>
                <c:ptCount val="1"/>
                <c:pt idx="0">
                  <c:v>others</c:v>
                </c:pt>
              </c:strCache>
            </c:strRef>
          </c:tx>
          <c:spPr>
            <a:solidFill>
              <a:schemeClr val="bg1">
                <a:lumMod val="95000"/>
              </a:schemeClr>
            </a:solidFill>
            <a:ln>
              <a:noFill/>
            </a:ln>
            <a:effectLst/>
          </c:spPr>
          <c:invertIfNegative val="0"/>
          <c:cat>
            <c:strRef>
              <c:f>Sheet1!$A$2:$A$6</c:f>
              <c:strCache>
                <c:ptCount val="5"/>
                <c:pt idx="0">
                  <c:v>People who are pregnant 
or expecting a baby</c:v>
                </c:pt>
                <c:pt idx="1">
                  <c:v>Babies (aged 0-1)</c:v>
                </c:pt>
                <c:pt idx="2">
                  <c:v>Toddlers (aged 2-3)</c:v>
                </c:pt>
                <c:pt idx="3">
                  <c:v>Pre-schoolers (aged 4-5) </c:v>
                </c:pt>
                <c:pt idx="4">
                  <c:v>Parents and carers of 
child(ren) aged 0-5</c:v>
                </c:pt>
              </c:strCache>
            </c:strRef>
          </c:cat>
          <c:val>
            <c:numRef>
              <c:f>Sheet1!$C$2:$C$6</c:f>
              <c:numCache>
                <c:formatCode>General</c:formatCode>
                <c:ptCount val="5"/>
                <c:pt idx="0">
                  <c:v>0.03</c:v>
                </c:pt>
                <c:pt idx="1">
                  <c:v>0.04</c:v>
                </c:pt>
                <c:pt idx="2">
                  <c:v>0.04</c:v>
                </c:pt>
                <c:pt idx="3">
                  <c:v>0.04</c:v>
                </c:pt>
                <c:pt idx="4">
                  <c:v>0.05</c:v>
                </c:pt>
              </c:numCache>
            </c:numRef>
          </c:val>
          <c:extLst>
            <c:ext xmlns:c16="http://schemas.microsoft.com/office/drawing/2014/chart" uri="{C3380CC4-5D6E-409C-BE32-E72D297353CC}">
              <c16:uniqueId val="{00000001-C805-4E4D-8603-AAEF62D09B6E}"/>
            </c:ext>
          </c:extLst>
        </c:ser>
        <c:ser>
          <c:idx val="2"/>
          <c:order val="2"/>
          <c:tx>
            <c:strRef>
              <c:f>Sheet1!$D$1</c:f>
              <c:strCache>
                <c:ptCount val="1"/>
                <c:pt idx="0">
                  <c:v>not supportive</c:v>
                </c:pt>
              </c:strCache>
            </c:strRef>
          </c:tx>
          <c:spPr>
            <a:solidFill>
              <a:schemeClr val="tx1">
                <a:lumMod val="50000"/>
                <a:lumOff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who are pregnant 
or expecting a baby</c:v>
                </c:pt>
                <c:pt idx="1">
                  <c:v>Babies (aged 0-1)</c:v>
                </c:pt>
                <c:pt idx="2">
                  <c:v>Toddlers (aged 2-3)</c:v>
                </c:pt>
                <c:pt idx="3">
                  <c:v>Pre-schoolers (aged 4-5) </c:v>
                </c:pt>
                <c:pt idx="4">
                  <c:v>Parents and carers of 
child(ren) aged 0-5</c:v>
                </c:pt>
              </c:strCache>
            </c:strRef>
          </c:cat>
          <c:val>
            <c:numRef>
              <c:f>Sheet1!$D$2:$D$6</c:f>
              <c:numCache>
                <c:formatCode>General</c:formatCode>
                <c:ptCount val="5"/>
                <c:pt idx="0">
                  <c:v>0.26</c:v>
                </c:pt>
                <c:pt idx="1">
                  <c:v>0.27</c:v>
                </c:pt>
                <c:pt idx="2">
                  <c:v>0.28000000000000003</c:v>
                </c:pt>
                <c:pt idx="3">
                  <c:v>0.28999999999999998</c:v>
                </c:pt>
                <c:pt idx="4">
                  <c:v>0.28999999999999998</c:v>
                </c:pt>
              </c:numCache>
            </c:numRef>
          </c:val>
          <c:extLst>
            <c:ext xmlns:c16="http://schemas.microsoft.com/office/drawing/2014/chart" uri="{C3380CC4-5D6E-409C-BE32-E72D297353CC}">
              <c16:uniqueId val="{00000002-C805-4E4D-8603-AAEF62D09B6E}"/>
            </c:ext>
          </c:extLst>
        </c:ser>
        <c:dLbls>
          <c:showLegendKey val="0"/>
          <c:showVal val="0"/>
          <c:showCatName val="0"/>
          <c:showSerName val="0"/>
          <c:showPercent val="0"/>
          <c:showBubbleSize val="0"/>
        </c:dLbls>
        <c:gapWidth val="20"/>
        <c:overlap val="100"/>
        <c:axId val="622953232"/>
        <c:axId val="622950832"/>
      </c:barChart>
      <c:catAx>
        <c:axId val="6229532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tx1"/>
                </a:solidFill>
                <a:latin typeface="+mn-lt"/>
                <a:ea typeface="+mn-ea"/>
                <a:cs typeface="+mn-cs"/>
              </a:defRPr>
            </a:pPr>
            <a:endParaRPr lang="en-US"/>
          </a:p>
        </c:txPr>
        <c:crossAx val="622950832"/>
        <c:crosses val="autoZero"/>
        <c:auto val="1"/>
        <c:lblAlgn val="ctr"/>
        <c:lblOffset val="100"/>
        <c:noMultiLvlLbl val="0"/>
      </c:catAx>
      <c:valAx>
        <c:axId val="622950832"/>
        <c:scaling>
          <c:orientation val="minMax"/>
        </c:scaling>
        <c:delete val="1"/>
        <c:axPos val="t"/>
        <c:numFmt formatCode="0%" sourceLinked="1"/>
        <c:majorTickMark val="none"/>
        <c:minorTickMark val="none"/>
        <c:tickLblPos val="nextTo"/>
        <c:crossAx val="62295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bg2">
                <a:lumMod val="75000"/>
                <a:lumOff val="25000"/>
              </a:schemeClr>
            </a:solidFill>
            <a:ln>
              <a:noFill/>
            </a:ln>
            <a:effectLst/>
          </c:spPr>
          <c:invertIfNegative val="0"/>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03-4FF2-4FF8-B84F-7899EF38D7D0}"/>
              </c:ext>
            </c:extLst>
          </c:dPt>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04-4FF2-4FF8-B84F-7899EF38D7D0}"/>
              </c:ext>
            </c:extLst>
          </c:dPt>
          <c:dPt>
            <c:idx val="12"/>
            <c:invertIfNegative val="0"/>
            <c:bubble3D val="0"/>
            <c:spPr>
              <a:solidFill>
                <a:schemeClr val="bg1">
                  <a:lumMod val="65000"/>
                </a:schemeClr>
              </a:solidFill>
              <a:ln>
                <a:noFill/>
              </a:ln>
              <a:effectLst/>
            </c:spPr>
            <c:extLst>
              <c:ext xmlns:c16="http://schemas.microsoft.com/office/drawing/2014/chart" uri="{C3380CC4-5D6E-409C-BE32-E72D297353CC}">
                <c16:uniqueId val="{00000000-41A6-47EC-B654-BEDEC6E46724}"/>
              </c:ext>
            </c:extLst>
          </c:dPt>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F2-4FF8-B84F-7899EF38D7D0}"/>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F2-4FF8-B84F-7899EF38D7D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Emotional support</c:v>
                </c:pt>
                <c:pt idx="1">
                  <c:v>Childcare support</c:v>
                </c:pt>
                <c:pt idx="2">
                  <c:v>Financial support</c:v>
                </c:pt>
                <c:pt idx="3">
                  <c:v>Play / entertainment support</c:v>
                </c:pt>
                <c:pt idx="4">
                  <c:v>Sharing information</c:v>
                </c:pt>
                <c:pt idx="5">
                  <c:v>Help accessing support</c:v>
                </c:pt>
                <c:pt idx="6">
                  <c:v>Sharing resources</c:v>
                </c:pt>
                <c:pt idx="7">
                  <c:v>Sharing educational resources</c:v>
                </c:pt>
                <c:pt idx="8">
                  <c:v>Practical support</c:v>
                </c:pt>
                <c:pt idx="9">
                  <c:v>Advocacy support</c:v>
                </c:pt>
                <c:pt idx="10">
                  <c:v>Other</c:v>
                </c:pt>
                <c:pt idx="11">
                  <c:v>None of these</c:v>
                </c:pt>
                <c:pt idx="12">
                  <c:v>Don't know</c:v>
                </c:pt>
              </c:strCache>
            </c:strRef>
          </c:cat>
          <c:val>
            <c:numRef>
              <c:f>Sheet1!$B$2:$B$14</c:f>
              <c:numCache>
                <c:formatCode>0%</c:formatCode>
                <c:ptCount val="13"/>
                <c:pt idx="0">
                  <c:v>0.56000000000000005</c:v>
                </c:pt>
                <c:pt idx="1">
                  <c:v>0.51</c:v>
                </c:pt>
                <c:pt idx="2">
                  <c:v>0.43</c:v>
                </c:pt>
                <c:pt idx="3">
                  <c:v>0.42</c:v>
                </c:pt>
                <c:pt idx="4">
                  <c:v>0.42</c:v>
                </c:pt>
                <c:pt idx="5">
                  <c:v>0.41</c:v>
                </c:pt>
                <c:pt idx="6">
                  <c:v>0.4</c:v>
                </c:pt>
                <c:pt idx="7">
                  <c:v>0.37</c:v>
                </c:pt>
                <c:pt idx="8">
                  <c:v>0.36</c:v>
                </c:pt>
                <c:pt idx="9">
                  <c:v>0.21</c:v>
                </c:pt>
                <c:pt idx="10">
                  <c:v>0.01</c:v>
                </c:pt>
                <c:pt idx="11">
                  <c:v>0.03</c:v>
                </c:pt>
                <c:pt idx="12">
                  <c:v>0.09</c:v>
                </c:pt>
              </c:numCache>
            </c:numRef>
          </c:val>
          <c:extLst>
            <c:ext xmlns:c16="http://schemas.microsoft.com/office/drawing/2014/chart" uri="{C3380CC4-5D6E-409C-BE32-E72D297353CC}">
              <c16:uniqueId val="{00000002-4FF2-4FF8-B84F-7899EF38D7D0}"/>
            </c:ext>
          </c:extLst>
        </c:ser>
        <c:dLbls>
          <c:showLegendKey val="0"/>
          <c:showVal val="0"/>
          <c:showCatName val="0"/>
          <c:showSerName val="0"/>
          <c:showPercent val="0"/>
          <c:showBubbleSize val="0"/>
        </c:dLbls>
        <c:gapWidth val="25"/>
        <c:axId val="1480671840"/>
        <c:axId val="1480672800"/>
      </c:barChart>
      <c:catAx>
        <c:axId val="1480671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80672800"/>
        <c:crosses val="autoZero"/>
        <c:auto val="1"/>
        <c:lblAlgn val="ctr"/>
        <c:lblOffset val="100"/>
        <c:noMultiLvlLbl val="0"/>
      </c:catAx>
      <c:valAx>
        <c:axId val="1480672800"/>
        <c:scaling>
          <c:orientation val="minMax"/>
        </c:scaling>
        <c:delete val="1"/>
        <c:axPos val="t"/>
        <c:numFmt formatCode="0%" sourceLinked="1"/>
        <c:majorTickMark val="none"/>
        <c:minorTickMark val="none"/>
        <c:tickLblPos val="nextTo"/>
        <c:crossAx val="148067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3F-4924-B2F7-24ACF38FBDCE}"/>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3F-4924-B2F7-24ACF38FBD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70</c:v>
                </c:pt>
                <c:pt idx="1">
                  <c:v>71</c:v>
                </c:pt>
                <c:pt idx="2">
                  <c:v>72</c:v>
                </c:pt>
              </c:numCache>
            </c:numRef>
          </c:val>
          <c:smooth val="0"/>
          <c:extLst>
            <c:ext xmlns:c16="http://schemas.microsoft.com/office/drawing/2014/chart" uri="{C3380CC4-5D6E-409C-BE32-E72D297353CC}">
              <c16:uniqueId val="{00000000-7D3F-4924-B2F7-24ACF38FBDCE}"/>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1.6683681842088759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3F-4924-B2F7-24ACF38FBDCE}"/>
                </c:ext>
              </c:extLst>
            </c:dLbl>
            <c:dLbl>
              <c:idx val="2"/>
              <c:layout>
                <c:manualLayout>
                  <c:x val="-8.4303807018357518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3F-4924-B2F7-24ACF38FBD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6</c:v>
                </c:pt>
                <c:pt idx="1">
                  <c:v>7</c:v>
                </c:pt>
                <c:pt idx="2">
                  <c:v>7</c:v>
                </c:pt>
              </c:numCache>
            </c:numRef>
          </c:val>
          <c:smooth val="0"/>
          <c:extLst>
            <c:ext xmlns:c16="http://schemas.microsoft.com/office/drawing/2014/chart" uri="{C3380CC4-5D6E-409C-BE32-E72D297353CC}">
              <c16:uniqueId val="{00000001-7D3F-4924-B2F7-24ACF38FBDCE}"/>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2024</c:v>
                </c:pt>
              </c:strCache>
            </c:strRef>
          </c:tx>
          <c:spPr>
            <a:solidFill>
              <a:schemeClr val="tx2"/>
            </a:solidFill>
            <a:ln>
              <a:noFill/>
            </a:ln>
            <a:effectLst/>
          </c:spPr>
          <c:invertIfNegative val="0"/>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00-9664-4A33-9C41-25894B829489}"/>
              </c:ext>
            </c:extLst>
          </c:dPt>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00-329E-4F77-A15A-83E2D821474B}"/>
              </c:ext>
            </c:extLst>
          </c:dPt>
          <c:dLbls>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9E-4F77-A15A-83E2D821474B}"/>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D1E8-4121-B848-8684A98FEEA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Emotional support</c:v>
                </c:pt>
                <c:pt idx="1">
                  <c:v>Sharing resources</c:v>
                </c:pt>
                <c:pt idx="2">
                  <c:v>Sharing information</c:v>
                </c:pt>
                <c:pt idx="3">
                  <c:v>Childcare support</c:v>
                </c:pt>
                <c:pt idx="4">
                  <c:v>Play / entertainment support</c:v>
                </c:pt>
                <c:pt idx="5">
                  <c:v>Sharing educational resources</c:v>
                </c:pt>
                <c:pt idx="6">
                  <c:v>Help accessing support</c:v>
                </c:pt>
                <c:pt idx="7">
                  <c:v>Financial support</c:v>
                </c:pt>
                <c:pt idx="8">
                  <c:v>Practical support</c:v>
                </c:pt>
                <c:pt idx="9">
                  <c:v>Advocacy support</c:v>
                </c:pt>
                <c:pt idx="10">
                  <c:v>None of these</c:v>
                </c:pt>
                <c:pt idx="11">
                  <c:v>Don't know</c:v>
                </c:pt>
                <c:pt idx="12">
                  <c:v>Other</c:v>
                </c:pt>
              </c:strCache>
            </c:strRef>
          </c:cat>
          <c:val>
            <c:numRef>
              <c:f>Sheet1!$B$2:$B$14</c:f>
              <c:numCache>
                <c:formatCode>0%</c:formatCode>
                <c:ptCount val="13"/>
                <c:pt idx="0">
                  <c:v>0.42</c:v>
                </c:pt>
                <c:pt idx="1">
                  <c:v>0.36</c:v>
                </c:pt>
                <c:pt idx="2">
                  <c:v>0.35</c:v>
                </c:pt>
                <c:pt idx="3">
                  <c:v>0.34</c:v>
                </c:pt>
                <c:pt idx="4">
                  <c:v>0.33</c:v>
                </c:pt>
                <c:pt idx="5">
                  <c:v>0.28999999999999998</c:v>
                </c:pt>
                <c:pt idx="6">
                  <c:v>0.27</c:v>
                </c:pt>
                <c:pt idx="7">
                  <c:v>0.26</c:v>
                </c:pt>
                <c:pt idx="8">
                  <c:v>0.25</c:v>
                </c:pt>
                <c:pt idx="9">
                  <c:v>0.18</c:v>
                </c:pt>
                <c:pt idx="10">
                  <c:v>7.0000000000000007E-2</c:v>
                </c:pt>
                <c:pt idx="11">
                  <c:v>0.03</c:v>
                </c:pt>
                <c:pt idx="12">
                  <c:v>0</c:v>
                </c:pt>
              </c:numCache>
            </c:numRef>
          </c:val>
          <c:extLst>
            <c:ext xmlns:c16="http://schemas.microsoft.com/office/drawing/2014/chart" uri="{C3380CC4-5D6E-409C-BE32-E72D297353CC}">
              <c16:uniqueId val="{00000002-D1E8-4121-B848-8684A98FEEA5}"/>
            </c:ext>
          </c:extLst>
        </c:ser>
        <c:dLbls>
          <c:showLegendKey val="0"/>
          <c:showVal val="0"/>
          <c:showCatName val="0"/>
          <c:showSerName val="0"/>
          <c:showPercent val="0"/>
          <c:showBubbleSize val="0"/>
        </c:dLbls>
        <c:gapWidth val="25"/>
        <c:axId val="1480671840"/>
        <c:axId val="1480672800"/>
      </c:barChart>
      <c:catAx>
        <c:axId val="1480671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80672800"/>
        <c:crosses val="autoZero"/>
        <c:auto val="1"/>
        <c:lblAlgn val="ctr"/>
        <c:lblOffset val="100"/>
        <c:noMultiLvlLbl val="0"/>
      </c:catAx>
      <c:valAx>
        <c:axId val="1480672800"/>
        <c:scaling>
          <c:orientation val="minMax"/>
        </c:scaling>
        <c:delete val="1"/>
        <c:axPos val="t"/>
        <c:numFmt formatCode="0%" sourceLinked="1"/>
        <c:majorTickMark val="none"/>
        <c:minorTickMark val="none"/>
        <c:tickLblPos val="nextTo"/>
        <c:crossAx val="148067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680730447235337"/>
          <c:y val="2.2655309280649332E-2"/>
          <c:w val="0.33319269552764663"/>
          <c:h val="0.9546893814387013"/>
        </c:manualLayout>
      </c:layout>
      <c:barChart>
        <c:barDir val="bar"/>
        <c:grouping val="clustered"/>
        <c:varyColors val="0"/>
        <c:ser>
          <c:idx val="0"/>
          <c:order val="0"/>
          <c:tx>
            <c:strRef>
              <c:f>Sheet1!$B$1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Child's health</c:v>
                </c:pt>
                <c:pt idx="1">
                  <c:v>Child's education and learning</c:v>
                </c:pt>
                <c:pt idx="2">
                  <c:v>Child's behaviour</c:v>
                </c:pt>
                <c:pt idx="3">
                  <c:v>Child's nutrition</c:v>
                </c:pt>
                <c:pt idx="4">
                  <c:v>Child's mental health</c:v>
                </c:pt>
                <c:pt idx="5">
                  <c:v>Child's vaccinations</c:v>
                </c:pt>
                <c:pt idx="6">
                  <c:v>Child's social development</c:v>
                </c:pt>
                <c:pt idx="7">
                  <c:v>Child's emotional development</c:v>
                </c:pt>
                <c:pt idx="8">
                  <c:v>Child's sleep</c:v>
                </c:pt>
                <c:pt idx="9">
                  <c:v>Child's physical development</c:v>
                </c:pt>
                <c:pt idx="10">
                  <c:v>Child's brain development</c:v>
                </c:pt>
                <c:pt idx="11">
                  <c:v>Potty/toilet training or staying dry through the night</c:v>
                </c:pt>
                <c:pt idx="12">
                  <c:v>Breastfeeding/feeding</c:v>
                </c:pt>
              </c:strCache>
            </c:strRef>
          </c:cat>
          <c:val>
            <c:numRef>
              <c:f>Sheet1!$B$2:$B$14</c:f>
              <c:numCache>
                <c:formatCode>0%</c:formatCode>
                <c:ptCount val="13"/>
                <c:pt idx="0">
                  <c:v>0.28000000000000003</c:v>
                </c:pt>
                <c:pt idx="1">
                  <c:v>0.27</c:v>
                </c:pt>
                <c:pt idx="2">
                  <c:v>0.26</c:v>
                </c:pt>
                <c:pt idx="3">
                  <c:v>0.25</c:v>
                </c:pt>
                <c:pt idx="4">
                  <c:v>0.23</c:v>
                </c:pt>
                <c:pt idx="5">
                  <c:v>0.21</c:v>
                </c:pt>
                <c:pt idx="6">
                  <c:v>0.21</c:v>
                </c:pt>
                <c:pt idx="7">
                  <c:v>0.21</c:v>
                </c:pt>
                <c:pt idx="8">
                  <c:v>0.19</c:v>
                </c:pt>
                <c:pt idx="9">
                  <c:v>0.19</c:v>
                </c:pt>
                <c:pt idx="10">
                  <c:v>0.15</c:v>
                </c:pt>
                <c:pt idx="11">
                  <c:v>0.13</c:v>
                </c:pt>
                <c:pt idx="12">
                  <c:v>0.11</c:v>
                </c:pt>
              </c:numCache>
            </c:numRef>
          </c:val>
          <c:extLst>
            <c:ext xmlns:c16="http://schemas.microsoft.com/office/drawing/2014/chart" uri="{C3380CC4-5D6E-409C-BE32-E72D297353CC}">
              <c16:uniqueId val="{00000000-C3D5-4BDE-AA59-16A86D8BC022}"/>
            </c:ext>
          </c:extLst>
        </c:ser>
        <c:dLbls>
          <c:showLegendKey val="0"/>
          <c:showVal val="0"/>
          <c:showCatName val="0"/>
          <c:showSerName val="0"/>
          <c:showPercent val="0"/>
          <c:showBubbleSize val="0"/>
        </c:dLbls>
        <c:gapWidth val="20"/>
        <c:axId val="1069323023"/>
        <c:axId val="1069332623"/>
      </c:barChart>
      <c:catAx>
        <c:axId val="10693230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069332623"/>
        <c:crosses val="autoZero"/>
        <c:auto val="1"/>
        <c:lblAlgn val="ctr"/>
        <c:lblOffset val="100"/>
        <c:noMultiLvlLbl val="0"/>
      </c:catAx>
      <c:valAx>
        <c:axId val="1069332623"/>
        <c:scaling>
          <c:orientation val="minMax"/>
        </c:scaling>
        <c:delete val="1"/>
        <c:axPos val="t"/>
        <c:numFmt formatCode="0%" sourceLinked="1"/>
        <c:majorTickMark val="none"/>
        <c:minorTickMark val="none"/>
        <c:tickLblPos val="nextTo"/>
        <c:crossAx val="10693230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51365649606297"/>
          <c:y val="2.2655309280649332E-2"/>
          <c:w val="0.46748638215206201"/>
          <c:h val="0.9546893814387013"/>
        </c:manualLayout>
      </c:layout>
      <c:barChart>
        <c:barDir val="bar"/>
        <c:grouping val="clustered"/>
        <c:varyColors val="0"/>
        <c:ser>
          <c:idx val="0"/>
          <c:order val="0"/>
          <c:tx>
            <c:strRef>
              <c:f>Sheet1!$B$1</c:f>
              <c:strCache>
                <c:ptCount val="1"/>
                <c:pt idx="0">
                  <c:v>2024</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Child's health</c:v>
                </c:pt>
                <c:pt idx="1">
                  <c:v>Child's nutrition</c:v>
                </c:pt>
                <c:pt idx="2">
                  <c:v>Child's education and learning</c:v>
                </c:pt>
                <c:pt idx="3">
                  <c:v>Child's behaviour</c:v>
                </c:pt>
                <c:pt idx="4">
                  <c:v>Child's vaccinations</c:v>
                </c:pt>
                <c:pt idx="5">
                  <c:v>Child's sleep</c:v>
                </c:pt>
                <c:pt idx="6">
                  <c:v>Child's mental health</c:v>
                </c:pt>
                <c:pt idx="7">
                  <c:v>Child's emotional development</c:v>
                </c:pt>
                <c:pt idx="8">
                  <c:v>Child's physical development</c:v>
                </c:pt>
                <c:pt idx="9">
                  <c:v>Child's social development</c:v>
                </c:pt>
                <c:pt idx="10">
                  <c:v>Potty/toilet training or staying dry through the night</c:v>
                </c:pt>
                <c:pt idx="11">
                  <c:v>Child's brain development</c:v>
                </c:pt>
                <c:pt idx="12">
                  <c:v>Breastfeeding/feeding</c:v>
                </c:pt>
              </c:strCache>
            </c:strRef>
          </c:cat>
          <c:val>
            <c:numRef>
              <c:f>Sheet1!$B$2:$B$14</c:f>
              <c:numCache>
                <c:formatCode>0%</c:formatCode>
                <c:ptCount val="13"/>
                <c:pt idx="0">
                  <c:v>0.47</c:v>
                </c:pt>
                <c:pt idx="1">
                  <c:v>0.43</c:v>
                </c:pt>
                <c:pt idx="2">
                  <c:v>0.41</c:v>
                </c:pt>
                <c:pt idx="3">
                  <c:v>0.4</c:v>
                </c:pt>
                <c:pt idx="4">
                  <c:v>0.37</c:v>
                </c:pt>
                <c:pt idx="5">
                  <c:v>0.37</c:v>
                </c:pt>
                <c:pt idx="6">
                  <c:v>0.34</c:v>
                </c:pt>
                <c:pt idx="7">
                  <c:v>0.33</c:v>
                </c:pt>
                <c:pt idx="8">
                  <c:v>0.32</c:v>
                </c:pt>
                <c:pt idx="9">
                  <c:v>0.3</c:v>
                </c:pt>
                <c:pt idx="10">
                  <c:v>0.27</c:v>
                </c:pt>
                <c:pt idx="11">
                  <c:v>0.27</c:v>
                </c:pt>
                <c:pt idx="12">
                  <c:v>0.25</c:v>
                </c:pt>
              </c:numCache>
            </c:numRef>
          </c:val>
          <c:extLst>
            <c:ext xmlns:c16="http://schemas.microsoft.com/office/drawing/2014/chart" uri="{C3380CC4-5D6E-409C-BE32-E72D297353CC}">
              <c16:uniqueId val="{00000000-C3D5-4BDE-AA59-16A86D8BC022}"/>
            </c:ext>
          </c:extLst>
        </c:ser>
        <c:dLbls>
          <c:showLegendKey val="0"/>
          <c:showVal val="0"/>
          <c:showCatName val="0"/>
          <c:showSerName val="0"/>
          <c:showPercent val="0"/>
          <c:showBubbleSize val="0"/>
        </c:dLbls>
        <c:gapWidth val="20"/>
        <c:axId val="1069323023"/>
        <c:axId val="1069332623"/>
      </c:barChart>
      <c:catAx>
        <c:axId val="10693230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069332623"/>
        <c:crosses val="autoZero"/>
        <c:auto val="1"/>
        <c:lblAlgn val="ctr"/>
        <c:lblOffset val="100"/>
        <c:noMultiLvlLbl val="0"/>
      </c:catAx>
      <c:valAx>
        <c:axId val="1069332623"/>
        <c:scaling>
          <c:orientation val="minMax"/>
        </c:scaling>
        <c:delete val="1"/>
        <c:axPos val="t"/>
        <c:numFmt formatCode="0%" sourceLinked="1"/>
        <c:majorTickMark val="none"/>
        <c:minorTickMark val="none"/>
        <c:tickLblPos val="nextTo"/>
        <c:crossAx val="10693230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51365649606297"/>
          <c:y val="2.2655309280649332E-2"/>
          <c:w val="0.46748638215206201"/>
          <c:h val="0.9546893814387013"/>
        </c:manualLayout>
      </c:layout>
      <c:barChart>
        <c:barDir val="bar"/>
        <c:grouping val="clustered"/>
        <c:varyColors val="0"/>
        <c:ser>
          <c:idx val="0"/>
          <c:order val="0"/>
          <c:tx>
            <c:strRef>
              <c:f>Sheet1!$B$1</c:f>
              <c:strCache>
                <c:ptCount val="1"/>
                <c:pt idx="0">
                  <c:v>2024</c:v>
                </c:pt>
              </c:strCache>
            </c:strRef>
          </c:tx>
          <c:spPr>
            <a:solidFill>
              <a:srgbClr val="C5BC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Family members</c:v>
                </c:pt>
                <c:pt idx="1">
                  <c:v>NHS website</c:v>
                </c:pt>
                <c:pt idx="2">
                  <c:v>Child's school</c:v>
                </c:pt>
                <c:pt idx="3">
                  <c:v>Friends</c:v>
                </c:pt>
                <c:pt idx="4">
                  <c:v>Parenting apps and websites</c:v>
                </c:pt>
                <c:pt idx="5">
                  <c:v>GPs or other healthcare professionals</c:v>
                </c:pt>
                <c:pt idx="6">
                  <c:v>Health visitor</c:v>
                </c:pt>
                <c:pt idx="7">
                  <c:v>Nursery or childcare professionals</c:v>
                </c:pt>
                <c:pt idx="8">
                  <c:v>Specialist medical professional or therapist</c:v>
                </c:pt>
                <c:pt idx="9">
                  <c:v>Parenting books</c:v>
                </c:pt>
                <c:pt idx="10">
                  <c:v>Parenting support group</c:v>
                </c:pt>
                <c:pt idx="11">
                  <c:v>Family Hub / Sure start / Children's Centres</c:v>
                </c:pt>
                <c:pt idx="12">
                  <c:v>Charity organisation</c:v>
                </c:pt>
                <c:pt idx="13">
                  <c:v>Local Authority staff / Family Information Service</c:v>
                </c:pt>
                <c:pt idx="14">
                  <c:v>Well known personalities on social media</c:v>
                </c:pt>
                <c:pt idx="15">
                  <c:v>Child's red book</c:v>
                </c:pt>
              </c:strCache>
            </c:strRef>
          </c:cat>
          <c:val>
            <c:numRef>
              <c:f>Sheet1!$B$2:$B$17</c:f>
              <c:numCache>
                <c:formatCode>0%</c:formatCode>
                <c:ptCount val="16"/>
                <c:pt idx="0">
                  <c:v>0.44</c:v>
                </c:pt>
                <c:pt idx="1">
                  <c:v>0.43</c:v>
                </c:pt>
                <c:pt idx="2">
                  <c:v>0.33</c:v>
                </c:pt>
                <c:pt idx="3">
                  <c:v>0.32</c:v>
                </c:pt>
                <c:pt idx="4">
                  <c:v>0.32</c:v>
                </c:pt>
                <c:pt idx="5">
                  <c:v>0.31</c:v>
                </c:pt>
                <c:pt idx="6">
                  <c:v>0.31</c:v>
                </c:pt>
                <c:pt idx="7">
                  <c:v>0.28000000000000003</c:v>
                </c:pt>
                <c:pt idx="8">
                  <c:v>0.28000000000000003</c:v>
                </c:pt>
                <c:pt idx="9">
                  <c:v>0.27</c:v>
                </c:pt>
                <c:pt idx="10">
                  <c:v>0.27</c:v>
                </c:pt>
                <c:pt idx="11">
                  <c:v>0.24</c:v>
                </c:pt>
                <c:pt idx="12">
                  <c:v>0.2</c:v>
                </c:pt>
                <c:pt idx="13">
                  <c:v>0.18</c:v>
                </c:pt>
                <c:pt idx="14">
                  <c:v>0.16</c:v>
                </c:pt>
                <c:pt idx="15">
                  <c:v>0.13</c:v>
                </c:pt>
              </c:numCache>
            </c:numRef>
          </c:val>
          <c:extLst>
            <c:ext xmlns:c16="http://schemas.microsoft.com/office/drawing/2014/chart" uri="{C3380CC4-5D6E-409C-BE32-E72D297353CC}">
              <c16:uniqueId val="{00000000-C3D5-4BDE-AA59-16A86D8BC022}"/>
            </c:ext>
          </c:extLst>
        </c:ser>
        <c:ser>
          <c:idx val="1"/>
          <c:order val="1"/>
          <c:tx>
            <c:strRef>
              <c:f>Sheet1!$C$1</c:f>
              <c:strCache>
                <c:ptCount val="1"/>
                <c:pt idx="0">
                  <c:v>2023</c:v>
                </c:pt>
              </c:strCache>
            </c:strRef>
          </c:tx>
          <c:spPr>
            <a:solidFill>
              <a:srgbClr val="1DAF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Family members</c:v>
                </c:pt>
                <c:pt idx="1">
                  <c:v>NHS website</c:v>
                </c:pt>
                <c:pt idx="2">
                  <c:v>Child's school</c:v>
                </c:pt>
                <c:pt idx="3">
                  <c:v>Friends</c:v>
                </c:pt>
                <c:pt idx="4">
                  <c:v>Parenting apps and websites</c:v>
                </c:pt>
                <c:pt idx="5">
                  <c:v>GPs or other healthcare professionals</c:v>
                </c:pt>
                <c:pt idx="6">
                  <c:v>Health visitor</c:v>
                </c:pt>
                <c:pt idx="7">
                  <c:v>Nursery or childcare professionals</c:v>
                </c:pt>
                <c:pt idx="8">
                  <c:v>Specialist medical professional or therapist</c:v>
                </c:pt>
                <c:pt idx="9">
                  <c:v>Parenting books</c:v>
                </c:pt>
                <c:pt idx="10">
                  <c:v>Parenting support group</c:v>
                </c:pt>
                <c:pt idx="11">
                  <c:v>Family Hub / Sure start / Children's Centres</c:v>
                </c:pt>
                <c:pt idx="12">
                  <c:v>Charity organisation</c:v>
                </c:pt>
                <c:pt idx="13">
                  <c:v>Local Authority staff / Family Information Service</c:v>
                </c:pt>
                <c:pt idx="14">
                  <c:v>Well known personalities on social media</c:v>
                </c:pt>
                <c:pt idx="15">
                  <c:v>Child's red book</c:v>
                </c:pt>
              </c:strCache>
            </c:strRef>
          </c:cat>
          <c:val>
            <c:numRef>
              <c:f>Sheet1!$C$2:$C$17</c:f>
              <c:numCache>
                <c:formatCode>0%</c:formatCode>
                <c:ptCount val="16"/>
                <c:pt idx="0">
                  <c:v>0.37</c:v>
                </c:pt>
                <c:pt idx="1">
                  <c:v>0.39</c:v>
                </c:pt>
                <c:pt idx="2">
                  <c:v>0.28000000000000003</c:v>
                </c:pt>
                <c:pt idx="3">
                  <c:v>0.36</c:v>
                </c:pt>
                <c:pt idx="4">
                  <c:v>0.28999999999999998</c:v>
                </c:pt>
                <c:pt idx="5">
                  <c:v>0.31</c:v>
                </c:pt>
                <c:pt idx="6">
                  <c:v>0.25</c:v>
                </c:pt>
                <c:pt idx="7">
                  <c:v>0.24</c:v>
                </c:pt>
                <c:pt idx="8">
                  <c:v>0.22</c:v>
                </c:pt>
                <c:pt idx="9">
                  <c:v>0.21</c:v>
                </c:pt>
                <c:pt idx="10">
                  <c:v>0.18</c:v>
                </c:pt>
                <c:pt idx="11">
                  <c:v>0.16</c:v>
                </c:pt>
                <c:pt idx="12">
                  <c:v>0.13</c:v>
                </c:pt>
                <c:pt idx="13">
                  <c:v>0.19</c:v>
                </c:pt>
                <c:pt idx="14">
                  <c:v>0.14000000000000001</c:v>
                </c:pt>
                <c:pt idx="15">
                  <c:v>0.16</c:v>
                </c:pt>
              </c:numCache>
            </c:numRef>
          </c:val>
          <c:extLst>
            <c:ext xmlns:c16="http://schemas.microsoft.com/office/drawing/2014/chart" uri="{C3380CC4-5D6E-409C-BE32-E72D297353CC}">
              <c16:uniqueId val="{00000000-A06F-4CCB-B073-FE4FBD63BA02}"/>
            </c:ext>
          </c:extLst>
        </c:ser>
        <c:dLbls>
          <c:showLegendKey val="0"/>
          <c:showVal val="0"/>
          <c:showCatName val="0"/>
          <c:showSerName val="0"/>
          <c:showPercent val="0"/>
          <c:showBubbleSize val="0"/>
        </c:dLbls>
        <c:gapWidth val="20"/>
        <c:axId val="1069323023"/>
        <c:axId val="1069332623"/>
      </c:barChart>
      <c:catAx>
        <c:axId val="10693230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069332623"/>
        <c:crosses val="autoZero"/>
        <c:auto val="1"/>
        <c:lblAlgn val="ctr"/>
        <c:lblOffset val="100"/>
        <c:noMultiLvlLbl val="0"/>
      </c:catAx>
      <c:valAx>
        <c:axId val="1069332623"/>
        <c:scaling>
          <c:orientation val="minMax"/>
        </c:scaling>
        <c:delete val="1"/>
        <c:axPos val="t"/>
        <c:numFmt formatCode="0%" sourceLinked="1"/>
        <c:majorTickMark val="none"/>
        <c:minorTickMark val="none"/>
        <c:tickLblPos val="nextTo"/>
        <c:crossAx val="10693230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51365649606297"/>
          <c:y val="2.2655309280649332E-2"/>
          <c:w val="0.46748638215206201"/>
          <c:h val="0.9546893814387013"/>
        </c:manualLayout>
      </c:layout>
      <c:barChart>
        <c:barDir val="bar"/>
        <c:grouping val="clustered"/>
        <c:varyColors val="0"/>
        <c:ser>
          <c:idx val="0"/>
          <c:order val="0"/>
          <c:tx>
            <c:strRef>
              <c:f>Sheet1!$B$1</c:f>
              <c:strCache>
                <c:ptCount val="1"/>
                <c:pt idx="0">
                  <c:v>2024</c:v>
                </c:pt>
              </c:strCache>
            </c:strRef>
          </c:tx>
          <c:spPr>
            <a:solidFill>
              <a:srgbClr val="C5BC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NHS website</c:v>
                </c:pt>
                <c:pt idx="1">
                  <c:v>Family members</c:v>
                </c:pt>
                <c:pt idx="2">
                  <c:v>Parenting apps and websites</c:v>
                </c:pt>
                <c:pt idx="3">
                  <c:v>Child's school</c:v>
                </c:pt>
                <c:pt idx="4">
                  <c:v>Friends</c:v>
                </c:pt>
                <c:pt idx="5">
                  <c:v>Health visitor</c:v>
                </c:pt>
                <c:pt idx="6">
                  <c:v>Nursery or childcare professionals</c:v>
                </c:pt>
                <c:pt idx="7">
                  <c:v>GPs or other healthcare professionals</c:v>
                </c:pt>
                <c:pt idx="8">
                  <c:v>Parenting books</c:v>
                </c:pt>
                <c:pt idx="9">
                  <c:v>Family Hub / Sure start / Children's Centres</c:v>
                </c:pt>
                <c:pt idx="10">
                  <c:v>Local Authority staff / Family Information Service</c:v>
                </c:pt>
                <c:pt idx="11">
                  <c:v>Specialist medical professional or therapist</c:v>
                </c:pt>
                <c:pt idx="12">
                  <c:v>Charity organisation</c:v>
                </c:pt>
                <c:pt idx="13">
                  <c:v>Parenting support group</c:v>
                </c:pt>
                <c:pt idx="14">
                  <c:v>Well known personalities on social media</c:v>
                </c:pt>
                <c:pt idx="15">
                  <c:v>Child's red book</c:v>
                </c:pt>
              </c:strCache>
            </c:strRef>
          </c:cat>
          <c:val>
            <c:numRef>
              <c:f>Sheet1!$B$2:$B$17</c:f>
              <c:numCache>
                <c:formatCode>0%</c:formatCode>
                <c:ptCount val="16"/>
                <c:pt idx="0">
                  <c:v>0.46</c:v>
                </c:pt>
                <c:pt idx="1">
                  <c:v>0.45</c:v>
                </c:pt>
                <c:pt idx="2">
                  <c:v>0.39</c:v>
                </c:pt>
                <c:pt idx="3">
                  <c:v>0.38</c:v>
                </c:pt>
                <c:pt idx="4">
                  <c:v>0.38</c:v>
                </c:pt>
                <c:pt idx="5">
                  <c:v>0.38</c:v>
                </c:pt>
                <c:pt idx="6">
                  <c:v>0.36</c:v>
                </c:pt>
                <c:pt idx="7">
                  <c:v>0.34</c:v>
                </c:pt>
                <c:pt idx="8">
                  <c:v>0.3</c:v>
                </c:pt>
                <c:pt idx="9">
                  <c:v>0.28999999999999998</c:v>
                </c:pt>
                <c:pt idx="10">
                  <c:v>0.26</c:v>
                </c:pt>
                <c:pt idx="11">
                  <c:v>0.24</c:v>
                </c:pt>
                <c:pt idx="12">
                  <c:v>0.24</c:v>
                </c:pt>
                <c:pt idx="13">
                  <c:v>0.19</c:v>
                </c:pt>
                <c:pt idx="14">
                  <c:v>0.19</c:v>
                </c:pt>
                <c:pt idx="15">
                  <c:v>0.18</c:v>
                </c:pt>
              </c:numCache>
            </c:numRef>
          </c:val>
          <c:extLst>
            <c:ext xmlns:c16="http://schemas.microsoft.com/office/drawing/2014/chart" uri="{C3380CC4-5D6E-409C-BE32-E72D297353CC}">
              <c16:uniqueId val="{00000000-C3D5-4BDE-AA59-16A86D8BC022}"/>
            </c:ext>
          </c:extLst>
        </c:ser>
        <c:ser>
          <c:idx val="1"/>
          <c:order val="1"/>
          <c:tx>
            <c:strRef>
              <c:f>Sheet1!$C$1</c:f>
              <c:strCache>
                <c:ptCount val="1"/>
                <c:pt idx="0">
                  <c:v>2023</c:v>
                </c:pt>
              </c:strCache>
            </c:strRef>
          </c:tx>
          <c:spPr>
            <a:solidFill>
              <a:srgbClr val="1DAF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NHS website</c:v>
                </c:pt>
                <c:pt idx="1">
                  <c:v>Family members</c:v>
                </c:pt>
                <c:pt idx="2">
                  <c:v>Parenting apps and websites</c:v>
                </c:pt>
                <c:pt idx="3">
                  <c:v>Child's school</c:v>
                </c:pt>
                <c:pt idx="4">
                  <c:v>Friends</c:v>
                </c:pt>
                <c:pt idx="5">
                  <c:v>Health visitor</c:v>
                </c:pt>
                <c:pt idx="6">
                  <c:v>Nursery or childcare professionals</c:v>
                </c:pt>
                <c:pt idx="7">
                  <c:v>GPs or other healthcare professionals</c:v>
                </c:pt>
                <c:pt idx="8">
                  <c:v>Parenting books</c:v>
                </c:pt>
                <c:pt idx="9">
                  <c:v>Family Hub / Sure start / Children's Centres</c:v>
                </c:pt>
                <c:pt idx="10">
                  <c:v>Local Authority staff / Family Information Service</c:v>
                </c:pt>
                <c:pt idx="11">
                  <c:v>Specialist medical professional or therapist</c:v>
                </c:pt>
                <c:pt idx="12">
                  <c:v>Charity organisation</c:v>
                </c:pt>
                <c:pt idx="13">
                  <c:v>Parenting support group</c:v>
                </c:pt>
                <c:pt idx="14">
                  <c:v>Well known personalities on social media</c:v>
                </c:pt>
                <c:pt idx="15">
                  <c:v>Child's red book</c:v>
                </c:pt>
              </c:strCache>
            </c:strRef>
          </c:cat>
          <c:val>
            <c:numRef>
              <c:f>Sheet1!$C$2:$C$17</c:f>
              <c:numCache>
                <c:formatCode>0%</c:formatCode>
                <c:ptCount val="16"/>
                <c:pt idx="0">
                  <c:v>0.43</c:v>
                </c:pt>
                <c:pt idx="1">
                  <c:v>0.48</c:v>
                </c:pt>
                <c:pt idx="2">
                  <c:v>0.34</c:v>
                </c:pt>
                <c:pt idx="3">
                  <c:v>0.39</c:v>
                </c:pt>
                <c:pt idx="4">
                  <c:v>0.38</c:v>
                </c:pt>
                <c:pt idx="5">
                  <c:v>0.4</c:v>
                </c:pt>
                <c:pt idx="6">
                  <c:v>0.42</c:v>
                </c:pt>
                <c:pt idx="7">
                  <c:v>0.31</c:v>
                </c:pt>
                <c:pt idx="8">
                  <c:v>0.33</c:v>
                </c:pt>
                <c:pt idx="9">
                  <c:v>0.2</c:v>
                </c:pt>
                <c:pt idx="10">
                  <c:v>0.24</c:v>
                </c:pt>
                <c:pt idx="11">
                  <c:v>0.18</c:v>
                </c:pt>
                <c:pt idx="12">
                  <c:v>0.26</c:v>
                </c:pt>
                <c:pt idx="13">
                  <c:v>0.19</c:v>
                </c:pt>
                <c:pt idx="14">
                  <c:v>0.12</c:v>
                </c:pt>
                <c:pt idx="15">
                  <c:v>0.12</c:v>
                </c:pt>
              </c:numCache>
            </c:numRef>
          </c:val>
          <c:extLst>
            <c:ext xmlns:c16="http://schemas.microsoft.com/office/drawing/2014/chart" uri="{C3380CC4-5D6E-409C-BE32-E72D297353CC}">
              <c16:uniqueId val="{00000000-A06F-4CCB-B073-FE4FBD63BA02}"/>
            </c:ext>
          </c:extLst>
        </c:ser>
        <c:dLbls>
          <c:showLegendKey val="0"/>
          <c:showVal val="0"/>
          <c:showCatName val="0"/>
          <c:showSerName val="0"/>
          <c:showPercent val="0"/>
          <c:showBubbleSize val="0"/>
        </c:dLbls>
        <c:gapWidth val="20"/>
        <c:axId val="1069323023"/>
        <c:axId val="1069332623"/>
      </c:barChart>
      <c:catAx>
        <c:axId val="10693230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069332623"/>
        <c:crosses val="autoZero"/>
        <c:auto val="1"/>
        <c:lblAlgn val="ctr"/>
        <c:lblOffset val="100"/>
        <c:noMultiLvlLbl val="0"/>
      </c:catAx>
      <c:valAx>
        <c:axId val="1069332623"/>
        <c:scaling>
          <c:orientation val="minMax"/>
        </c:scaling>
        <c:delete val="1"/>
        <c:axPos val="t"/>
        <c:numFmt formatCode="0%" sourceLinked="1"/>
        <c:majorTickMark val="none"/>
        <c:minorTickMark val="none"/>
        <c:tickLblPos val="nextTo"/>
        <c:crossAx val="10693230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30394972602701"/>
          <c:y val="6.2192586884829773E-2"/>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84-4D0C-A650-E52C2CCDAD80}"/>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84-4D0C-A650-E52C2CCDAD8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42</c:v>
                </c:pt>
                <c:pt idx="1">
                  <c:v>42</c:v>
                </c:pt>
                <c:pt idx="2">
                  <c:v>45</c:v>
                </c:pt>
              </c:numCache>
            </c:numRef>
          </c:val>
          <c:smooth val="0"/>
          <c:extLst>
            <c:ext xmlns:c16="http://schemas.microsoft.com/office/drawing/2014/chart" uri="{C3380CC4-5D6E-409C-BE32-E72D297353CC}">
              <c16:uniqueId val="{00000002-B384-4D0C-A650-E52C2CCDAD80}"/>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1.6683681842088759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84-4D0C-A650-E52C2CCDAD80}"/>
                </c:ext>
              </c:extLst>
            </c:dLbl>
            <c:dLbl>
              <c:idx val="2"/>
              <c:layout>
                <c:manualLayout>
                  <c:x val="-8.4303807018357518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84-4D0C-A650-E52C2CCDAD8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23</c:v>
                </c:pt>
                <c:pt idx="1">
                  <c:v>25</c:v>
                </c:pt>
                <c:pt idx="2">
                  <c:v>25</c:v>
                </c:pt>
              </c:numCache>
            </c:numRef>
          </c:val>
          <c:smooth val="0"/>
          <c:extLst>
            <c:ext xmlns:c16="http://schemas.microsoft.com/office/drawing/2014/chart" uri="{C3380CC4-5D6E-409C-BE32-E72D297353CC}">
              <c16:uniqueId val="{00000005-B384-4D0C-A650-E52C2CCDAD80}"/>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803473186977"/>
          <c:y val="0"/>
          <c:w val="0.69454885634599328"/>
          <c:h val="0.99937546710440817"/>
        </c:manualLayout>
      </c:layout>
      <c:barChart>
        <c:barDir val="bar"/>
        <c:grouping val="percentStacked"/>
        <c:varyColors val="0"/>
        <c:ser>
          <c:idx val="0"/>
          <c:order val="0"/>
          <c:tx>
            <c:strRef>
              <c:f>Sheet1!$F$1</c:f>
              <c:strCache>
                <c:ptCount val="1"/>
                <c:pt idx="0">
                  <c:v>BASE</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Sheet1!$F$2:$F$5</c:f>
              <c:numCache>
                <c:formatCode>0%</c:formatCode>
                <c:ptCount val="4"/>
                <c:pt idx="0">
                  <c:v>0.39</c:v>
                </c:pt>
                <c:pt idx="1">
                  <c:v>0.56000000000000005</c:v>
                </c:pt>
                <c:pt idx="2">
                  <c:v>0.7</c:v>
                </c:pt>
                <c:pt idx="3">
                  <c:v>0.53</c:v>
                </c:pt>
              </c:numCache>
            </c:numRef>
          </c:val>
          <c:extLst>
            <c:ext xmlns:c16="http://schemas.microsoft.com/office/drawing/2014/chart" uri="{C3380CC4-5D6E-409C-BE32-E72D297353CC}">
              <c16:uniqueId val="{00000000-D535-4395-9506-238A4BCDD611}"/>
            </c:ext>
          </c:extLst>
        </c:ser>
        <c:ser>
          <c:idx val="2"/>
          <c:order val="1"/>
          <c:tx>
            <c:strRef>
              <c:f>Sheet1!$H$1</c:f>
              <c:strCache>
                <c:ptCount val="1"/>
                <c:pt idx="0">
                  <c:v>GAP</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Sheet1!$H$2:$H$5</c:f>
              <c:numCache>
                <c:formatCode>0%</c:formatCode>
                <c:ptCount val="4"/>
                <c:pt idx="0">
                  <c:v>9.0000000000000038E-2</c:v>
                </c:pt>
                <c:pt idx="1">
                  <c:v>0.12000000000000001</c:v>
                </c:pt>
                <c:pt idx="2">
                  <c:v>0.12999999999999995</c:v>
                </c:pt>
                <c:pt idx="3">
                  <c:v>0.14000000000000001</c:v>
                </c:pt>
              </c:numCache>
            </c:numRef>
          </c:val>
          <c:extLst>
            <c:ext xmlns:c16="http://schemas.microsoft.com/office/drawing/2014/chart" uri="{C3380CC4-5D6E-409C-BE32-E72D297353CC}">
              <c16:uniqueId val="{00000007-D535-4395-9506-238A4BCDD611}"/>
            </c:ext>
          </c:extLst>
        </c:ser>
        <c:ser>
          <c:idx val="4"/>
          <c:order val="2"/>
          <c:tx>
            <c:strRef>
              <c:f>Sheet1!$J$1</c:f>
              <c:strCache>
                <c:ptCount val="1"/>
                <c:pt idx="0">
                  <c:v>REMAINDER</c:v>
                </c:pt>
              </c:strCache>
            </c:strRef>
          </c:tx>
          <c:spPr>
            <a:solidFill>
              <a:schemeClr val="bg1">
                <a:lumMod val="85000"/>
              </a:schemeClr>
            </a:solidFill>
            <a:ln>
              <a:noFill/>
            </a:ln>
            <a:effectLst/>
          </c:spPr>
          <c:invertIfNegative val="0"/>
          <c:cat>
            <c:strRef>
              <c:f>Sheet1!$E$2:$E$5</c:f>
              <c:strCache>
                <c:ptCount val="4"/>
                <c:pt idx="0">
                  <c:v>Time spent selling</c:v>
                </c:pt>
                <c:pt idx="1">
                  <c:v>Opportunity win rate</c:v>
                </c:pt>
                <c:pt idx="2">
                  <c:v>Cost of sales to revenue</c:v>
                </c:pt>
                <c:pt idx="3">
                  <c:v>Percentage achieving quota</c:v>
                </c:pt>
              </c:strCache>
            </c:strRef>
          </c:cat>
          <c:val>
            <c:numRef>
              <c:f>Sheet1!$J$2:$J$5</c:f>
              <c:numCache>
                <c:formatCode>0%</c:formatCode>
                <c:ptCount val="4"/>
                <c:pt idx="0">
                  <c:v>0.55000000000000004</c:v>
                </c:pt>
                <c:pt idx="1">
                  <c:v>0.5</c:v>
                </c:pt>
                <c:pt idx="2">
                  <c:v>0.42000000000000004</c:v>
                </c:pt>
                <c:pt idx="3">
                  <c:v>0.35</c:v>
                </c:pt>
              </c:numCache>
            </c:numRef>
          </c:val>
          <c:extLst>
            <c:ext xmlns:c16="http://schemas.microsoft.com/office/drawing/2014/chart" uri="{C3380CC4-5D6E-409C-BE32-E72D297353CC}">
              <c16:uniqueId val="{0000000E-D535-4395-9506-238A4BCDD611}"/>
            </c:ext>
          </c:extLst>
        </c:ser>
        <c:dLbls>
          <c:showLegendKey val="0"/>
          <c:showVal val="0"/>
          <c:showCatName val="0"/>
          <c:showSerName val="0"/>
          <c:showPercent val="0"/>
          <c:showBubbleSize val="0"/>
        </c:dLbls>
        <c:gapWidth val="500"/>
        <c:overlap val="100"/>
        <c:axId val="1753789360"/>
        <c:axId val="1753790016"/>
      </c:barChart>
      <c:catAx>
        <c:axId val="1753789360"/>
        <c:scaling>
          <c:orientation val="maxMin"/>
        </c:scaling>
        <c:delete val="1"/>
        <c:axPos val="l"/>
        <c:numFmt formatCode="General" sourceLinked="1"/>
        <c:majorTickMark val="none"/>
        <c:minorTickMark val="none"/>
        <c:tickLblPos val="nextTo"/>
        <c:crossAx val="1753790016"/>
        <c:crosses val="autoZero"/>
        <c:auto val="1"/>
        <c:lblAlgn val="ctr"/>
        <c:lblOffset val="100"/>
        <c:noMultiLvlLbl val="0"/>
      </c:catAx>
      <c:valAx>
        <c:axId val="17537900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378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Agree</c:v>
                </c:pt>
              </c:strCache>
            </c:strRef>
          </c:tx>
          <c:spPr>
            <a:ln w="38100" cap="rnd">
              <a:solidFill>
                <a:schemeClr val="tx2"/>
              </a:solidFill>
              <a:round/>
            </a:ln>
            <a:effectLst/>
          </c:spPr>
          <c:marker>
            <c:symbol val="circle"/>
            <c:size val="10"/>
            <c:spPr>
              <a:solidFill>
                <a:schemeClr val="tx2"/>
              </a:solidFill>
              <a:ln w="9525">
                <a:noFill/>
              </a:ln>
              <a:effectLst/>
            </c:spPr>
          </c:marker>
          <c:dLbls>
            <c:dLbl>
              <c:idx val="0"/>
              <c:layout>
                <c:manualLayout>
                  <c:x val="-1.3960452871968594E-2"/>
                  <c:y val="-6.2783390242549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1A-4DB1-84FB-A80A5444E7B2}"/>
                </c:ext>
              </c:extLst>
            </c:dLbl>
            <c:dLbl>
              <c:idx val="2"/>
              <c:layout>
                <c:manualLayout>
                  <c:x val="-7.1770082011623937E-2"/>
                  <c:y val="-7.479358850854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1A-4DB1-84FB-A80A5444E7B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c:v>22</c:v>
                </c:pt>
                <c:pt idx="1">
                  <c:v>25</c:v>
                </c:pt>
                <c:pt idx="2">
                  <c:v>24</c:v>
                </c:pt>
              </c:numCache>
            </c:numRef>
          </c:val>
          <c:smooth val="0"/>
          <c:extLst>
            <c:ext xmlns:c16="http://schemas.microsoft.com/office/drawing/2014/chart" uri="{C3380CC4-5D6E-409C-BE32-E72D297353CC}">
              <c16:uniqueId val="{00000002-EF1A-4DB1-84FB-A80A5444E7B2}"/>
            </c:ext>
          </c:extLst>
        </c:ser>
        <c:ser>
          <c:idx val="1"/>
          <c:order val="1"/>
          <c:tx>
            <c:strRef>
              <c:f>Sheet1!$C$1</c:f>
              <c:strCache>
                <c:ptCount val="1"/>
                <c:pt idx="0">
                  <c:v>Disagree</c:v>
                </c:pt>
              </c:strCache>
            </c:strRef>
          </c:tx>
          <c:spPr>
            <a:ln w="38100" cap="rnd">
              <a:solidFill>
                <a:schemeClr val="accent5"/>
              </a:solidFill>
              <a:round/>
            </a:ln>
            <a:effectLst/>
          </c:spPr>
          <c:marker>
            <c:symbol val="circle"/>
            <c:size val="10"/>
            <c:spPr>
              <a:solidFill>
                <a:schemeClr val="accent5"/>
              </a:solidFill>
              <a:ln w="9525">
                <a:noFill/>
              </a:ln>
              <a:effectLst/>
            </c:spPr>
          </c:marker>
          <c:dLbls>
            <c:dLbl>
              <c:idx val="0"/>
              <c:layout>
                <c:manualLayout>
                  <c:x val="-1.6683681842088759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1A-4DB1-84FB-A80A5444E7B2}"/>
                </c:ext>
              </c:extLst>
            </c:dLbl>
            <c:dLbl>
              <c:idx val="2"/>
              <c:layout>
                <c:manualLayout>
                  <c:x val="-8.4303807018357518E-2"/>
                  <c:y val="-5.477659139855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1A-4DB1-84FB-A80A5444E7B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2023</c:v>
                </c:pt>
                <c:pt idx="2">
                  <c:v>2024</c:v>
                </c:pt>
              </c:numCache>
            </c:numRef>
          </c:cat>
          <c:val>
            <c:numRef>
              <c:f>Sheet1!$C$2:$C$4</c:f>
              <c:numCache>
                <c:formatCode>General</c:formatCode>
                <c:ptCount val="3"/>
                <c:pt idx="0">
                  <c:v>51</c:v>
                </c:pt>
                <c:pt idx="1">
                  <c:v>52</c:v>
                </c:pt>
                <c:pt idx="2">
                  <c:v>52</c:v>
                </c:pt>
              </c:numCache>
            </c:numRef>
          </c:val>
          <c:smooth val="0"/>
          <c:extLst>
            <c:ext xmlns:c16="http://schemas.microsoft.com/office/drawing/2014/chart" uri="{C3380CC4-5D6E-409C-BE32-E72D297353CC}">
              <c16:uniqueId val="{00000005-EF1A-4DB1-84FB-A80A5444E7B2}"/>
            </c:ext>
          </c:extLst>
        </c:ser>
        <c:dLbls>
          <c:showLegendKey val="0"/>
          <c:showVal val="0"/>
          <c:showCatName val="0"/>
          <c:showSerName val="0"/>
          <c:showPercent val="0"/>
          <c:showBubbleSize val="0"/>
        </c:dLbls>
        <c:marker val="1"/>
        <c:smooth val="0"/>
        <c:axId val="930139599"/>
        <c:axId val="930137679"/>
      </c:lineChart>
      <c:catAx>
        <c:axId val="93013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137679"/>
        <c:crosses val="autoZero"/>
        <c:auto val="1"/>
        <c:lblAlgn val="ctr"/>
        <c:lblOffset val="100"/>
        <c:noMultiLvlLbl val="0"/>
      </c:catAx>
      <c:valAx>
        <c:axId val="930137679"/>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crossAx val="930139599"/>
        <c:crosses val="autoZero"/>
        <c:crossBetween val="midCat"/>
        <c:majorUnit val="20"/>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51365649606297"/>
          <c:y val="8.0876396546668478E-2"/>
          <c:w val="0.46748633997459926"/>
          <c:h val="0.89646831024835738"/>
        </c:manualLayout>
      </c:layout>
      <c:barChart>
        <c:barDir val="bar"/>
        <c:grouping val="clustered"/>
        <c:varyColors val="0"/>
        <c:ser>
          <c:idx val="0"/>
          <c:order val="0"/>
          <c:tx>
            <c:strRef>
              <c:f>Sheet1!$B$1</c:f>
              <c:strCache>
                <c:ptCount val="1"/>
                <c:pt idx="0">
                  <c:v>2024</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0C7-4DCE-B019-853FA7D47A13}"/>
              </c:ext>
            </c:extLst>
          </c:dPt>
          <c:dPt>
            <c:idx val="1"/>
            <c:invertIfNegative val="0"/>
            <c:bubble3D val="0"/>
            <c:spPr>
              <a:solidFill>
                <a:schemeClr val="tx2"/>
              </a:solidFill>
              <a:ln>
                <a:noFill/>
              </a:ln>
              <a:effectLst/>
            </c:spPr>
            <c:extLst>
              <c:ext xmlns:c16="http://schemas.microsoft.com/office/drawing/2014/chart" uri="{C3380CC4-5D6E-409C-BE32-E72D297353CC}">
                <c16:uniqueId val="{00000002-30C7-4DCE-B019-853FA7D47A13}"/>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30C7-4DCE-B019-853FA7D47A13}"/>
              </c:ext>
            </c:extLst>
          </c:dPt>
          <c:dPt>
            <c:idx val="3"/>
            <c:invertIfNegative val="0"/>
            <c:bubble3D val="0"/>
            <c:spPr>
              <a:solidFill>
                <a:schemeClr val="tx2"/>
              </a:solidFill>
              <a:ln>
                <a:noFill/>
              </a:ln>
              <a:effectLst/>
            </c:spPr>
            <c:extLst>
              <c:ext xmlns:c16="http://schemas.microsoft.com/office/drawing/2014/chart" uri="{C3380CC4-5D6E-409C-BE32-E72D297353CC}">
                <c16:uniqueId val="{00000008-30C7-4DCE-B019-853FA7D47A13}"/>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30C7-4DCE-B019-853FA7D47A13}"/>
              </c:ext>
            </c:extLst>
          </c:dPt>
          <c:dPt>
            <c:idx val="5"/>
            <c:invertIfNegative val="0"/>
            <c:bubble3D val="0"/>
            <c:spPr>
              <a:solidFill>
                <a:schemeClr val="tx2"/>
              </a:solidFill>
              <a:ln>
                <a:noFill/>
              </a:ln>
              <a:effectLst/>
            </c:spPr>
            <c:extLst>
              <c:ext xmlns:c16="http://schemas.microsoft.com/office/drawing/2014/chart" uri="{C3380CC4-5D6E-409C-BE32-E72D297353CC}">
                <c16:uniqueId val="{00000004-30C7-4DCE-B019-853FA7D47A13}"/>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30C7-4DCE-B019-853FA7D47A13}"/>
              </c:ext>
            </c:extLst>
          </c:dPt>
          <c:dPt>
            <c:idx val="7"/>
            <c:invertIfNegative val="0"/>
            <c:bubble3D val="0"/>
            <c:spPr>
              <a:solidFill>
                <a:schemeClr val="tx2"/>
              </a:solidFill>
              <a:ln>
                <a:noFill/>
              </a:ln>
              <a:effectLst/>
            </c:spPr>
            <c:extLst>
              <c:ext xmlns:c16="http://schemas.microsoft.com/office/drawing/2014/chart" uri="{C3380CC4-5D6E-409C-BE32-E72D297353CC}">
                <c16:uniqueId val="{00000005-30C7-4DCE-B019-853FA7D47A13}"/>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30C7-4DCE-B019-853FA7D47A13}"/>
              </c:ext>
            </c:extLst>
          </c:dPt>
          <c:dPt>
            <c:idx val="9"/>
            <c:invertIfNegative val="0"/>
            <c:bubble3D val="0"/>
            <c:spPr>
              <a:solidFill>
                <a:schemeClr val="tx2"/>
              </a:solidFill>
              <a:ln>
                <a:noFill/>
              </a:ln>
              <a:effectLst/>
            </c:spPr>
            <c:extLst>
              <c:ext xmlns:c16="http://schemas.microsoft.com/office/drawing/2014/chart" uri="{C3380CC4-5D6E-409C-BE32-E72D297353CC}">
                <c16:uniqueId val="{00000006-30C7-4DCE-B019-853FA7D47A13}"/>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30C7-4DCE-B019-853FA7D47A13}"/>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C-30C7-4DCE-B019-853FA7D47A1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 will lead to more children having 
healthy and happy childhoods</c:v>
                </c:pt>
                <c:pt idx="1">
                  <c:v>... will help children develop 
social skills and friendships</c:v>
                </c:pt>
                <c:pt idx="2">
                  <c:v>... will create a happier society in the future</c:v>
                </c:pt>
                <c:pt idx="3">
                  <c:v>... will support children to be mentally healthy</c:v>
                </c:pt>
                <c:pt idx="4">
                  <c:v>... will mean fewer people have 
mental health problems in the future</c:v>
                </c:pt>
                <c:pt idx="5">
                  <c:v>... will help children learn to talk 
and communicate with others</c:v>
                </c:pt>
                <c:pt idx="6">
                  <c:v>... will lead to lower levels of 
social inequality in the future</c:v>
                </c:pt>
                <c:pt idx="7">
                  <c:v>... will mean more children are ready for school</c:v>
                </c:pt>
                <c:pt idx="8">
                  <c:v>... will lead to higher levels of 
academic achievement in the future</c:v>
                </c:pt>
                <c:pt idx="9">
                  <c:v>... will support children to be physically healthy</c:v>
                </c:pt>
                <c:pt idx="10">
                  <c:v>... will mean fewer people have 
physical health problems in the future</c:v>
                </c:pt>
                <c:pt idx="11">
                  <c:v>... will lead to people living longer in the future</c:v>
                </c:pt>
              </c:strCache>
            </c:strRef>
          </c:cat>
          <c:val>
            <c:numRef>
              <c:f>Sheet1!$B$2:$B$13</c:f>
              <c:numCache>
                <c:formatCode>0%</c:formatCode>
                <c:ptCount val="12"/>
                <c:pt idx="0">
                  <c:v>0.25</c:v>
                </c:pt>
                <c:pt idx="1">
                  <c:v>0.22</c:v>
                </c:pt>
                <c:pt idx="2">
                  <c:v>0.19</c:v>
                </c:pt>
                <c:pt idx="3">
                  <c:v>0.17</c:v>
                </c:pt>
                <c:pt idx="4">
                  <c:v>0.15</c:v>
                </c:pt>
                <c:pt idx="5">
                  <c:v>0.15</c:v>
                </c:pt>
                <c:pt idx="6">
                  <c:v>0.14000000000000001</c:v>
                </c:pt>
                <c:pt idx="7">
                  <c:v>0.1</c:v>
                </c:pt>
                <c:pt idx="8">
                  <c:v>0.09</c:v>
                </c:pt>
                <c:pt idx="9">
                  <c:v>0.09</c:v>
                </c:pt>
                <c:pt idx="10">
                  <c:v>7.0000000000000007E-2</c:v>
                </c:pt>
                <c:pt idx="11">
                  <c:v>0.05</c:v>
                </c:pt>
              </c:numCache>
            </c:numRef>
          </c:val>
          <c:extLst>
            <c:ext xmlns:c16="http://schemas.microsoft.com/office/drawing/2014/chart" uri="{C3380CC4-5D6E-409C-BE32-E72D297353CC}">
              <c16:uniqueId val="{00000000-30C7-4DCE-B019-853FA7D47A13}"/>
            </c:ext>
          </c:extLst>
        </c:ser>
        <c:dLbls>
          <c:showLegendKey val="0"/>
          <c:showVal val="0"/>
          <c:showCatName val="0"/>
          <c:showSerName val="0"/>
          <c:showPercent val="0"/>
          <c:showBubbleSize val="0"/>
        </c:dLbls>
        <c:gapWidth val="30"/>
        <c:axId val="1069323023"/>
        <c:axId val="1069332623"/>
      </c:barChart>
      <c:catAx>
        <c:axId val="10693230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069332623"/>
        <c:crosses val="autoZero"/>
        <c:auto val="1"/>
        <c:lblAlgn val="ctr"/>
        <c:lblOffset val="100"/>
        <c:noMultiLvlLbl val="0"/>
      </c:catAx>
      <c:valAx>
        <c:axId val="1069332623"/>
        <c:scaling>
          <c:orientation val="minMax"/>
        </c:scaling>
        <c:delete val="1"/>
        <c:axPos val="t"/>
        <c:numFmt formatCode="0%" sourceLinked="1"/>
        <c:majorTickMark val="none"/>
        <c:minorTickMark val="none"/>
        <c:tickLblPos val="nextTo"/>
        <c:crossAx val="10693230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51365649606297"/>
          <c:y val="8.0876396546668478E-2"/>
          <c:w val="0.46748633997459926"/>
          <c:h val="0.89646831024835738"/>
        </c:manualLayout>
      </c:layout>
      <c:barChart>
        <c:barDir val="bar"/>
        <c:grouping val="clustered"/>
        <c:varyColors val="0"/>
        <c:ser>
          <c:idx val="0"/>
          <c:order val="0"/>
          <c:tx>
            <c:strRef>
              <c:f>Sheet1!$B$1</c:f>
              <c:strCache>
                <c:ptCount val="1"/>
                <c:pt idx="0">
                  <c:v>2024</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30C7-4DCE-B019-853FA7D47A13}"/>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30C7-4DCE-B019-853FA7D47A13}"/>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30C7-4DCE-B019-853FA7D47A13}"/>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8-30C7-4DCE-B019-853FA7D47A13}"/>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30C7-4DCE-B019-853FA7D47A13}"/>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30C7-4DCE-B019-853FA7D47A13}"/>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30C7-4DCE-B019-853FA7D47A13}"/>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30C7-4DCE-B019-853FA7D47A13}"/>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30C7-4DCE-B019-853FA7D47A13}"/>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30C7-4DCE-B019-853FA7D47A13}"/>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30C7-4DCE-B019-853FA7D47A13}"/>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C-30C7-4DCE-B019-853FA7D47A1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 will lead to more children having 
healthy and happy childhoods</c:v>
                </c:pt>
                <c:pt idx="1">
                  <c:v>... will help children develop 
social skills and friendships</c:v>
                </c:pt>
                <c:pt idx="2">
                  <c:v>... will create a happier society in the future</c:v>
                </c:pt>
                <c:pt idx="3">
                  <c:v>... will support children to be mentally healthy</c:v>
                </c:pt>
                <c:pt idx="4">
                  <c:v>... will mean fewer people have 
mental health problems in the future</c:v>
                </c:pt>
                <c:pt idx="5">
                  <c:v>... will help children learn to talk 
and communicate with others</c:v>
                </c:pt>
                <c:pt idx="6">
                  <c:v>... will lead to lower levels of 
social inequality in the future</c:v>
                </c:pt>
                <c:pt idx="7">
                  <c:v>... will mean more children are ready for school</c:v>
                </c:pt>
                <c:pt idx="8">
                  <c:v>... will lead to higher levels of 
academic achievement in the future</c:v>
                </c:pt>
                <c:pt idx="9">
                  <c:v>... will support children to be physically healthy</c:v>
                </c:pt>
                <c:pt idx="10">
                  <c:v>... will mean fewer people have 
physical health problems in the future</c:v>
                </c:pt>
                <c:pt idx="11">
                  <c:v>... will lead to people living longer in the future</c:v>
                </c:pt>
              </c:strCache>
            </c:strRef>
          </c:cat>
          <c:val>
            <c:numRef>
              <c:f>Sheet1!$B$2:$B$13</c:f>
              <c:numCache>
                <c:formatCode>0%</c:formatCode>
                <c:ptCount val="12"/>
                <c:pt idx="0">
                  <c:v>0.25</c:v>
                </c:pt>
                <c:pt idx="1">
                  <c:v>0.22</c:v>
                </c:pt>
                <c:pt idx="2">
                  <c:v>0.19</c:v>
                </c:pt>
                <c:pt idx="3">
                  <c:v>0.17</c:v>
                </c:pt>
                <c:pt idx="4">
                  <c:v>0.15</c:v>
                </c:pt>
                <c:pt idx="5">
                  <c:v>0.15</c:v>
                </c:pt>
                <c:pt idx="6">
                  <c:v>0.14000000000000001</c:v>
                </c:pt>
                <c:pt idx="7">
                  <c:v>0.1</c:v>
                </c:pt>
                <c:pt idx="8">
                  <c:v>0.09</c:v>
                </c:pt>
                <c:pt idx="9">
                  <c:v>0.09</c:v>
                </c:pt>
                <c:pt idx="10">
                  <c:v>7.0000000000000007E-2</c:v>
                </c:pt>
                <c:pt idx="11">
                  <c:v>0.05</c:v>
                </c:pt>
              </c:numCache>
            </c:numRef>
          </c:val>
          <c:extLst>
            <c:ext xmlns:c16="http://schemas.microsoft.com/office/drawing/2014/chart" uri="{C3380CC4-5D6E-409C-BE32-E72D297353CC}">
              <c16:uniqueId val="{00000000-30C7-4DCE-B019-853FA7D47A13}"/>
            </c:ext>
          </c:extLst>
        </c:ser>
        <c:ser>
          <c:idx val="1"/>
          <c:order val="1"/>
          <c:tx>
            <c:strRef>
              <c:f>Sheet1!$C$1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 will lead to more children having 
healthy and happy childhoods</c:v>
                </c:pt>
                <c:pt idx="1">
                  <c:v>... will help children develop 
social skills and friendships</c:v>
                </c:pt>
                <c:pt idx="2">
                  <c:v>... will create a happier society in the future</c:v>
                </c:pt>
                <c:pt idx="3">
                  <c:v>... will support children to be mentally healthy</c:v>
                </c:pt>
                <c:pt idx="4">
                  <c:v>... will mean fewer people have 
mental health problems in the future</c:v>
                </c:pt>
                <c:pt idx="5">
                  <c:v>... will help children learn to talk 
and communicate with others</c:v>
                </c:pt>
                <c:pt idx="6">
                  <c:v>... will lead to lower levels of 
social inequality in the future</c:v>
                </c:pt>
                <c:pt idx="7">
                  <c:v>... will mean more children are ready for school</c:v>
                </c:pt>
                <c:pt idx="8">
                  <c:v>... will lead to higher levels of 
academic achievement in the future</c:v>
                </c:pt>
                <c:pt idx="9">
                  <c:v>... will support children to be physically healthy</c:v>
                </c:pt>
                <c:pt idx="10">
                  <c:v>... will mean fewer people have 
physical health problems in the future</c:v>
                </c:pt>
                <c:pt idx="11">
                  <c:v>... will lead to people living longer in the future</c:v>
                </c:pt>
              </c:strCache>
            </c:strRef>
          </c:cat>
          <c:val>
            <c:numRef>
              <c:f>Sheet1!$C$2:$C$13</c:f>
              <c:numCache>
                <c:formatCode>0%</c:formatCode>
                <c:ptCount val="12"/>
                <c:pt idx="0">
                  <c:v>0.2</c:v>
                </c:pt>
                <c:pt idx="1">
                  <c:v>0.21</c:v>
                </c:pt>
                <c:pt idx="2">
                  <c:v>0.19</c:v>
                </c:pt>
                <c:pt idx="3">
                  <c:v>0.16</c:v>
                </c:pt>
                <c:pt idx="4">
                  <c:v>0.15</c:v>
                </c:pt>
                <c:pt idx="5">
                  <c:v>0.13</c:v>
                </c:pt>
                <c:pt idx="6">
                  <c:v>0.15</c:v>
                </c:pt>
                <c:pt idx="7">
                  <c:v>0.09</c:v>
                </c:pt>
                <c:pt idx="8">
                  <c:v>0.08</c:v>
                </c:pt>
                <c:pt idx="9">
                  <c:v>0.08</c:v>
                </c:pt>
                <c:pt idx="10">
                  <c:v>0.06</c:v>
                </c:pt>
                <c:pt idx="11">
                  <c:v>0.03</c:v>
                </c:pt>
              </c:numCache>
            </c:numRef>
          </c:val>
          <c:extLst>
            <c:ext xmlns:c16="http://schemas.microsoft.com/office/drawing/2014/chart" uri="{C3380CC4-5D6E-409C-BE32-E72D297353CC}">
              <c16:uniqueId val="{00000000-661C-48AD-B6F2-8A45F6AE7FF6}"/>
            </c:ext>
          </c:extLst>
        </c:ser>
        <c:dLbls>
          <c:showLegendKey val="0"/>
          <c:showVal val="0"/>
          <c:showCatName val="0"/>
          <c:showSerName val="0"/>
          <c:showPercent val="0"/>
          <c:showBubbleSize val="0"/>
        </c:dLbls>
        <c:gapWidth val="30"/>
        <c:axId val="1069323023"/>
        <c:axId val="1069332623"/>
      </c:barChart>
      <c:catAx>
        <c:axId val="10693230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069332623"/>
        <c:crosses val="autoZero"/>
        <c:auto val="1"/>
        <c:lblAlgn val="ctr"/>
        <c:lblOffset val="100"/>
        <c:noMultiLvlLbl val="0"/>
      </c:catAx>
      <c:valAx>
        <c:axId val="1069332623"/>
        <c:scaling>
          <c:orientation val="minMax"/>
        </c:scaling>
        <c:delete val="1"/>
        <c:axPos val="t"/>
        <c:numFmt formatCode="0%" sourceLinked="1"/>
        <c:majorTickMark val="none"/>
        <c:minorTickMark val="none"/>
        <c:tickLblPos val="nextTo"/>
        <c:crossAx val="10693230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General 
population</c:v>
                </c:pt>
                <c:pt idx="1">
                  <c:v>Parent of child aged 0-5</c:v>
                </c:pt>
                <c:pt idx="2">
                  <c:v>Parent of child aged 0-18 </c:v>
                </c:pt>
                <c:pt idx="3">
                  <c:v>Parent of child aged 18+ </c:v>
                </c:pt>
                <c:pt idx="4">
                  <c:v>Likely to have 
first child </c:v>
                </c:pt>
                <c:pt idx="5">
                  <c:v>Non-parent 
aged 45+</c:v>
                </c:pt>
                <c:pt idx="6">
                  <c:v>Non-parent 
under 45</c:v>
                </c:pt>
                <c:pt idx="7">
                  <c:v>Grandparent 
0-5</c:v>
                </c:pt>
                <c:pt idx="8">
                  <c:v>Grandparent 
any </c:v>
                </c:pt>
              </c:strCache>
            </c:strRef>
          </c:cat>
          <c:val>
            <c:numRef>
              <c:f>Sheet1!$B$2:$B$10</c:f>
              <c:numCache>
                <c:formatCode>0%</c:formatCode>
                <c:ptCount val="9"/>
                <c:pt idx="0">
                  <c:v>0.56000000000000005</c:v>
                </c:pt>
                <c:pt idx="1">
                  <c:v>0.63</c:v>
                </c:pt>
                <c:pt idx="2">
                  <c:v>0.63</c:v>
                </c:pt>
                <c:pt idx="3">
                  <c:v>0.54</c:v>
                </c:pt>
                <c:pt idx="4">
                  <c:v>0.6</c:v>
                </c:pt>
                <c:pt idx="5">
                  <c:v>0.49</c:v>
                </c:pt>
                <c:pt idx="6">
                  <c:v>0.56999999999999995</c:v>
                </c:pt>
                <c:pt idx="7">
                  <c:v>0.51</c:v>
                </c:pt>
                <c:pt idx="8">
                  <c:v>0.51</c:v>
                </c:pt>
              </c:numCache>
            </c:numRef>
          </c:val>
          <c:extLst>
            <c:ext xmlns:c16="http://schemas.microsoft.com/office/drawing/2014/chart" uri="{C3380CC4-5D6E-409C-BE32-E72D297353CC}">
              <c16:uniqueId val="{00000000-7438-4ECE-80E4-EED3807BE10F}"/>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General 
population</c:v>
                </c:pt>
                <c:pt idx="1">
                  <c:v>Parent of child aged 0-5</c:v>
                </c:pt>
                <c:pt idx="2">
                  <c:v>Parent of child aged 0-18 </c:v>
                </c:pt>
                <c:pt idx="3">
                  <c:v>Parent of child aged 18+ </c:v>
                </c:pt>
                <c:pt idx="4">
                  <c:v>Likely to have 
first child </c:v>
                </c:pt>
                <c:pt idx="5">
                  <c:v>Non-parent 
aged 45+</c:v>
                </c:pt>
                <c:pt idx="6">
                  <c:v>Non-parent 
under 45</c:v>
                </c:pt>
                <c:pt idx="7">
                  <c:v>Grandparent 
0-5</c:v>
                </c:pt>
                <c:pt idx="8">
                  <c:v>Grandparent 
any </c:v>
                </c:pt>
              </c:strCache>
            </c:strRef>
          </c:cat>
          <c:val>
            <c:numRef>
              <c:f>Sheet1!$C$2:$C$10</c:f>
              <c:numCache>
                <c:formatCode>0%</c:formatCode>
                <c:ptCount val="9"/>
                <c:pt idx="0">
                  <c:v>0.69</c:v>
                </c:pt>
                <c:pt idx="1">
                  <c:v>0.74</c:v>
                </c:pt>
                <c:pt idx="2">
                  <c:v>0.73</c:v>
                </c:pt>
                <c:pt idx="3">
                  <c:v>0.72</c:v>
                </c:pt>
                <c:pt idx="4">
                  <c:v>0.71</c:v>
                </c:pt>
                <c:pt idx="5">
                  <c:v>0.62</c:v>
                </c:pt>
                <c:pt idx="6">
                  <c:v>0.67</c:v>
                </c:pt>
                <c:pt idx="7">
                  <c:v>0.78</c:v>
                </c:pt>
                <c:pt idx="8">
                  <c:v>0.74</c:v>
                </c:pt>
              </c:numCache>
            </c:numRef>
          </c:val>
          <c:extLst>
            <c:ext xmlns:c16="http://schemas.microsoft.com/office/drawing/2014/chart" uri="{C3380CC4-5D6E-409C-BE32-E72D297353CC}">
              <c16:uniqueId val="{00000001-7438-4ECE-80E4-EED3807BE10F}"/>
            </c:ext>
          </c:extLst>
        </c:ser>
        <c:dLbls>
          <c:showLegendKey val="0"/>
          <c:showVal val="0"/>
          <c:showCatName val="0"/>
          <c:showSerName val="0"/>
          <c:showPercent val="0"/>
          <c:showBubbleSize val="0"/>
        </c:dLbls>
        <c:gapWidth val="219"/>
        <c:overlap val="-27"/>
        <c:axId val="835082639"/>
        <c:axId val="835084079"/>
      </c:barChart>
      <c:catAx>
        <c:axId val="83508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35084079"/>
        <c:crosses val="autoZero"/>
        <c:auto val="1"/>
        <c:lblAlgn val="ctr"/>
        <c:lblOffset val="100"/>
        <c:noMultiLvlLbl val="0"/>
      </c:catAx>
      <c:valAx>
        <c:axId val="835084079"/>
        <c:scaling>
          <c:orientation val="minMax"/>
        </c:scaling>
        <c:delete val="1"/>
        <c:axPos val="l"/>
        <c:numFmt formatCode="0%" sourceLinked="1"/>
        <c:majorTickMark val="none"/>
        <c:minorTickMark val="none"/>
        <c:tickLblPos val="nextTo"/>
        <c:crossAx val="83508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Very important</c:v>
                </c:pt>
              </c:strCache>
            </c:strRef>
          </c:tx>
          <c:spPr>
            <a:solidFill>
              <a:schemeClr val="bg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Their happiness</c:v>
                </c:pt>
                <c:pt idx="1">
                  <c:v>Their mental health 
and wellbeing</c:v>
                </c:pt>
                <c:pt idx="2">
                  <c:v>Their ability to make 
and maintain relationships</c:v>
                </c:pt>
                <c:pt idx="3">
                  <c:v>Their physical health</c:v>
                </c:pt>
                <c:pt idx="4">
                  <c:v>Their job and income</c:v>
                </c:pt>
                <c:pt idx="5">
                  <c:v>Their academic achievement</c:v>
                </c:pt>
              </c:strCache>
            </c:strRef>
          </c:cat>
          <c:val>
            <c:numRef>
              <c:f>Sheet1!$B$2:$B$7</c:f>
              <c:numCache>
                <c:formatCode>0%</c:formatCode>
                <c:ptCount val="6"/>
                <c:pt idx="0">
                  <c:v>0.7</c:v>
                </c:pt>
                <c:pt idx="1">
                  <c:v>0.71</c:v>
                </c:pt>
                <c:pt idx="2">
                  <c:v>0.64</c:v>
                </c:pt>
                <c:pt idx="3">
                  <c:v>0.59</c:v>
                </c:pt>
                <c:pt idx="4">
                  <c:v>0.39</c:v>
                </c:pt>
                <c:pt idx="5">
                  <c:v>0.38</c:v>
                </c:pt>
              </c:numCache>
            </c:numRef>
          </c:val>
          <c:extLst>
            <c:ext xmlns:c16="http://schemas.microsoft.com/office/drawing/2014/chart" uri="{C3380CC4-5D6E-409C-BE32-E72D297353CC}">
              <c16:uniqueId val="{00000000-4638-462A-A50F-851EFCBB9981}"/>
            </c:ext>
          </c:extLst>
        </c:ser>
        <c:ser>
          <c:idx val="1"/>
          <c:order val="1"/>
          <c:tx>
            <c:strRef>
              <c:f>Sheet1!$C$1</c:f>
              <c:strCache>
                <c:ptCount val="1"/>
                <c:pt idx="0">
                  <c:v>Fairly important</c:v>
                </c:pt>
              </c:strCache>
            </c:strRef>
          </c:tx>
          <c:spPr>
            <a:solidFill>
              <a:schemeClr val="bg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Their happiness</c:v>
                </c:pt>
                <c:pt idx="1">
                  <c:v>Their mental health 
and wellbeing</c:v>
                </c:pt>
                <c:pt idx="2">
                  <c:v>Their ability to make 
and maintain relationships</c:v>
                </c:pt>
                <c:pt idx="3">
                  <c:v>Their physical health</c:v>
                </c:pt>
                <c:pt idx="4">
                  <c:v>Their job and income</c:v>
                </c:pt>
                <c:pt idx="5">
                  <c:v>Their academic achievement</c:v>
                </c:pt>
              </c:strCache>
            </c:strRef>
          </c:cat>
          <c:val>
            <c:numRef>
              <c:f>Sheet1!$C$2:$C$7</c:f>
              <c:numCache>
                <c:formatCode>0%</c:formatCode>
                <c:ptCount val="6"/>
                <c:pt idx="0">
                  <c:v>0.24</c:v>
                </c:pt>
                <c:pt idx="1">
                  <c:v>0.22</c:v>
                </c:pt>
                <c:pt idx="2">
                  <c:v>0.28999999999999998</c:v>
                </c:pt>
                <c:pt idx="3">
                  <c:v>0.33</c:v>
                </c:pt>
                <c:pt idx="4">
                  <c:v>0.48</c:v>
                </c:pt>
                <c:pt idx="5">
                  <c:v>0.47</c:v>
                </c:pt>
              </c:numCache>
            </c:numRef>
          </c:val>
          <c:extLst>
            <c:ext xmlns:c16="http://schemas.microsoft.com/office/drawing/2014/chart" uri="{C3380CC4-5D6E-409C-BE32-E72D297353CC}">
              <c16:uniqueId val="{00000001-4638-462A-A50F-851EFCBB9981}"/>
            </c:ext>
          </c:extLst>
        </c:ser>
        <c:dLbls>
          <c:showLegendKey val="0"/>
          <c:showVal val="0"/>
          <c:showCatName val="0"/>
          <c:showSerName val="0"/>
          <c:showPercent val="0"/>
          <c:showBubbleSize val="0"/>
        </c:dLbls>
        <c:gapWidth val="20"/>
        <c:overlap val="100"/>
        <c:axId val="1348697888"/>
        <c:axId val="1348712768"/>
      </c:barChart>
      <c:catAx>
        <c:axId val="13486978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1348712768"/>
        <c:crosses val="autoZero"/>
        <c:auto val="1"/>
        <c:lblAlgn val="ctr"/>
        <c:lblOffset val="100"/>
        <c:noMultiLvlLbl val="0"/>
      </c:catAx>
      <c:valAx>
        <c:axId val="1348712768"/>
        <c:scaling>
          <c:orientation val="minMax"/>
        </c:scaling>
        <c:delete val="1"/>
        <c:axPos val="t"/>
        <c:numFmt formatCode="0%" sourceLinked="1"/>
        <c:majorTickMark val="out"/>
        <c:minorTickMark val="none"/>
        <c:tickLblPos val="nextTo"/>
        <c:crossAx val="1348697888"/>
        <c:crosses val="autoZero"/>
        <c:crossBetween val="between"/>
      </c:valAx>
      <c:spPr>
        <a:noFill/>
        <a:ln>
          <a:noFill/>
        </a:ln>
        <a:effectLst/>
      </c:spPr>
    </c:plotArea>
    <c:legend>
      <c:legendPos val="t"/>
      <c:layout>
        <c:manualLayout>
          <c:xMode val="edge"/>
          <c:yMode val="edge"/>
          <c:x val="0.3512587540977366"/>
          <c:y val="1.5157267828234072E-2"/>
          <c:w val="0.53352549957825746"/>
          <c:h val="6.790119893556226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188970" y="8562234"/>
            <a:ext cx="480060" cy="362639"/>
          </a:xfrm>
          <a:prstGeom prst="rect">
            <a:avLst/>
          </a:prstGeom>
        </p:spPr>
        <p:txBody>
          <a:bodyPr vert="horz" lIns="91440" tIns="45720" rIns="91440" bIns="45720" rtlCol="0" anchor="b"/>
          <a:lstStyle>
            <a:lvl1pPr algn="l">
              <a:defRPr sz="800" b="1">
                <a:latin typeface="Barlow" panose="020B0604020202020204" pitchFamily="34" charset="0"/>
              </a:defRPr>
            </a:lvl1pPr>
          </a:lstStyle>
          <a:p>
            <a:pPr algn="ctr"/>
            <a:fld id="{3B8578AD-0529-46A5-84EB-6338160D5A7D}" type="slidenum">
              <a:rPr lang="en-GB" smtClean="0"/>
              <a:pPr algn="ctr"/>
              <a:t>‹#›</a:t>
            </a:fld>
            <a:endParaRPr lang="en-GB"/>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print"/>
          <a:stretch>
            <a:fillRect/>
          </a:stretch>
        </p:blipFill>
        <p:spPr>
          <a:xfrm>
            <a:off x="5970250" y="8478471"/>
            <a:ext cx="487701" cy="446400"/>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49225" y="152400"/>
            <a:ext cx="6569075" cy="3695700"/>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317501" y="4273075"/>
            <a:ext cx="6223000" cy="4025107"/>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3188970" y="8621402"/>
            <a:ext cx="480060" cy="362639"/>
          </a:xfrm>
          <a:prstGeom prst="rect">
            <a:avLst/>
          </a:prstGeom>
        </p:spPr>
        <p:txBody>
          <a:bodyPr vert="horz" lIns="91440" tIns="45720" rIns="91440" bIns="45720" rtlCol="0" anchor="b"/>
          <a:lstStyle>
            <a:lvl1pPr algn="ctr">
              <a:defRPr sz="800" b="1">
                <a:latin typeface="Barlow" panose="020B0604020202020204" pitchFamily="34" charset="0"/>
              </a:defRPr>
            </a:lvl1pPr>
          </a:lstStyle>
          <a:p>
            <a:fld id="{3B8578AD-0529-46A5-84EB-6338160D5A7D}" type="slidenum">
              <a:rPr lang="en-GB" smtClean="0"/>
              <a:pPr/>
              <a:t>‹#›</a:t>
            </a:fld>
            <a:endParaRPr lang="en-GB"/>
          </a:p>
        </p:txBody>
      </p:sp>
      <p:pic>
        <p:nvPicPr>
          <p:cNvPr id="2" name="object 9">
            <a:extLst>
              <a:ext uri="{FF2B5EF4-FFF2-40B4-BE49-F238E27FC236}">
                <a16:creationId xmlns:a16="http://schemas.microsoft.com/office/drawing/2014/main" id="{1B3F5568-0B61-BD77-DA18-CA7F7AD5FAB1}"/>
              </a:ext>
            </a:extLst>
          </p:cNvPr>
          <p:cNvPicPr>
            <a:picLocks noChangeAspect="1"/>
          </p:cNvPicPr>
          <p:nvPr/>
        </p:nvPicPr>
        <p:blipFill>
          <a:blip r:embed="rId2" cstate="print"/>
          <a:stretch>
            <a:fillRect/>
          </a:stretch>
        </p:blipFill>
        <p:spPr>
          <a:xfrm>
            <a:off x="6128381" y="8606821"/>
            <a:ext cx="412119" cy="377219"/>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6</a:t>
            </a:fld>
            <a:endParaRPr lang="en-GB"/>
          </a:p>
        </p:txBody>
      </p:sp>
    </p:spTree>
    <p:extLst>
      <p:ext uri="{BB962C8B-B14F-4D97-AF65-F5344CB8AC3E}">
        <p14:creationId xmlns:p14="http://schemas.microsoft.com/office/powerpoint/2010/main" val="262183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16</a:t>
            </a:fld>
            <a:endParaRPr lang="en-GB"/>
          </a:p>
        </p:txBody>
      </p:sp>
    </p:spTree>
    <p:extLst>
      <p:ext uri="{BB962C8B-B14F-4D97-AF65-F5344CB8AC3E}">
        <p14:creationId xmlns:p14="http://schemas.microsoft.com/office/powerpoint/2010/main" val="154140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17</a:t>
            </a:fld>
            <a:endParaRPr lang="en-GB"/>
          </a:p>
        </p:txBody>
      </p:sp>
    </p:spTree>
    <p:extLst>
      <p:ext uri="{BB962C8B-B14F-4D97-AF65-F5344CB8AC3E}">
        <p14:creationId xmlns:p14="http://schemas.microsoft.com/office/powerpoint/2010/main" val="358135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8FD47-8FB1-41C6-8C7A-A13BF9D58A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72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36170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39495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36087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26821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2403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266721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72374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578AD-0529-46A5-84EB-6338160D5A7D}" type="slidenum">
              <a:rPr lang="en-GB" smtClean="0"/>
              <a:pPr/>
              <a:t>7</a:t>
            </a:fld>
            <a:endParaRPr lang="en-GB"/>
          </a:p>
        </p:txBody>
      </p:sp>
    </p:spTree>
    <p:extLst>
      <p:ext uri="{BB962C8B-B14F-4D97-AF65-F5344CB8AC3E}">
        <p14:creationId xmlns:p14="http://schemas.microsoft.com/office/powerpoint/2010/main" val="1728127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47</a:t>
            </a:fld>
            <a:endParaRPr lang="en-GB"/>
          </a:p>
        </p:txBody>
      </p:sp>
    </p:spTree>
    <p:extLst>
      <p:ext uri="{BB962C8B-B14F-4D97-AF65-F5344CB8AC3E}">
        <p14:creationId xmlns:p14="http://schemas.microsoft.com/office/powerpoint/2010/main" val="33730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p:cNvSpPr>
            <a:spLocks noGrp="1"/>
          </p:cNvSpPr>
          <p:nvPr>
            <p:ph type="sldNum" sz="quarter" idx="10"/>
          </p:nvPr>
        </p:nvSpPr>
        <p:spPr>
          <a:xfrm>
            <a:off x="1943100" y="8685213"/>
            <a:ext cx="2971800" cy="4587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4687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spcBef>
                <a:spcPts val="400"/>
              </a:spcBef>
              <a:spcAft>
                <a:spcPts val="400"/>
              </a:spcAft>
            </a:pPr>
            <a:endParaRPr lang="en-US"/>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422287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819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62115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8578AD-0529-46A5-84EB-6338160D5A7D}" type="slidenum">
              <a:rPr lang="en-GB" smtClean="0"/>
              <a:pPr/>
              <a:t>11</a:t>
            </a:fld>
            <a:endParaRPr lang="en-GB"/>
          </a:p>
        </p:txBody>
      </p:sp>
    </p:spTree>
    <p:extLst>
      <p:ext uri="{BB962C8B-B14F-4D97-AF65-F5344CB8AC3E}">
        <p14:creationId xmlns:p14="http://schemas.microsoft.com/office/powerpoint/2010/main" val="81250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366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355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093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97275"/>
            <a:ext cx="1540262"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a:t>
            </a:r>
            <a:r>
              <a:rPr lang="en-GB" sz="600">
                <a:solidFill>
                  <a:schemeClr val="tx1"/>
                </a:solidFill>
                <a:effectLst/>
              </a:rPr>
              <a:t>Month</a:t>
            </a:r>
            <a:r>
              <a:rPr lang="en-GB" sz="700">
                <a:solidFill>
                  <a:schemeClr val="tx1"/>
                </a:solidFill>
                <a:effectLst/>
              </a:rPr>
              <a:t> Year | Version # | Public | Internal/Client Use Only | Strictly Confidential</a:t>
            </a:r>
          </a:p>
        </p:txBody>
      </p:sp>
    </p:spTree>
    <p:extLst>
      <p:ext uri="{BB962C8B-B14F-4D97-AF65-F5344CB8AC3E}">
        <p14:creationId xmlns:p14="http://schemas.microsoft.com/office/powerpoint/2010/main" val="39593793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774651828"/>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35086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Logo&#10;&#10;Description automatically generated">
            <a:extLst>
              <a:ext uri="{FF2B5EF4-FFF2-40B4-BE49-F238E27FC236}">
                <a16:creationId xmlns:a16="http://schemas.microsoft.com/office/drawing/2014/main" id="{7AFE9DAA-3BB3-48AF-98BF-B91051601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5588548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707983540"/>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tx2"/>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2"/>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1" name="Picture 10" descr="Logo&#10;&#10;Description automatically generated">
            <a:extLst>
              <a:ext uri="{FF2B5EF4-FFF2-40B4-BE49-F238E27FC236}">
                <a16:creationId xmlns:a16="http://schemas.microsoft.com/office/drawing/2014/main" id="{B6D19EEA-753C-4661-8187-017109DE6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166837011"/>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38641837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9" name="Picture 8" descr="Logo&#10;&#10;Description automatically generated">
            <a:extLst>
              <a:ext uri="{FF2B5EF4-FFF2-40B4-BE49-F238E27FC236}">
                <a16:creationId xmlns:a16="http://schemas.microsoft.com/office/drawing/2014/main" id="{687406C1-3751-4A08-835F-772630976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68283485"/>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descr="Logo&#10;&#10;Description automatically generated">
            <a:extLst>
              <a:ext uri="{FF2B5EF4-FFF2-40B4-BE49-F238E27FC236}">
                <a16:creationId xmlns:a16="http://schemas.microsoft.com/office/drawing/2014/main" id="{FB80C580-B78A-4814-AD0B-D7CEF09EF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979367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8" name="Picture 7" descr="Logo&#10;&#10;Description automatically generated">
            <a:extLst>
              <a:ext uri="{FF2B5EF4-FFF2-40B4-BE49-F238E27FC236}">
                <a16:creationId xmlns:a16="http://schemas.microsoft.com/office/drawing/2014/main" id="{61B4AEB6-9534-4547-9209-8F9066DA3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564914490"/>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871986877"/>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97275"/>
            <a:ext cx="1540262"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a:t>
            </a:r>
            <a:r>
              <a:rPr lang="en-GB" sz="600">
                <a:solidFill>
                  <a:schemeClr val="tx1"/>
                </a:solidFill>
                <a:effectLst/>
              </a:rPr>
              <a:t>Month</a:t>
            </a:r>
            <a:r>
              <a:rPr lang="en-GB" sz="700">
                <a:solidFill>
                  <a:schemeClr val="tx1"/>
                </a:solidFill>
                <a:effectLst/>
              </a:rPr>
              <a:t> Year | Version # | Public | Internal/Client Use Only | Strictly Confidential</a:t>
            </a:r>
          </a:p>
        </p:txBody>
      </p:sp>
    </p:spTree>
    <p:extLst>
      <p:ext uri="{BB962C8B-B14F-4D97-AF65-F5344CB8AC3E}">
        <p14:creationId xmlns:p14="http://schemas.microsoft.com/office/powerpoint/2010/main" val="3432488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303186170"/>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623340496"/>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6708370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Doc Name | Month Year | Version # | Public | Internal/Client Use Only | Strictly Confidential</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Tree>
    <p:extLst>
      <p:ext uri="{BB962C8B-B14F-4D97-AF65-F5344CB8AC3E}">
        <p14:creationId xmlns:p14="http://schemas.microsoft.com/office/powerpoint/2010/main" val="2405287289"/>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1753760"/>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023651816"/>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465752328"/>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420228847"/>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961310098"/>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96514032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403214787"/>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4340442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4373409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83271282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68616451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358913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92838700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865525809"/>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14656850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10847253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97275"/>
            <a:ext cx="1925190"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Month Year | Version # | Public | Internal/Client Use Only | Strictly Confidential</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79078889"/>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140338041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3202029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5906652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963907300"/>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 Doc Name | Month Year | Version # | Public | Internal/Client Use Only | Strictly Confidential</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2556064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667773522"/>
      </p:ext>
    </p:extLst>
  </p:cSld>
  <p:clrMapOvr>
    <a:masterClrMapping/>
  </p:clrMapOvr>
  <p:hf hdr="0" ftr="0" dt="0"/>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42488176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23999551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3527329621"/>
      </p:ext>
    </p:extLst>
  </p:cSld>
  <p:clrMapOvr>
    <a:masterClrMapping/>
  </p:clrMapOvr>
  <p:hf hdr="0" ftr="0" dt="0"/>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515462203"/>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4083975971"/>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1999" y="1350000"/>
            <a:ext cx="5825925"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5" name="Subtitle">
            <a:extLst>
              <a:ext uri="{FF2B5EF4-FFF2-40B4-BE49-F238E27FC236}">
                <a16:creationId xmlns:a16="http://schemas.microsoft.com/office/drawing/2014/main" id="{8CDCDA0A-C736-B40F-7E80-2D0FC7024AC3}"/>
              </a:ext>
            </a:extLst>
          </p:cNvPr>
          <p:cNvSpPr>
            <a:spLocks noGrp="1"/>
          </p:cNvSpPr>
          <p:nvPr>
            <p:ph type="body" sz="quarter" idx="12" hasCustomPrompt="1"/>
          </p:nvPr>
        </p:nvSpPr>
        <p:spPr>
          <a:xfrm>
            <a:off x="431799" y="3494989"/>
            <a:ext cx="3851275" cy="1274763"/>
          </a:xfrm>
          <a:prstGeom prst="rect">
            <a:avLst/>
          </a:prstGeom>
        </p:spPr>
        <p:txBody>
          <a:bodyPr/>
          <a:lstStyle>
            <a:lvl1pPr>
              <a:defRPr sz="2000">
                <a:solidFill>
                  <a:schemeClr val="tx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268034F8-D9C2-8C58-D3F0-75FD7B94D914}"/>
              </a:ext>
              <a:ext uri="{C183D7F6-B498-43B3-948B-1728B52AA6E4}">
                <adec:decorative xmlns:adec="http://schemas.microsoft.com/office/drawing/2017/decorative" val="1"/>
              </a:ext>
            </a:extLst>
          </p:cNvPr>
          <p:cNvSpPr txBox="1">
            <a:spLocks/>
          </p:cNvSpPr>
          <p:nvPr/>
        </p:nvSpPr>
        <p:spPr>
          <a:xfrm>
            <a:off x="440938" y="6297275"/>
            <a:ext cx="1540262"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a:t>
            </a:r>
            <a:r>
              <a:rPr lang="en-GB" sz="600">
                <a:solidFill>
                  <a:schemeClr val="tx1"/>
                </a:solidFill>
                <a:effectLst/>
              </a:rPr>
              <a:t>Month</a:t>
            </a:r>
            <a:r>
              <a:rPr lang="en-GB" sz="700">
                <a:solidFill>
                  <a:schemeClr val="tx1"/>
                </a:solidFill>
                <a:effectLst/>
              </a:rPr>
              <a:t> Year | Version # | Public | Internal/Client Use Only | Strictly Confidential</a:t>
            </a:r>
          </a:p>
        </p:txBody>
      </p:sp>
    </p:spTree>
    <p:extLst>
      <p:ext uri="{BB962C8B-B14F-4D97-AF65-F5344CB8AC3E}">
        <p14:creationId xmlns:p14="http://schemas.microsoft.com/office/powerpoint/2010/main" val="32439868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8163214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598743"/>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8547519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Doc Name | Month Year | Version # | Public | Internal/Client Use Only | Strictly Confidential</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Tree>
    <p:extLst>
      <p:ext uri="{BB962C8B-B14F-4D97-AF65-F5344CB8AC3E}">
        <p14:creationId xmlns:p14="http://schemas.microsoft.com/office/powerpoint/2010/main" val="4148336013"/>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19658287"/>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04682963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49328360"/>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1088508115"/>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664948717"/>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 images with tex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23" name="Picture Placeholder 1">
            <a:extLst>
              <a:ext uri="{FF2B5EF4-FFF2-40B4-BE49-F238E27FC236}">
                <a16:creationId xmlns:a16="http://schemas.microsoft.com/office/drawing/2014/main" id="{D9563778-0759-A3C7-2077-55D205685E9A}"/>
              </a:ext>
              <a:ext uri="{C183D7F6-B498-43B3-948B-1728B52AA6E4}">
                <adec:decorative xmlns:adec="http://schemas.microsoft.com/office/drawing/2017/decorative" val="1"/>
              </a:ext>
            </a:extLst>
          </p:cNvPr>
          <p:cNvSpPr>
            <a:spLocks noGrp="1"/>
          </p:cNvSpPr>
          <p:nvPr>
            <p:ph type="pic" sz="quarter" idx="21" hasCustomPrompt="1"/>
          </p:nvPr>
        </p:nvSpPr>
        <p:spPr>
          <a:xfrm>
            <a:off x="450000"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710166 h 2060179"/>
              <a:gd name="connsiteX3" fmla="*/ 2213187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710166"/>
                </a:lnTo>
                <a:lnTo>
                  <a:pt x="2213187"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8" name="Placeholder 1">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4" name="Picture Placeholder 2">
            <a:extLst>
              <a:ext uri="{FF2B5EF4-FFF2-40B4-BE49-F238E27FC236}">
                <a16:creationId xmlns:a16="http://schemas.microsoft.com/office/drawing/2014/main" id="{FB1AC80C-DFEB-8A6B-FAF6-4387D370320D}"/>
              </a:ext>
              <a:ext uri="{C183D7F6-B498-43B3-948B-1728B52AA6E4}">
                <adec:decorative xmlns:adec="http://schemas.microsoft.com/office/drawing/2017/decorative" val="1"/>
              </a:ext>
            </a:extLst>
          </p:cNvPr>
          <p:cNvSpPr>
            <a:spLocks noGrp="1"/>
          </p:cNvSpPr>
          <p:nvPr>
            <p:ph type="pic" sz="quarter" idx="23" hasCustomPrompt="1"/>
          </p:nvPr>
        </p:nvSpPr>
        <p:spPr>
          <a:xfrm>
            <a:off x="335215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9" name="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5" name="Picture Placeholder 3">
            <a:extLst>
              <a:ext uri="{FF2B5EF4-FFF2-40B4-BE49-F238E27FC236}">
                <a16:creationId xmlns:a16="http://schemas.microsoft.com/office/drawing/2014/main" id="{004EB87B-CDC2-8FD8-CC85-2C6F84F137A5}"/>
              </a:ext>
              <a:ext uri="{C183D7F6-B498-43B3-948B-1728B52AA6E4}">
                <adec:decorative xmlns:adec="http://schemas.microsoft.com/office/drawing/2017/decorative" val="1"/>
              </a:ext>
            </a:extLst>
          </p:cNvPr>
          <p:cNvSpPr>
            <a:spLocks noGrp="1"/>
          </p:cNvSpPr>
          <p:nvPr>
            <p:ph type="pic" sz="quarter" idx="24" hasCustomPrompt="1"/>
          </p:nvPr>
        </p:nvSpPr>
        <p:spPr>
          <a:xfrm>
            <a:off x="626139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0" name="Placeholder 3">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
        <p:nvSpPr>
          <p:cNvPr id="26" name="Picture Placeholder 4">
            <a:extLst>
              <a:ext uri="{FF2B5EF4-FFF2-40B4-BE49-F238E27FC236}">
                <a16:creationId xmlns:a16="http://schemas.microsoft.com/office/drawing/2014/main" id="{A79420B5-3D8F-CDB3-2EEE-E20638F61C99}"/>
              </a:ext>
              <a:ext uri="{C183D7F6-B498-43B3-948B-1728B52AA6E4}">
                <adec:decorative xmlns:adec="http://schemas.microsoft.com/office/drawing/2017/decorative" val="1"/>
              </a:ext>
            </a:extLst>
          </p:cNvPr>
          <p:cNvSpPr>
            <a:spLocks noGrp="1"/>
          </p:cNvSpPr>
          <p:nvPr>
            <p:ph type="pic" sz="quarter" idx="25" hasCustomPrompt="1"/>
          </p:nvPr>
        </p:nvSpPr>
        <p:spPr>
          <a:xfrm>
            <a:off x="9170632" y="1819723"/>
            <a:ext cx="2563200" cy="2060179"/>
          </a:xfrm>
          <a:custGeom>
            <a:avLst/>
            <a:gdLst>
              <a:gd name="connsiteX0" fmla="*/ 0 w 2563200"/>
              <a:gd name="connsiteY0" fmla="*/ 0 h 2060179"/>
              <a:gd name="connsiteX1" fmla="*/ 2563200 w 2563200"/>
              <a:gd name="connsiteY1" fmla="*/ 0 h 2060179"/>
              <a:gd name="connsiteX2" fmla="*/ 2563200 w 2563200"/>
              <a:gd name="connsiteY2" fmla="*/ 1693911 h 2060179"/>
              <a:gd name="connsiteX3" fmla="*/ 2196932 w 2563200"/>
              <a:gd name="connsiteY3" fmla="*/ 2060179 h 2060179"/>
              <a:gd name="connsiteX4" fmla="*/ 0 w 2563200"/>
              <a:gd name="connsiteY4" fmla="*/ 2060179 h 206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060179">
                <a:moveTo>
                  <a:pt x="0" y="0"/>
                </a:moveTo>
                <a:lnTo>
                  <a:pt x="2563200" y="0"/>
                </a:lnTo>
                <a:lnTo>
                  <a:pt x="2563200" y="1693911"/>
                </a:lnTo>
                <a:lnTo>
                  <a:pt x="2196932" y="2060179"/>
                </a:lnTo>
                <a:lnTo>
                  <a:pt x="0" y="2060179"/>
                </a:lnTo>
                <a:close/>
              </a:path>
            </a:pathLst>
          </a:custGeom>
          <a:pattFill prst="wdUpDiag">
            <a:fgClr>
              <a:schemeClr val="bg1">
                <a:lumMod val="95000"/>
              </a:schemeClr>
            </a:fgClr>
            <a:bgClr>
              <a:schemeClr val="bg1"/>
            </a:bgClr>
          </a:pattFill>
        </p:spPr>
        <p:txBody>
          <a:bodyPr wrap="square">
            <a:noAutofit/>
          </a:bodyPr>
          <a:lstStyle/>
          <a:p>
            <a:r>
              <a:rPr lang="en-GB"/>
              <a:t> </a:t>
            </a:r>
          </a:p>
        </p:txBody>
      </p:sp>
      <p:sp>
        <p:nvSpPr>
          <p:cNvPr id="11" name="Placeholder 4">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a:prstGeom prst="rect">
            <a:avLst/>
          </a:prstGeom>
        </p:spPr>
        <p:txBody>
          <a:bodyPr>
            <a:noAutofit/>
          </a:bodyPr>
          <a:lstStyle>
            <a:lvl1pPr>
              <a:spcBef>
                <a:spcPts val="400"/>
              </a:spcBef>
              <a:defRPr sz="12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Caption here</a:t>
            </a:r>
          </a:p>
        </p:txBody>
      </p:sp>
    </p:spTree>
    <p:extLst>
      <p:ext uri="{BB962C8B-B14F-4D97-AF65-F5344CB8AC3E}">
        <p14:creationId xmlns:p14="http://schemas.microsoft.com/office/powerpoint/2010/main" val="4193490850"/>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prstGeom prst="rect">
            <a:avLst/>
          </a:prstGeom>
          <a:noFill/>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36999974"/>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7075970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Hanging Image Lef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E9919A9-E10C-40B2-4E9E-9822C6505A93}"/>
              </a:ext>
            </a:extLst>
          </p:cNvPr>
          <p:cNvSpPr>
            <a:spLocks noGrp="1"/>
          </p:cNvSpPr>
          <p:nvPr>
            <p:ph type="title"/>
          </p:nvPr>
        </p:nvSpPr>
        <p:spPr>
          <a:xfrm>
            <a:off x="6264000" y="701874"/>
            <a:ext cx="5481636"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56880"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9" name="Picture Placeholder">
            <a:extLst>
              <a:ext uri="{FF2B5EF4-FFF2-40B4-BE49-F238E27FC236}">
                <a16:creationId xmlns:a16="http://schemas.microsoft.com/office/drawing/2014/main" id="{B46C10D5-25FF-ADE9-303F-74E74487A02F}"/>
              </a:ext>
              <a:ext uri="{C183D7F6-B498-43B3-948B-1728B52AA6E4}">
                <adec:decorative xmlns:adec="http://schemas.microsoft.com/office/drawing/2017/decorative" val="1"/>
              </a:ext>
            </a:extLst>
          </p:cNvPr>
          <p:cNvSpPr>
            <a:spLocks noGrp="1"/>
          </p:cNvSpPr>
          <p:nvPr>
            <p:ph type="pic" sz="quarter" idx="21"/>
          </p:nvPr>
        </p:nvSpPr>
        <p:spPr>
          <a:xfrm>
            <a:off x="442912"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3443706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Hanging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5" name="Picture Placeholder">
            <a:extLst>
              <a:ext uri="{FF2B5EF4-FFF2-40B4-BE49-F238E27FC236}">
                <a16:creationId xmlns:a16="http://schemas.microsoft.com/office/drawing/2014/main" id="{7DB11690-8C83-E885-3A76-8A5F9425F007}"/>
              </a:ext>
              <a:ext uri="{C183D7F6-B498-43B3-948B-1728B52AA6E4}">
                <adec:decorative xmlns:adec="http://schemas.microsoft.com/office/drawing/2017/decorative" val="1"/>
              </a:ext>
            </a:extLst>
          </p:cNvPr>
          <p:cNvSpPr>
            <a:spLocks noGrp="1"/>
          </p:cNvSpPr>
          <p:nvPr>
            <p:ph type="pic" sz="quarter" idx="21"/>
          </p:nvPr>
        </p:nvSpPr>
        <p:spPr>
          <a:xfrm>
            <a:off x="6262687" y="0"/>
            <a:ext cx="5481637" cy="5948363"/>
          </a:xfrm>
          <a:custGeom>
            <a:avLst/>
            <a:gdLst>
              <a:gd name="connsiteX0" fmla="*/ 0 w 5481637"/>
              <a:gd name="connsiteY0" fmla="*/ 0 h 5948363"/>
              <a:gd name="connsiteX1" fmla="*/ 5481637 w 5481637"/>
              <a:gd name="connsiteY1" fmla="*/ 0 h 5948363"/>
              <a:gd name="connsiteX2" fmla="*/ 5481637 w 5481637"/>
              <a:gd name="connsiteY2" fmla="*/ 5267325 h 5948363"/>
              <a:gd name="connsiteX3" fmla="*/ 4800599 w 5481637"/>
              <a:gd name="connsiteY3" fmla="*/ 5948363 h 5948363"/>
              <a:gd name="connsiteX4" fmla="*/ 0 w 54816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637" h="5948363">
                <a:moveTo>
                  <a:pt x="0" y="0"/>
                </a:moveTo>
                <a:lnTo>
                  <a:pt x="5481637" y="0"/>
                </a:lnTo>
                <a:lnTo>
                  <a:pt x="5481637" y="5267325"/>
                </a:lnTo>
                <a:lnTo>
                  <a:pt x="4800599"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43370858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Righ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450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4114925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Left half hanging box">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8B6D4E6-07B9-1C8D-69DD-712BC77D3CDE}"/>
              </a:ext>
            </a:extLst>
          </p:cNvPr>
          <p:cNvSpPr>
            <a:spLocks noGrp="1"/>
          </p:cNvSpPr>
          <p:nvPr>
            <p:ph type="title"/>
          </p:nvPr>
        </p:nvSpPr>
        <p:spPr>
          <a:xfrm>
            <a:off x="6264000" y="701874"/>
            <a:ext cx="5498363" cy="715669"/>
          </a:xfrm>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64000" y="1792800"/>
            <a:ext cx="5498363" cy="4155563"/>
          </a:xfrm>
          <a:prstGeom prst="rect">
            <a:avLst/>
          </a:prstGeom>
        </p:spPr>
        <p:txBody>
          <a:bodyPr numCol="2" spcCol="288000">
            <a:noAutofit/>
          </a:bodyPr>
          <a:lstStyle>
            <a:lvl1pPr>
              <a:spcBef>
                <a:spcPts val="400"/>
              </a:spcBef>
              <a:defRPr sz="1200">
                <a:solidFill>
                  <a:schemeClr val="tx1"/>
                </a:solidFill>
              </a:defRPr>
            </a:lvl1pPr>
            <a:lvl2pPr marL="180975" indent="-180975">
              <a:spcBef>
                <a:spcPts val="400"/>
              </a:spcBef>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5743579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3021946564"/>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2937662093"/>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16980404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31205260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97275"/>
            <a:ext cx="1925190"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Month Year | Version # | Public | Internal/Client Use Only | Strictly Confidential</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324098661"/>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407539702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right minimal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4E27D68-304E-2851-A717-EC07EC07CA87}"/>
              </a:ext>
            </a:extLst>
          </p:cNvPr>
          <p:cNvSpPr>
            <a:spLocks noGrp="1"/>
          </p:cNvSpPr>
          <p:nvPr>
            <p:ph type="title"/>
          </p:nvPr>
        </p:nvSpPr>
        <p:spPr>
          <a:xfrm>
            <a:off x="450000" y="701874"/>
            <a:ext cx="2598737"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133600"/>
            <a:ext cx="2598737" cy="3814763"/>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B940E09C-FB56-2356-82CD-53290C1A10A0}"/>
              </a:ext>
              <a:ext uri="{C183D7F6-B498-43B3-948B-1728B52AA6E4}">
                <adec:decorative xmlns:adec="http://schemas.microsoft.com/office/drawing/2017/decorative" val="1"/>
              </a:ext>
            </a:extLst>
          </p:cNvPr>
          <p:cNvSpPr>
            <a:spLocks noGrp="1"/>
          </p:cNvSpPr>
          <p:nvPr>
            <p:ph type="pic" sz="quarter" idx="11" hasCustomPrompt="1"/>
          </p:nvPr>
        </p:nvSpPr>
        <p:spPr>
          <a:xfrm>
            <a:off x="3355975" y="0"/>
            <a:ext cx="8386763" cy="5948363"/>
          </a:xfrm>
          <a:custGeom>
            <a:avLst/>
            <a:gdLst>
              <a:gd name="connsiteX0" fmla="*/ 0 w 8386763"/>
              <a:gd name="connsiteY0" fmla="*/ 0 h 5948363"/>
              <a:gd name="connsiteX1" fmla="*/ 8386763 w 8386763"/>
              <a:gd name="connsiteY1" fmla="*/ 0 h 5948363"/>
              <a:gd name="connsiteX2" fmla="*/ 8386763 w 8386763"/>
              <a:gd name="connsiteY2" fmla="*/ 4779992 h 5948363"/>
              <a:gd name="connsiteX3" fmla="*/ 7218392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79992"/>
                </a:lnTo>
                <a:lnTo>
                  <a:pt x="7218392"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474823762"/>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5420203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769644425"/>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 Doc Name | Month Year | Version # | Public | Internal/Client Use Only | Strictly Confidential</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6346970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847289272"/>
      </p:ext>
    </p:extLst>
  </p:cSld>
  <p:clrMapOvr>
    <a:masterClrMapping/>
  </p:clrMapOvr>
  <p:hf hdr="0" ftr="0" dt="0"/>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42087729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9531294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1506203967"/>
      </p:ext>
    </p:extLst>
  </p:cSld>
  <p:clrMapOvr>
    <a:masterClrMapping/>
  </p:clrMapOvr>
  <p:hf hdr="0" ftr="0" dt="0"/>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624447683"/>
      </p:ext>
    </p:extLst>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15673811"/>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744482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1606983363"/>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89987554"/>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769187230"/>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col_clear">
    <p:bg>
      <p:bgPr>
        <a:solidFill>
          <a:schemeClr val="accent1"/>
        </a:solid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494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a:t>
            </a:r>
            <a:endParaRPr lang="en-US" sz="800" dirty="0">
              <a:solidFill>
                <a:schemeClr val="bg1"/>
              </a:solidFill>
            </a:endParaRP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2" name="Picture 11" descr="Logo&#10;&#10;Description automatically generated">
            <a:extLst>
              <a:ext uri="{FF2B5EF4-FFF2-40B4-BE49-F238E27FC236}">
                <a16:creationId xmlns:a16="http://schemas.microsoft.com/office/drawing/2014/main" id="{784A819D-FCED-47F2-8858-1A858EC24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67410951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418215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tailed layou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8000" y="701874"/>
            <a:ext cx="2451600" cy="715669"/>
          </a:xfrm>
        </p:spPr>
        <p:txBody>
          <a:bodyPr/>
          <a:lstStyle>
            <a:lvl1pPr>
              <a:defRPr>
                <a:solidFill>
                  <a:schemeClr val="bg1"/>
                </a:solidFill>
              </a:defRPr>
            </a:lvl1pPr>
          </a:lstStyle>
          <a:p>
            <a:r>
              <a:rPr lang="en-US"/>
              <a:t>Layout template for detailed charts</a:t>
            </a:r>
            <a:endParaRPr lang="en-GB"/>
          </a:p>
        </p:txBody>
      </p:sp>
      <p:sp>
        <p:nvSpPr>
          <p:cNvPr id="3" name="Placeholder">
            <a:extLst>
              <a:ext uri="{FF2B5EF4-FFF2-40B4-BE49-F238E27FC236}">
                <a16:creationId xmlns:a16="http://schemas.microsoft.com/office/drawing/2014/main" id="{98D0F1BA-16E4-EAD4-97CD-9005E8F027D2}"/>
              </a:ext>
            </a:extLst>
          </p:cNvPr>
          <p:cNvSpPr>
            <a:spLocks noGrp="1"/>
          </p:cNvSpPr>
          <p:nvPr>
            <p:ph type="body" sz="quarter" idx="10" hasCustomPrompt="1"/>
          </p:nvPr>
        </p:nvSpPr>
        <p:spPr>
          <a:xfrm>
            <a:off x="3355975" y="701675"/>
            <a:ext cx="8393113" cy="4959350"/>
          </a:xfrm>
          <a:prstGeom prst="rect">
            <a:avLst/>
          </a:prstGeom>
        </p:spPr>
        <p:txBody>
          <a:bodyPr numCol="3" spcCol="288000"/>
          <a:lstStyle>
            <a:lvl1pPr>
              <a:lnSpc>
                <a:spcPct val="120000"/>
              </a:lnSpc>
              <a:spcBef>
                <a:spcPts val="400"/>
              </a:spcBef>
              <a:spcAft>
                <a:spcPts val="400"/>
              </a:spcAft>
              <a:defRPr/>
            </a:lvl1pPr>
            <a:lvl2pPr marL="180975" indent="-180975">
              <a:lnSpc>
                <a:spcPct val="120000"/>
              </a:lnSpc>
              <a:spcBef>
                <a:spcPts val="400"/>
              </a:spcBef>
              <a:spcAft>
                <a:spcPts val="400"/>
              </a:spcAft>
              <a:defRPr lang="en-US" sz="1200" kern="1200" dirty="0">
                <a:solidFill>
                  <a:schemeClr val="tx1"/>
                </a:solidFill>
                <a:latin typeface="+mn-lt"/>
                <a:ea typeface="+mn-ea"/>
                <a:cs typeface="+mn-cs"/>
              </a:defRPr>
            </a:lvl2pPr>
            <a:lvl3pPr>
              <a:lnSpc>
                <a:spcPct val="120000"/>
              </a:lnSpc>
              <a:spcBef>
                <a:spcPts val="400"/>
              </a:spcBef>
              <a:spcAft>
                <a:spcPts val="400"/>
              </a:spcAft>
              <a:defRPr/>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Three column continuous text box</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US"/>
              <a:t>Second level</a:t>
            </a:r>
          </a:p>
          <a:p>
            <a:pPr lvl="2"/>
            <a:r>
              <a:rPr lang="en-US"/>
              <a:t>Third level</a:t>
            </a:r>
          </a:p>
        </p:txBody>
      </p:sp>
    </p:spTree>
    <p:extLst>
      <p:ext uri="{BB962C8B-B14F-4D97-AF65-F5344CB8AC3E}">
        <p14:creationId xmlns:p14="http://schemas.microsoft.com/office/powerpoint/2010/main" val="144220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3" y="1350000"/>
            <a:ext cx="5536747"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A1A0E186-5FCC-AF1B-9AB2-F4AB588ABD30}"/>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9" name="Picture Placeholder">
            <a:extLst>
              <a:ext uri="{FF2B5EF4-FFF2-40B4-BE49-F238E27FC236}">
                <a16:creationId xmlns:a16="http://schemas.microsoft.com/office/drawing/2014/main" id="{8ED5220B-285D-EC14-D33F-B34A17FD9E27}"/>
              </a:ext>
              <a:ext uri="{C183D7F6-B498-43B3-948B-1728B52AA6E4}">
                <adec:decorative xmlns:adec="http://schemas.microsoft.com/office/drawing/2017/decorative" val="1"/>
              </a:ext>
            </a:extLst>
          </p:cNvPr>
          <p:cNvSpPr>
            <a:spLocks noGrp="1"/>
          </p:cNvSpPr>
          <p:nvPr>
            <p:ph type="pic" sz="quarter" idx="11"/>
          </p:nvPr>
        </p:nvSpPr>
        <p:spPr>
          <a:xfrm>
            <a:off x="1918724" y="0"/>
            <a:ext cx="10273277" cy="6858000"/>
          </a:xfrm>
          <a:custGeom>
            <a:avLst/>
            <a:gdLst>
              <a:gd name="connsiteX0" fmla="*/ 6858000 w 10273277"/>
              <a:gd name="connsiteY0" fmla="*/ 0 h 6858000"/>
              <a:gd name="connsiteX1" fmla="*/ 10273277 w 10273277"/>
              <a:gd name="connsiteY1" fmla="*/ 0 h 6858000"/>
              <a:gd name="connsiteX2" fmla="*/ 10273277 w 10273277"/>
              <a:gd name="connsiteY2" fmla="*/ 6858000 h 6858000"/>
              <a:gd name="connsiteX3" fmla="*/ 10273276 w 10273277"/>
              <a:gd name="connsiteY3" fmla="*/ 6858000 h 6858000"/>
              <a:gd name="connsiteX4" fmla="*/ 10273276 w 10273277"/>
              <a:gd name="connsiteY4" fmla="*/ 3947601 h 6858000"/>
              <a:gd name="connsiteX5" fmla="*/ 7362877 w 10273277"/>
              <a:gd name="connsiteY5" fmla="*/ 6858000 h 6858000"/>
              <a:gd name="connsiteX6" fmla="*/ 0 w 102732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3277" h="6858000">
                <a:moveTo>
                  <a:pt x="6858000" y="0"/>
                </a:moveTo>
                <a:lnTo>
                  <a:pt x="10273277" y="0"/>
                </a:lnTo>
                <a:lnTo>
                  <a:pt x="10273277" y="6858000"/>
                </a:lnTo>
                <a:lnTo>
                  <a:pt x="10273276" y="6858000"/>
                </a:lnTo>
                <a:lnTo>
                  <a:pt x="10273276" y="3947601"/>
                </a:lnTo>
                <a:lnTo>
                  <a:pt x="7362877" y="6858000"/>
                </a:lnTo>
                <a:lnTo>
                  <a:pt x="0" y="6858000"/>
                </a:lnTo>
                <a:close/>
              </a:path>
            </a:pathLst>
          </a:custGeom>
          <a:pattFill prst="dkVert">
            <a:fgClr>
              <a:schemeClr val="bg1">
                <a:lumMod val="85000"/>
              </a:schemeClr>
            </a:fgClr>
            <a:bgClr>
              <a:schemeClr val="bg1"/>
            </a:bgClr>
          </a:pattFill>
        </p:spPr>
        <p:txBody>
          <a:bodyPr vert="horz" wrap="square" lIns="0" tIns="0" rIns="0" bIns="0" rtlCol="0">
            <a:noAutofit/>
          </a:bodyPr>
          <a:lstStyle>
            <a:lvl1pP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pic>
        <p:nvPicPr>
          <p:cNvPr id="3" name="Ipsos Logo">
            <a:extLst>
              <a:ext uri="{FF2B5EF4-FFF2-40B4-BE49-F238E27FC236}">
                <a16:creationId xmlns:a16="http://schemas.microsoft.com/office/drawing/2014/main" id="{C738F64B-9716-3D49-6390-B27B601A90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5968112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mage strip with text">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C05822E-F8EF-0B26-EE8C-294CF585952F}"/>
              </a:ext>
            </a:extLst>
          </p:cNvPr>
          <p:cNvSpPr>
            <a:spLocks noGrp="1"/>
          </p:cNvSpPr>
          <p:nvPr>
            <p:ph type="title"/>
          </p:nvPr>
        </p:nvSpPr>
        <p:spPr>
          <a:xfrm>
            <a:off x="449263" y="701874"/>
            <a:ext cx="7051812" cy="715669"/>
          </a:xfrm>
        </p:spPr>
        <p:txBody>
          <a:bodyPr/>
          <a:lstStyle/>
          <a:p>
            <a:r>
              <a:rPr lang="en-US"/>
              <a:t>Click to edit Master title style</a:t>
            </a:r>
            <a:endParaRPr lang="en-GB"/>
          </a:p>
        </p:txBody>
      </p:sp>
      <p:sp>
        <p:nvSpPr>
          <p:cNvPr id="5" name="Placeholder">
            <a:extLst>
              <a:ext uri="{FF2B5EF4-FFF2-40B4-BE49-F238E27FC236}">
                <a16:creationId xmlns:a16="http://schemas.microsoft.com/office/drawing/2014/main" id="{65EFF5B5-9A6C-6AFB-ABBA-564B4F8855CF}"/>
              </a:ext>
            </a:extLst>
          </p:cNvPr>
          <p:cNvSpPr>
            <a:spLocks noGrp="1"/>
          </p:cNvSpPr>
          <p:nvPr>
            <p:ph type="body" sz="quarter" idx="11"/>
          </p:nvPr>
        </p:nvSpPr>
        <p:spPr>
          <a:xfrm>
            <a:off x="449263" y="1809749"/>
            <a:ext cx="5499100" cy="4138613"/>
          </a:xfrm>
          <a:prstGeom prst="rect">
            <a:avLst/>
          </a:prstGeom>
        </p:spPr>
        <p:txBody>
          <a:bodyPr numCol="2" spcCol="288000"/>
          <a:lstStyle>
            <a:lvl1pPr marL="0" indent="0">
              <a:lnSpc>
                <a:spcPct val="115000"/>
              </a:lnSpc>
              <a:spcBef>
                <a:spcPts val="400"/>
              </a:spcBef>
              <a:spcAft>
                <a:spcPts val="400"/>
              </a:spcAft>
              <a:buFont typeface="Wingdings 2" panose="05020102010507070707" pitchFamily="18" charset="2"/>
              <a:buNone/>
              <a:defRPr sz="1200"/>
            </a:lvl1pPr>
            <a:lvl2pPr marL="180975" indent="-180975">
              <a:lnSpc>
                <a:spcPct val="115000"/>
              </a:lnSpc>
              <a:spcBef>
                <a:spcPts val="400"/>
              </a:spcBef>
              <a:spcAft>
                <a:spcPts val="400"/>
              </a:spcAft>
              <a:defRPr lang="en-US" sz="1200" kern="1200" dirty="0">
                <a:solidFill>
                  <a:schemeClr val="tx1"/>
                </a:solidFill>
                <a:latin typeface="+mn-lt"/>
                <a:ea typeface="+mn-ea"/>
                <a:cs typeface="+mn-cs"/>
              </a:defRPr>
            </a:lvl2pPr>
            <a:lvl3pPr>
              <a:lnSpc>
                <a:spcPct val="115000"/>
              </a:lnSpc>
              <a:spcBef>
                <a:spcPts val="400"/>
              </a:spcBef>
              <a:spcAft>
                <a:spcPts val="400"/>
              </a:spcAft>
              <a:defRPr sz="1200"/>
            </a:lvl3pPr>
            <a:lvl4pPr>
              <a:lnSpc>
                <a:spcPct val="120000"/>
              </a:lnSpc>
              <a:spcBef>
                <a:spcPts val="400"/>
              </a:spcBef>
              <a:spcAft>
                <a:spcPts val="400"/>
              </a:spcAft>
              <a:defRPr sz="1200"/>
            </a:lvl4pPr>
            <a:lvl5pPr>
              <a:lnSpc>
                <a:spcPct val="120000"/>
              </a:lnSpc>
              <a:spcBef>
                <a:spcPts val="400"/>
              </a:spcBef>
              <a:spcAft>
                <a:spcPts val="400"/>
              </a:spcAft>
              <a:defRPr sz="1200"/>
            </a:lvl5pPr>
          </a:lstStyle>
          <a:p>
            <a:pPr lvl="0"/>
            <a:r>
              <a:rPr lang="en-US"/>
              <a:t>Click to edit Master text styles</a:t>
            </a:r>
          </a:p>
          <a:p>
            <a:pPr lvl="1"/>
            <a:r>
              <a:rPr lang="en-US"/>
              <a:t>Second level</a:t>
            </a:r>
          </a:p>
          <a:p>
            <a:pPr lvl="2"/>
            <a:r>
              <a:rPr lang="en-US"/>
              <a:t>Third level</a:t>
            </a:r>
          </a:p>
        </p:txBody>
      </p:sp>
      <p:sp>
        <p:nvSpPr>
          <p:cNvPr id="16" name="Picture Placeholder">
            <a:extLst>
              <a:ext uri="{FF2B5EF4-FFF2-40B4-BE49-F238E27FC236}">
                <a16:creationId xmlns:a16="http://schemas.microsoft.com/office/drawing/2014/main" id="{1F1C54D2-D2EE-04BE-5F32-CEBA48FF0D37}"/>
              </a:ext>
              <a:ext uri="{C183D7F6-B498-43B3-948B-1728B52AA6E4}">
                <adec:decorative xmlns:adec="http://schemas.microsoft.com/office/drawing/2017/decorative" val="1"/>
              </a:ext>
            </a:extLst>
          </p:cNvPr>
          <p:cNvSpPr>
            <a:spLocks noGrp="1"/>
          </p:cNvSpPr>
          <p:nvPr>
            <p:ph type="pic" sz="quarter" idx="10"/>
          </p:nvPr>
        </p:nvSpPr>
        <p:spPr>
          <a:xfrm>
            <a:off x="3600450" y="1"/>
            <a:ext cx="8591550" cy="6858000"/>
          </a:xfrm>
          <a:custGeom>
            <a:avLst/>
            <a:gdLst>
              <a:gd name="connsiteX0" fmla="*/ 6857996 w 8591550"/>
              <a:gd name="connsiteY0" fmla="*/ 0 h 6858000"/>
              <a:gd name="connsiteX1" fmla="*/ 8591550 w 8591550"/>
              <a:gd name="connsiteY1" fmla="*/ 0 h 6858000"/>
              <a:gd name="connsiteX2" fmla="*/ 8591550 w 8591550"/>
              <a:gd name="connsiteY2" fmla="*/ 3852860 h 6858000"/>
              <a:gd name="connsiteX3" fmla="*/ 5586410 w 8591550"/>
              <a:gd name="connsiteY3" fmla="*/ 6858000 h 6858000"/>
              <a:gd name="connsiteX4" fmla="*/ 0 w 8591550"/>
              <a:gd name="connsiteY4" fmla="*/ 6858000 h 6858000"/>
              <a:gd name="connsiteX5" fmla="*/ 0 w 8591550"/>
              <a:gd name="connsiteY5" fmla="*/ 68579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1550" h="6858000">
                <a:moveTo>
                  <a:pt x="6857996" y="0"/>
                </a:moveTo>
                <a:lnTo>
                  <a:pt x="8591550" y="0"/>
                </a:lnTo>
                <a:lnTo>
                  <a:pt x="8591550" y="3852860"/>
                </a:lnTo>
                <a:lnTo>
                  <a:pt x="5586410" y="6858000"/>
                </a:lnTo>
                <a:lnTo>
                  <a:pt x="0" y="6858000"/>
                </a:lnTo>
                <a:lnTo>
                  <a:pt x="0" y="6857996"/>
                </a:lnTo>
                <a:close/>
              </a:path>
            </a:pathLst>
          </a:custGeom>
          <a:pattFill prst="dkVert">
            <a:fgClr>
              <a:schemeClr val="bg1">
                <a:lumMod val="85000"/>
              </a:schemeClr>
            </a:fgClr>
            <a:bgClr>
              <a:schemeClr val="bg1"/>
            </a:bgClr>
          </a:pattFill>
        </p:spPr>
        <p:txBody>
          <a:bodyPr vert="horz" wrap="square" lIns="0" tIns="0" rIns="0" bIns="2520000" rtlCol="0" anchor="b">
            <a:noAutofit/>
          </a:bodyPr>
          <a:lstStyle>
            <a:lvl1pPr algn="ctr">
              <a:defRPr lang="en-GB"/>
            </a:lvl1pPr>
          </a:lstStyle>
          <a:p>
            <a:pPr lvl="0"/>
            <a:r>
              <a:rPr lang="en-US"/>
              <a:t>Click icon to add picture</a:t>
            </a:r>
            <a:endParaRPr lang="en-GB"/>
          </a:p>
        </p:txBody>
      </p:sp>
      <p:sp>
        <p:nvSpPr>
          <p:cNvPr id="4" name="Classification">
            <a:extLst>
              <a:ext uri="{FF2B5EF4-FFF2-40B4-BE49-F238E27FC236}">
                <a16:creationId xmlns:a16="http://schemas.microsoft.com/office/drawing/2014/main" id="{2A357368-6911-F108-4C72-BC6BCD6C22E2}"/>
              </a:ext>
              <a:ext uri="{C183D7F6-B498-43B3-948B-1728B52AA6E4}">
                <adec:decorative xmlns:adec="http://schemas.microsoft.com/office/drawing/2017/decorative" val="1"/>
              </a:ext>
            </a:extLst>
          </p:cNvPr>
          <p:cNvSpPr txBox="1">
            <a:spLocks/>
          </p:cNvSpPr>
          <p:nvPr/>
        </p:nvSpPr>
        <p:spPr>
          <a:xfrm>
            <a:off x="440939" y="6297275"/>
            <a:ext cx="1925190" cy="323165"/>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Doc Name | Month Year | Version # | Public | Internal/Client Use Only | Strictly Confidential</a:t>
            </a:r>
          </a:p>
        </p:txBody>
      </p:sp>
      <p:pic>
        <p:nvPicPr>
          <p:cNvPr id="2" name="Ipsos Logo">
            <a:extLst>
              <a:ext uri="{FF2B5EF4-FFF2-40B4-BE49-F238E27FC236}">
                <a16:creationId xmlns:a16="http://schemas.microsoft.com/office/drawing/2014/main" id="{5736C387-1E30-3967-00C5-67A2D4B1A6F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27870639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4ADF9F4-0984-90BB-D24E-468E60FF06E5}"/>
              </a:ext>
            </a:extLst>
          </p:cNvPr>
          <p:cNvSpPr>
            <a:spLocks noGrp="1"/>
          </p:cNvSpPr>
          <p:nvPr>
            <p:ph type="title" hasCustomPrompt="1"/>
          </p:nvPr>
        </p:nvSpPr>
        <p:spPr/>
        <p:txBody>
          <a:bodyPr/>
          <a:lstStyle>
            <a:lvl1pPr>
              <a:defRPr/>
            </a:lvl1pPr>
          </a:lstStyle>
          <a:p>
            <a:r>
              <a:rPr lang="en-US"/>
              <a:t>Biographies / Team Slide</a:t>
            </a:r>
            <a:endParaRPr lang="en-GB"/>
          </a:p>
        </p:txBody>
      </p:sp>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6" name="Picture Placeholder 1">
            <a:extLst>
              <a:ext uri="{FF2B5EF4-FFF2-40B4-BE49-F238E27FC236}">
                <a16:creationId xmlns:a16="http://schemas.microsoft.com/office/drawing/2014/main" id="{1D022528-6EBA-C4A0-BEB6-F9204610C897}"/>
              </a:ext>
              <a:ext uri="{C183D7F6-B498-43B3-948B-1728B52AA6E4}">
                <adec:decorative xmlns:adec="http://schemas.microsoft.com/office/drawing/2017/decorative" val="1"/>
              </a:ext>
            </a:extLst>
          </p:cNvPr>
          <p:cNvSpPr>
            <a:spLocks noGrp="1"/>
          </p:cNvSpPr>
          <p:nvPr>
            <p:ph type="pic" sz="quarter" idx="19"/>
          </p:nvPr>
        </p:nvSpPr>
        <p:spPr>
          <a:xfrm>
            <a:off x="455613" y="23238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79122"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7" name="Picture Placeholder 2">
            <a:extLst>
              <a:ext uri="{FF2B5EF4-FFF2-40B4-BE49-F238E27FC236}">
                <a16:creationId xmlns:a16="http://schemas.microsoft.com/office/drawing/2014/main" id="{BCAD9EA5-E736-4B69-C6BA-B70AA49A3DC7}"/>
              </a:ext>
              <a:ext uri="{C183D7F6-B498-43B3-948B-1728B52AA6E4}">
                <adec:decorative xmlns:adec="http://schemas.microsoft.com/office/drawing/2017/decorative" val="1"/>
              </a:ext>
            </a:extLst>
          </p:cNvPr>
          <p:cNvSpPr>
            <a:spLocks noGrp="1"/>
          </p:cNvSpPr>
          <p:nvPr>
            <p:ph type="pic" sz="quarter" idx="39"/>
          </p:nvPr>
        </p:nvSpPr>
        <p:spPr>
          <a:xfrm>
            <a:off x="2390052"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79892"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15331" y="1736725"/>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8" name="Picture Placeholder 3">
            <a:extLst>
              <a:ext uri="{FF2B5EF4-FFF2-40B4-BE49-F238E27FC236}">
                <a16:creationId xmlns:a16="http://schemas.microsoft.com/office/drawing/2014/main" id="{357D52C6-2870-E30F-D4E4-6FE20FD88ED3}"/>
              </a:ext>
              <a:ext uri="{C183D7F6-B498-43B3-948B-1728B52AA6E4}">
                <adec:decorative xmlns:adec="http://schemas.microsoft.com/office/drawing/2017/decorative" val="1"/>
              </a:ext>
            </a:extLst>
          </p:cNvPr>
          <p:cNvSpPr>
            <a:spLocks noGrp="1"/>
          </p:cNvSpPr>
          <p:nvPr>
            <p:ph type="pic" sz="quarter" idx="40"/>
          </p:nvPr>
        </p:nvSpPr>
        <p:spPr>
          <a:xfrm>
            <a:off x="4324491"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16871" y="4045998"/>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51540"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9" name="Picture Placeholder 4">
            <a:extLst>
              <a:ext uri="{FF2B5EF4-FFF2-40B4-BE49-F238E27FC236}">
                <a16:creationId xmlns:a16="http://schemas.microsoft.com/office/drawing/2014/main" id="{074A36C6-E21E-40D7-90B6-E4EE4ED33126}"/>
              </a:ext>
              <a:ext uri="{C183D7F6-B498-43B3-948B-1728B52AA6E4}">
                <adec:decorative xmlns:adec="http://schemas.microsoft.com/office/drawing/2017/decorative" val="1"/>
              </a:ext>
            </a:extLst>
          </p:cNvPr>
          <p:cNvSpPr>
            <a:spLocks noGrp="1"/>
          </p:cNvSpPr>
          <p:nvPr>
            <p:ph type="pic" sz="quarter" idx="41"/>
          </p:nvPr>
        </p:nvSpPr>
        <p:spPr>
          <a:xfrm>
            <a:off x="6258930"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3850"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187749" y="1748727"/>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19" name="Picture Placeholder 5">
            <a:extLst>
              <a:ext uri="{FF2B5EF4-FFF2-40B4-BE49-F238E27FC236}">
                <a16:creationId xmlns:a16="http://schemas.microsoft.com/office/drawing/2014/main" id="{F63214CF-5EA4-B6FC-063D-D3496667EF2D}"/>
              </a:ext>
              <a:ext uri="{C183D7F6-B498-43B3-948B-1728B52AA6E4}">
                <adec:decorative xmlns:adec="http://schemas.microsoft.com/office/drawing/2017/decorative" val="1"/>
              </a:ext>
            </a:extLst>
          </p:cNvPr>
          <p:cNvSpPr>
            <a:spLocks noGrp="1"/>
          </p:cNvSpPr>
          <p:nvPr>
            <p:ph type="pic" sz="quarter" idx="42"/>
          </p:nvPr>
        </p:nvSpPr>
        <p:spPr>
          <a:xfrm>
            <a:off x="819336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0829" y="4058000"/>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23957" y="1735212"/>
            <a:ext cx="1573660" cy="458202"/>
          </a:xfrm>
          <a:prstGeom prst="rect">
            <a:avLst/>
          </a:prstGeom>
        </p:spPr>
        <p:txBody>
          <a:bodyPr wrap="square" anchor="t">
            <a:spAutoFit/>
          </a:bodyPr>
          <a:lstStyle>
            <a:lvl1pPr>
              <a:spcBef>
                <a:spcPts val="0"/>
              </a:spcBef>
              <a:spcAft>
                <a:spcPts val="0"/>
              </a:spcAft>
              <a:defRPr sz="1400" b="1" cap="none" baseline="0">
                <a:solidFill>
                  <a:schemeClr val="tx1"/>
                </a:solidFill>
              </a:defRPr>
            </a:lvl1pPr>
            <a:lvl2pPr marL="0" indent="0">
              <a:spcBef>
                <a:spcPts val="0"/>
              </a:spcBef>
              <a:spcAft>
                <a:spcPts val="0"/>
              </a:spcAft>
              <a:buFont typeface="Barlow" panose="020B0604020202020204" pitchFamily="34" charset="0"/>
              <a:buNone/>
              <a:defRPr sz="1400" b="1" cap="none" baseline="0">
                <a:solidFill>
                  <a:schemeClr val="tx1"/>
                </a:solidFill>
              </a:defRPr>
            </a:lvl2pPr>
          </a:lstStyle>
          <a:p>
            <a:pPr lvl="0"/>
            <a:r>
              <a:rPr lang="en-GB"/>
              <a:t>First name</a:t>
            </a:r>
          </a:p>
          <a:p>
            <a:pPr lvl="1"/>
            <a:r>
              <a:rPr lang="en-GB"/>
              <a:t>Last name</a:t>
            </a:r>
          </a:p>
        </p:txBody>
      </p:sp>
      <p:sp>
        <p:nvSpPr>
          <p:cNvPr id="23" name="Picture Placeholder 6">
            <a:extLst>
              <a:ext uri="{FF2B5EF4-FFF2-40B4-BE49-F238E27FC236}">
                <a16:creationId xmlns:a16="http://schemas.microsoft.com/office/drawing/2014/main" id="{95C42D8A-99F6-7643-7FD4-13CD14652A53}"/>
              </a:ext>
              <a:ext uri="{C183D7F6-B498-43B3-948B-1728B52AA6E4}">
                <adec:decorative xmlns:adec="http://schemas.microsoft.com/office/drawing/2017/decorative" val="1"/>
              </a:ext>
            </a:extLst>
          </p:cNvPr>
          <p:cNvSpPr>
            <a:spLocks noGrp="1"/>
          </p:cNvSpPr>
          <p:nvPr>
            <p:ph type="pic" sz="quarter" idx="43"/>
          </p:nvPr>
        </p:nvSpPr>
        <p:spPr>
          <a:xfrm>
            <a:off x="10127809" y="23338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dirty="0"/>
            </a:lvl1pPr>
          </a:lstStyle>
          <a:p>
            <a:pPr lvl="0" algn="ctr"/>
            <a:r>
              <a:rPr lang="en-US"/>
              <a:t>Click icon to add picture</a:t>
            </a:r>
            <a:endParaRPr lang="en-GB"/>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044485"/>
            <a:ext cx="1573660" cy="1903877"/>
          </a:xfrm>
          <a:prstGeom prst="rect">
            <a:avLst/>
          </a:prstGeo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Tree>
    <p:extLst>
      <p:ext uri="{BB962C8B-B14F-4D97-AF65-F5344CB8AC3E}">
        <p14:creationId xmlns:p14="http://schemas.microsoft.com/office/powerpoint/2010/main" val="304287785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1898850"/>
            <a:ext cx="7010201" cy="715669"/>
          </a:xfrm>
        </p:spPr>
        <p:txBody>
          <a:bodyPr/>
          <a:lstStyle>
            <a:lvl1pPr>
              <a:lnSpc>
                <a:spcPct val="100000"/>
              </a:lnSpc>
              <a:defRPr sz="3200" b="1" cap="none" baseline="0">
                <a:solidFill>
                  <a:schemeClr val="tx1"/>
                </a:solidFill>
                <a:latin typeface="+mn-lt"/>
              </a:defRPr>
            </a:lvl1pPr>
          </a:lstStyle>
          <a:p>
            <a:r>
              <a:rPr lang="en-US"/>
              <a:t>Quote or statement here – </a:t>
            </a:r>
            <a:br>
              <a:rPr lang="en-US"/>
            </a:br>
            <a:r>
              <a:rPr lang="en-US"/>
              <a:t>only black text is fully accessible on teal, green or orange</a:t>
            </a:r>
            <a:endParaRPr lang="en-GB"/>
          </a:p>
        </p:txBody>
      </p:sp>
      <p:sp>
        <p:nvSpPr>
          <p:cNvPr id="4" name="Triangle">
            <a:extLst>
              <a:ext uri="{FF2B5EF4-FFF2-40B4-BE49-F238E27FC236}">
                <a16:creationId xmlns:a16="http://schemas.microsoft.com/office/drawing/2014/main" id="{AE7DDF0E-41B4-9738-7FF8-6113726879FE}"/>
              </a:ext>
              <a:ext uri="{C183D7F6-B498-43B3-948B-1728B52AA6E4}">
                <adec:decorative xmlns:adec="http://schemas.microsoft.com/office/drawing/2017/decorative" val="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2" name="Classification">
            <a:extLst>
              <a:ext uri="{FF2B5EF4-FFF2-40B4-BE49-F238E27FC236}">
                <a16:creationId xmlns:a16="http://schemas.microsoft.com/office/drawing/2014/main" id="{1C5B0F71-0889-8AA3-1424-358FEF2E8AF4}"/>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effectLst/>
              </a:rPr>
              <a:t>© Ipsos </a:t>
            </a:r>
          </a:p>
        </p:txBody>
      </p:sp>
      <p:sp>
        <p:nvSpPr>
          <p:cNvPr id="11" name="Slide Number">
            <a:extLst>
              <a:ext uri="{FF2B5EF4-FFF2-40B4-BE49-F238E27FC236}">
                <a16:creationId xmlns:a16="http://schemas.microsoft.com/office/drawing/2014/main" id="{BE4B9BBA-B9E4-5FF2-9CD0-5259512082F0}"/>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C8313A58-2212-9452-4CBE-3D4E7E92AA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568829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de by side">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buSzPct val="110000"/>
              <a:buFont typeface="Arial" panose="020B0604020202020204" pitchFamily="34" charset="0"/>
              <a:buChar char="•"/>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a:prstGeom prst="rect">
            <a:avLst/>
          </a:prstGeom>
        </p:spPr>
        <p:txBody>
          <a:bodyPr>
            <a:noAutofit/>
          </a:bodyPr>
          <a:lstStyle>
            <a:lvl1pPr>
              <a:spcBef>
                <a:spcPts val="400"/>
              </a:spcBef>
              <a:defRPr sz="1400">
                <a:solidFill>
                  <a:schemeClr val="tx1"/>
                </a:solidFill>
              </a:defRPr>
            </a:lvl1pPr>
            <a:lvl2pPr marL="180975" indent="-180975">
              <a:spcBef>
                <a:spcPts val="400"/>
              </a:spcBef>
              <a:defRPr lang="en-GB" sz="1400" kern="1200" dirty="0">
                <a:solidFill>
                  <a:schemeClr val="tx1"/>
                </a:solidFill>
                <a:latin typeface="+mn-lt"/>
                <a:ea typeface="+mn-ea"/>
                <a:cs typeface="+mn-cs"/>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063252715"/>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style 1">
    <p:bg>
      <p:bgPr>
        <a:gradFill>
          <a:gsLst>
            <a:gs pos="24000">
              <a:schemeClr val="accent1">
                <a:lumMod val="35000"/>
              </a:schemeClr>
            </a:gs>
            <a:gs pos="100000">
              <a:schemeClr val="accent1"/>
            </a:gs>
          </a:gsLst>
          <a:lin ang="13500000" scaled="0"/>
        </a:gradFill>
        <a:effectLst/>
      </p:bgPr>
    </p:bg>
    <p:spTree>
      <p:nvGrpSpPr>
        <p:cNvPr id="1" name=""/>
        <p:cNvGrpSpPr/>
        <p:nvPr/>
      </p:nvGrpSpPr>
      <p:grpSpPr>
        <a:xfrm>
          <a:off x="0" y="0"/>
          <a:ext cx="0" cy="0"/>
          <a:chOff x="0" y="0"/>
          <a:chExt cx="0" cy="0"/>
        </a:xfrm>
      </p:grpSpPr>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3008550" y="2313873"/>
            <a:ext cx="7524198" cy="2636591"/>
          </a:xfrm>
          <a:prstGeom prst="rect">
            <a:avLst/>
          </a:prstGeom>
        </p:spPr>
        <p:txBody>
          <a:bodyPr anchor="t">
            <a:normAutofit/>
          </a:bodyPr>
          <a:lstStyle>
            <a:lvl1pPr marL="0" indent="0">
              <a:buNone/>
              <a:defRPr sz="3200">
                <a:solidFill>
                  <a:schemeClr val="bg1"/>
                </a:solidFill>
              </a:defRPr>
            </a:lvl1pPr>
          </a:lstStyle>
          <a:p>
            <a:pPr lvl="0"/>
            <a:r>
              <a:rPr lang="en-GB"/>
              <a:t>Insert your quote here</a:t>
            </a:r>
          </a:p>
        </p:txBody>
      </p:sp>
      <p:sp>
        <p:nvSpPr>
          <p:cNvPr id="5" name="Triangle">
            <a:extLst>
              <a:ext uri="{FF2B5EF4-FFF2-40B4-BE49-F238E27FC236}">
                <a16:creationId xmlns:a16="http://schemas.microsoft.com/office/drawing/2014/main" id="{92369341-2A1C-B6BE-3FEC-A2BEC04F6AA8}"/>
              </a:ext>
              <a:ext uri="{C183D7F6-B498-43B3-948B-1728B52AA6E4}">
                <adec:decorative xmlns:adec="http://schemas.microsoft.com/office/drawing/2017/decorative" val="1"/>
              </a:ext>
            </a:extLst>
          </p:cNvPr>
          <p:cNvSpPr/>
          <p:nvPr userDrawn="1"/>
        </p:nvSpPr>
        <p:spPr bwMode="auto">
          <a:xfrm rot="5400000">
            <a:off x="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9" name="Classification">
            <a:extLst>
              <a:ext uri="{FF2B5EF4-FFF2-40B4-BE49-F238E27FC236}">
                <a16:creationId xmlns:a16="http://schemas.microsoft.com/office/drawing/2014/main" id="{87AAF9A5-97ED-3121-02DE-E041C61DC066}"/>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 Doc Name | Month Year | Version # | Public | Internal/Client Use Only | Strictly Confidential</a:t>
            </a:r>
          </a:p>
        </p:txBody>
      </p:sp>
      <p:sp>
        <p:nvSpPr>
          <p:cNvPr id="8" name="Slide Number">
            <a:extLst>
              <a:ext uri="{FF2B5EF4-FFF2-40B4-BE49-F238E27FC236}">
                <a16:creationId xmlns:a16="http://schemas.microsoft.com/office/drawing/2014/main" id="{D37E2842-3D57-CC10-EC4F-9181EFE34C2A}"/>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3" name="Ipsos Logo">
            <a:extLst>
              <a:ext uri="{FF2B5EF4-FFF2-40B4-BE49-F238E27FC236}">
                <a16:creationId xmlns:a16="http://schemas.microsoft.com/office/drawing/2014/main" id="{2B071C74-0F19-EA2F-036E-1B05F328FC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377602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style 3">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sp>
        <p:nvSpPr>
          <p:cNvPr id="4" name="Picture Placeholder">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pic>
        <p:nvPicPr>
          <p:cNvPr id="6" name="Ipsos Logo">
            <a:extLst>
              <a:ext uri="{FF2B5EF4-FFF2-40B4-BE49-F238E27FC236}">
                <a16:creationId xmlns:a16="http://schemas.microsoft.com/office/drawing/2014/main" id="{52B28BDF-4159-E6C3-47E8-C045FBADA5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154474385"/>
      </p:ext>
    </p:extLst>
  </p:cSld>
  <p:clrMapOvr>
    <a:masterClrMapping/>
  </p:clrMapOvr>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image layout">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A0EF3274-3DAF-E90F-9AC0-22CB0B64614D}"/>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lgn="ctr">
              <a:defRPr lang="en-GB"/>
            </a:lvl1pPr>
          </a:lstStyle>
          <a:p>
            <a:pPr lvl="0"/>
            <a:br>
              <a:rPr lang="en-US"/>
            </a:br>
            <a:br>
              <a:rPr lang="en-US"/>
            </a:br>
            <a:br>
              <a:rPr lang="en-US"/>
            </a:br>
            <a:br>
              <a:rPr lang="en-US"/>
            </a:br>
            <a:br>
              <a:rPr lang="en-US"/>
            </a:br>
            <a:r>
              <a:rPr lang="en-US"/>
              <a:t>Click icon to add picture</a:t>
            </a:r>
            <a:endParaRPr lang="en-GB"/>
          </a:p>
        </p:txBody>
      </p:sp>
    </p:spTree>
    <p:extLst>
      <p:ext uri="{BB962C8B-B14F-4D97-AF65-F5344CB8AC3E}">
        <p14:creationId xmlns:p14="http://schemas.microsoft.com/office/powerpoint/2010/main" val="280862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bleed video layout">
    <p:spTree>
      <p:nvGrpSpPr>
        <p:cNvPr id="1" name=""/>
        <p:cNvGrpSpPr/>
        <p:nvPr/>
      </p:nvGrpSpPr>
      <p:grpSpPr>
        <a:xfrm>
          <a:off x="0" y="0"/>
          <a:ext cx="0" cy="0"/>
          <a:chOff x="0" y="0"/>
          <a:chExt cx="0" cy="0"/>
        </a:xfrm>
      </p:grpSpPr>
      <p:sp>
        <p:nvSpPr>
          <p:cNvPr id="4" name="Media Placeholder">
            <a:extLst>
              <a:ext uri="{FF2B5EF4-FFF2-40B4-BE49-F238E27FC236}">
                <a16:creationId xmlns:a16="http://schemas.microsoft.com/office/drawing/2014/main" id="{F33785E0-DBDC-A691-50F6-D30517E18DC3}"/>
              </a:ext>
              <a:ext uri="{C183D7F6-B498-43B3-948B-1728B52AA6E4}">
                <adec:decorative xmlns:adec="http://schemas.microsoft.com/office/drawing/2017/decorative" val="1"/>
              </a:ext>
            </a:extLst>
          </p:cNvPr>
          <p:cNvSpPr>
            <a:spLocks noGrp="1"/>
          </p:cNvSpPr>
          <p:nvPr>
            <p:ph type="media" sz="quarter" idx="10" hasCustomPrompt="1"/>
          </p:nvPr>
        </p:nvSpPr>
        <p:spPr>
          <a:xfrm>
            <a:off x="0" y="0"/>
            <a:ext cx="12192000" cy="6858000"/>
          </a:xfrm>
          <a:prstGeom prst="rect">
            <a:avLst/>
          </a:prstGeom>
          <a:pattFill prst="wdUpDiag">
            <a:fgClr>
              <a:schemeClr val="bg1">
                <a:lumMod val="95000"/>
              </a:schemeClr>
            </a:fgClr>
            <a:bgClr>
              <a:schemeClr val="bg1"/>
            </a:bgClr>
          </a:pattFill>
        </p:spPr>
        <p:txBody>
          <a:bodyPr vert="horz" lIns="0" tIns="0" rIns="0" bIns="0" rtlCol="0" anchor="ctr">
            <a:noAutofit/>
          </a:bodyPr>
          <a:lstStyle>
            <a:lvl1pPr>
              <a:defRPr lang="en-GB"/>
            </a:lvl1pPr>
          </a:lstStyle>
          <a:p>
            <a:pPr lvl="0" algn="ctr"/>
            <a:br>
              <a:rPr lang="en-GB"/>
            </a:br>
            <a:br>
              <a:rPr lang="en-GB"/>
            </a:br>
            <a:br>
              <a:rPr lang="en-GB"/>
            </a:br>
            <a:br>
              <a:rPr lang="en-GB"/>
            </a:br>
            <a:br>
              <a:rPr lang="en-GB"/>
            </a:br>
            <a:br>
              <a:rPr lang="en-GB"/>
            </a:br>
            <a:r>
              <a:rPr lang="en-GB"/>
              <a:t>Full bleed video layout</a:t>
            </a:r>
          </a:p>
        </p:txBody>
      </p:sp>
    </p:spTree>
    <p:extLst>
      <p:ext uri="{BB962C8B-B14F-4D97-AF65-F5344CB8AC3E}">
        <p14:creationId xmlns:p14="http://schemas.microsoft.com/office/powerpoint/2010/main" val="424548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4256964696"/>
      </p:ext>
    </p:extLst>
  </p:cSld>
  <p:clrMapOvr>
    <a:masterClrMapping/>
  </p:clrMapOvr>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7" name="Parallelogram">
            <a:extLst>
              <a:ext uri="{FF2B5EF4-FFF2-40B4-BE49-F238E27FC236}">
                <a16:creationId xmlns:a16="http://schemas.microsoft.com/office/drawing/2014/main" id="{C86459C7-F324-154A-1F62-11C161E6B251}"/>
              </a:ext>
              <a:ext uri="{C183D7F6-B498-43B3-948B-1728B52AA6E4}">
                <adec:decorative xmlns:adec="http://schemas.microsoft.com/office/drawing/2017/decorative" val="1"/>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rgbClr val="000000">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9" name="Ipsos Logo">
            <a:extLst>
              <a:ext uri="{FF2B5EF4-FFF2-40B4-BE49-F238E27FC236}">
                <a16:creationId xmlns:a16="http://schemas.microsoft.com/office/drawing/2014/main" id="{E6892621-D909-ED6B-C812-2829C2183A8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6783684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17" name="Subtitle">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1" name="Chapter Number">
            <a:extLst>
              <a:ext uri="{FF2B5EF4-FFF2-40B4-BE49-F238E27FC236}">
                <a16:creationId xmlns:a16="http://schemas.microsoft.com/office/drawing/2014/main" id="{7066FE41-55CD-1D44-7ED7-B1E742AF1832}"/>
              </a:ext>
              <a:ext uri="{C183D7F6-B498-43B3-948B-1728B52AA6E4}">
                <adec:decorative xmlns:adec="http://schemas.microsoft.com/office/drawing/2017/decorative" val="1"/>
              </a:ext>
            </a:extLst>
          </p:cNvPr>
          <p:cNvSpPr>
            <a:spLocks noGrp="1"/>
          </p:cNvSpPr>
          <p:nvPr>
            <p:ph type="body" sz="quarter" idx="10" hasCustomPrompt="1"/>
          </p:nvPr>
        </p:nvSpPr>
        <p:spPr>
          <a:xfrm>
            <a:off x="9148762" y="1032463"/>
            <a:ext cx="2600325" cy="1820863"/>
          </a:xfrm>
          <a:prstGeom prst="rect">
            <a:avLst/>
          </a:prstGeo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3" name="Triangle">
            <a:extLst>
              <a:ext uri="{FF2B5EF4-FFF2-40B4-BE49-F238E27FC236}">
                <a16:creationId xmlns:a16="http://schemas.microsoft.com/office/drawing/2014/main" id="{A47BBA45-30B2-1AE1-4D29-166B974CDEE5}"/>
              </a:ext>
              <a:ext uri="{C183D7F6-B498-43B3-948B-1728B52AA6E4}">
                <adec:decorative xmlns:adec="http://schemas.microsoft.com/office/drawing/2017/decorative" val="1"/>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6" name="Classification">
            <a:extLst>
              <a:ext uri="{FF2B5EF4-FFF2-40B4-BE49-F238E27FC236}">
                <a16:creationId xmlns:a16="http://schemas.microsoft.com/office/drawing/2014/main" id="{FDD80340-4635-16C0-216B-A823C681F101}"/>
              </a:ext>
              <a:ext uri="{C183D7F6-B498-43B3-948B-1728B52AA6E4}">
                <adec:decorative xmlns:adec="http://schemas.microsoft.com/office/drawing/2017/decorative" val="1"/>
              </a:ext>
            </a:extLst>
          </p:cNvPr>
          <p:cNvSpPr txBox="1">
            <a:spLocks/>
          </p:cNvSpPr>
          <p:nvPr userDrawn="1"/>
        </p:nvSpPr>
        <p:spPr>
          <a:xfrm>
            <a:off x="440938" y="6512718"/>
            <a:ext cx="1695772"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bg1"/>
                </a:solidFill>
                <a:effectLst/>
              </a:rPr>
              <a:t>© Ipsos </a:t>
            </a:r>
          </a:p>
        </p:txBody>
      </p:sp>
      <p:sp>
        <p:nvSpPr>
          <p:cNvPr id="14" name="Slide Number">
            <a:extLst>
              <a:ext uri="{FF2B5EF4-FFF2-40B4-BE49-F238E27FC236}">
                <a16:creationId xmlns:a16="http://schemas.microsoft.com/office/drawing/2014/main" id="{72396438-1F17-18D4-E6ED-2C81438578DE}"/>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5" name="Ipsos Logo">
            <a:extLst>
              <a:ext uri="{FF2B5EF4-FFF2-40B4-BE49-F238E27FC236}">
                <a16:creationId xmlns:a16="http://schemas.microsoft.com/office/drawing/2014/main" id="{0B670EF9-49DC-A59C-6B97-BFCFA58E27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183611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53374833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685809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1982497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724690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l_clear">
    <p:bg>
      <p:bgPr>
        <a:solidFill>
          <a:schemeClr val="accent1"/>
        </a:solid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702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rPr>
              <a:t>© Ipsos </a:t>
            </a:r>
            <a:endParaRPr lang="en-US" sz="800" dirty="0">
              <a:solidFill>
                <a:schemeClr val="bg1"/>
              </a:solidFill>
            </a:endParaRP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2" name="Picture 11" descr="Logo&#10;&#10;Description automatically generated">
            <a:extLst>
              <a:ext uri="{FF2B5EF4-FFF2-40B4-BE49-F238E27FC236}">
                <a16:creationId xmlns:a16="http://schemas.microsoft.com/office/drawing/2014/main" id="{784A819D-FCED-47F2-8858-1A858EC24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4808518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977659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_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9" name="Picture 8" descr="Logo&#10;&#10;Description automatically generated">
            <a:extLst>
              <a:ext uri="{FF2B5EF4-FFF2-40B4-BE49-F238E27FC236}">
                <a16:creationId xmlns:a16="http://schemas.microsoft.com/office/drawing/2014/main" id="{BA2A8E13-DF27-46EA-B9BD-0A38659A72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54651975"/>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1" name="Picture 10" descr="Logo&#10;&#10;Description automatically generated">
            <a:extLst>
              <a:ext uri="{FF2B5EF4-FFF2-40B4-BE49-F238E27FC236}">
                <a16:creationId xmlns:a16="http://schemas.microsoft.com/office/drawing/2014/main" id="{0BC1644F-2A39-49F1-88BD-54D748A1083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9575257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1" name="Espace réservé du pied de page 4">
            <a:extLst>
              <a:ext uri="{FF2B5EF4-FFF2-40B4-BE49-F238E27FC236}">
                <a16:creationId xmlns:a16="http://schemas.microsoft.com/office/drawing/2014/main" id="{A2870CFE-0B69-44FE-992B-F0A77061A959}"/>
              </a:ext>
            </a:extLst>
          </p:cNvPr>
          <p:cNvSpPr txBox="1">
            <a:spLocks/>
          </p:cNvSpPr>
          <p:nvPr userDrawn="1"/>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Topline report | May 2023 | Client use only</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FFE85747-94FA-4DEE-B47A-395E4CE5C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195493606"/>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47377ED4-228E-4124-A3C4-5EA8B179E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886092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accent1"/>
        </a:solidFill>
        <a:effectLst/>
      </p:bgPr>
    </p:bg>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 Doc Name | Month Year | Version # | Public | Internal/Client Use Only | Strictly Confidential</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12" name="Ipsos Logo">
            <a:extLst>
              <a:ext uri="{FF2B5EF4-FFF2-40B4-BE49-F238E27FC236}">
                <a16:creationId xmlns:a16="http://schemas.microsoft.com/office/drawing/2014/main" id="{BEC051CE-FCDB-2EBC-A53E-B4922F048E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Tree>
    <p:extLst>
      <p:ext uri="{BB962C8B-B14F-4D97-AF65-F5344CB8AC3E}">
        <p14:creationId xmlns:p14="http://schemas.microsoft.com/office/powerpoint/2010/main" val="394836458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76466A-5AA8-4586-A38B-59ED6E9039F2}"/>
              </a:ext>
            </a:extLst>
          </p:cNvPr>
          <p:cNvSpPr/>
          <p:nvPr userDrawn="1"/>
        </p:nvSpPr>
        <p:spPr>
          <a:xfrm>
            <a:off x="2253007" y="0"/>
            <a:ext cx="9938994" cy="6858000"/>
          </a:xfrm>
          <a:prstGeom prst="rect">
            <a:avLst/>
          </a:prstGeom>
          <a:gradFill flip="none" rotWithShape="1">
            <a:gsLst>
              <a:gs pos="21000">
                <a:schemeClr val="tx1">
                  <a:alpha val="0"/>
                </a:schemeClr>
              </a:gs>
              <a:gs pos="100000">
                <a:schemeClr val="tx1">
                  <a:alpha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8D716144-CECC-4811-B9BB-D075346CCD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9588313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400314"/>
            <a:ext cx="251643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7" name="Picture 16" descr="Logo&#10;&#10;Description automatically generated">
            <a:extLst>
              <a:ext uri="{FF2B5EF4-FFF2-40B4-BE49-F238E27FC236}">
                <a16:creationId xmlns:a16="http://schemas.microsoft.com/office/drawing/2014/main" id="{5057076B-DA23-4593-80FE-D21CEC480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04526347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5" name="Slide Number Placeholder 15">
            <a:extLst>
              <a:ext uri="{FF2B5EF4-FFF2-40B4-BE49-F238E27FC236}">
                <a16:creationId xmlns:a16="http://schemas.microsoft.com/office/drawing/2014/main" id="{6F112CD9-13DC-34F6-8A06-366B38505F9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01530872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9449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Report | November 2023 | Public</a:t>
            </a:r>
            <a:endParaRPr lang="en-US" sz="800">
              <a:solidFill>
                <a:schemeClr val="bg1"/>
              </a:solidFill>
            </a:endParaRP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2" name="Picture 11" descr="Logo&#10;&#10;Description automatically generated">
            <a:extLst>
              <a:ext uri="{FF2B5EF4-FFF2-40B4-BE49-F238E27FC236}">
                <a16:creationId xmlns:a16="http://schemas.microsoft.com/office/drawing/2014/main" id="{784A819D-FCED-47F2-8858-1A858EC24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8659629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7608005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25549864-2095-4002-9270-A982D33D7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57358121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6285852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2580CAC3-1ECD-4DAF-A36A-5115CEEE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83355811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38262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B90FCA43-F878-4AA0-B570-C3F80188E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7687867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642856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7943333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3" name="Picture 12" descr="Logo&#10;&#10;Description automatically generated">
            <a:extLst>
              <a:ext uri="{FF2B5EF4-FFF2-40B4-BE49-F238E27FC236}">
                <a16:creationId xmlns:a16="http://schemas.microsoft.com/office/drawing/2014/main" id="{01796971-3C7C-4A73-B832-EA17E1D7C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64512952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46280631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1D6570F5-BF8B-450D-86E2-4F71673DE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34064340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382672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D6CF1930-090F-4CB7-B54F-7DB06952D4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922468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8766090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192B0442-82D2-42D4-8B6D-59AE7D89C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49339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503554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7" name="Picture 6" descr="Logo&#10;&#10;Description automatically generated">
            <a:extLst>
              <a:ext uri="{FF2B5EF4-FFF2-40B4-BE49-F238E27FC236}">
                <a16:creationId xmlns:a16="http://schemas.microsoft.com/office/drawing/2014/main" id="{38763264-D8D0-432D-85E7-0DD8C7BE6F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561730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28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337183860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image_with_statement">
    <p:bg>
      <p:bgPr>
        <a:solidFill>
          <a:schemeClr val="bg2"/>
        </a:solidFill>
        <a:effectLst/>
      </p:bgPr>
    </p:bg>
    <p:spTree>
      <p:nvGrpSpPr>
        <p:cNvPr id="1" name=""/>
        <p:cNvGrpSpPr/>
        <p:nvPr/>
      </p:nvGrpSpPr>
      <p:grpSpPr>
        <a:xfrm>
          <a:off x="0" y="0"/>
          <a:ext cx="0" cy="0"/>
          <a:chOff x="0" y="0"/>
          <a:chExt cx="0" cy="0"/>
        </a:xfrm>
      </p:grpSpPr>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000" cap="none" spc="0" baseline="0">
                <a:solidFill>
                  <a:schemeClr val="bg1"/>
                </a:solidFill>
              </a:defRPr>
            </a:lvl1pPr>
          </a:lstStyle>
          <a:p>
            <a:r>
              <a:rPr lang="en-GB"/>
              <a:t>Summary text background image</a:t>
            </a:r>
            <a:endParaRPr lang="fr-FR"/>
          </a:p>
        </p:txBody>
      </p:sp>
      <p:pic>
        <p:nvPicPr>
          <p:cNvPr id="7" name="Picture 6" descr="Logo&#10;&#10;Description automatically generated">
            <a:extLst>
              <a:ext uri="{FF2B5EF4-FFF2-40B4-BE49-F238E27FC236}">
                <a16:creationId xmlns:a16="http://schemas.microsoft.com/office/drawing/2014/main" id="{48309F75-6177-4AC5-A428-DB5E64A28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80333247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85C635-7CDB-4E28-BA80-262EA530CFA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6" name="Picture Placeholder 5">
            <a:extLst>
              <a:ext uri="{FF2B5EF4-FFF2-40B4-BE49-F238E27FC236}">
                <a16:creationId xmlns:a16="http://schemas.microsoft.com/office/drawing/2014/main" id="{ECE5E809-1F49-439C-8A55-BB5E4B4A6343}"/>
              </a:ext>
            </a:extLst>
          </p:cNvPr>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5305425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2192000 w 12192000"/>
              <a:gd name="connsiteY1" fmla="*/ 0 h 6858000"/>
              <a:gd name="connsiteX2" fmla="*/ 12192000 w 12192000"/>
              <a:gd name="connsiteY2" fmla="*/ 0 h 6858000"/>
              <a:gd name="connsiteX3" fmla="*/ 5305425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0"/>
                </a:lnTo>
                <a:lnTo>
                  <a:pt x="5305425" y="6858000"/>
                </a:lnTo>
                <a:lnTo>
                  <a:pt x="0" y="6858000"/>
                </a:lnTo>
                <a:lnTo>
                  <a:pt x="0" y="0"/>
                </a:lnTo>
                <a:close/>
              </a:path>
            </a:pathLst>
          </a:custGeom>
          <a:pattFill prst="wdUpDiag">
            <a:fgClr>
              <a:srgbClr val="D9D9D9"/>
            </a:fgClr>
            <a:bgClr>
              <a:schemeClr val="bg1"/>
            </a:bgClr>
          </a:pattFill>
        </p:spPr>
        <p:txBody>
          <a:bodyPr vert="horz" lIns="0" tIns="0" rIns="0" bIns="0" rtlCol="0" anchor="ctr">
            <a:noAutofit/>
          </a:bodyPr>
          <a:lstStyle>
            <a:lvl1pPr>
              <a:defRPr lang="en-GB"/>
            </a:lvl1pPr>
          </a:lstStyle>
          <a:p>
            <a:pPr lvl="0" algn="ctr"/>
            <a:r>
              <a:rPr lang="en-US"/>
              <a:t>Click icon to add picture</a:t>
            </a:r>
            <a:endParaRPr lang="en-GB"/>
          </a:p>
        </p:txBody>
      </p:sp>
      <p:sp>
        <p:nvSpPr>
          <p:cNvPr id="2" name="Title 1">
            <a:extLst>
              <a:ext uri="{FF2B5EF4-FFF2-40B4-BE49-F238E27FC236}">
                <a16:creationId xmlns:a16="http://schemas.microsoft.com/office/drawing/2014/main" id="{CCF0329B-10BB-461A-AB01-9E9659E82FEF}"/>
              </a:ext>
            </a:extLst>
          </p:cNvPr>
          <p:cNvSpPr>
            <a:spLocks noGrp="1"/>
          </p:cNvSpPr>
          <p:nvPr>
            <p:ph type="title"/>
          </p:nvPr>
        </p:nvSpPr>
        <p:spPr/>
        <p:txBody>
          <a:bodyPr/>
          <a:lstStyle/>
          <a:p>
            <a:r>
              <a:rPr lang="en-US"/>
              <a:t>Click to edit Master title style</a:t>
            </a:r>
            <a:endParaRPr lang="en-GB"/>
          </a:p>
        </p:txBody>
      </p:sp>
      <p:pic>
        <p:nvPicPr>
          <p:cNvPr id="9" name="Picture 8" descr="Logo&#10;&#10;Description automatically generated">
            <a:extLst>
              <a:ext uri="{FF2B5EF4-FFF2-40B4-BE49-F238E27FC236}">
                <a16:creationId xmlns:a16="http://schemas.microsoft.com/office/drawing/2014/main" id="{46973355-6EB5-4CF4-90B0-C8DE143F5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4026132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02278102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728AF8F0-66AD-419D-8C0F-8068E5FA00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23187203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6467325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9744701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00666957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E241AB80-E9B8-45C2-BD76-BE79919A4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4586201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322515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20" name="Picture 19" descr="Logo&#10;&#10;Description automatically generated">
            <a:extLst>
              <a:ext uri="{FF2B5EF4-FFF2-40B4-BE49-F238E27FC236}">
                <a16:creationId xmlns:a16="http://schemas.microsoft.com/office/drawing/2014/main" id="{51E910DC-29C9-418B-B7A3-E09651D6B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77788379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Four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4" spcCol="288000">
            <a:noAutofit/>
          </a:bodyPr>
          <a:lstStyle>
            <a:lvl1pPr>
              <a:spcBef>
                <a:spcPts val="400"/>
              </a:spcBef>
              <a:defRPr sz="1200">
                <a:solidFill>
                  <a:schemeClr val="tx1"/>
                </a:solidFill>
              </a:defRPr>
            </a:lvl1pPr>
            <a:lvl2pPr marL="180975" indent="-180975">
              <a:spcBef>
                <a:spcPts val="400"/>
              </a:spcBef>
              <a:buSzPct val="100000"/>
              <a:buFont typeface="Arial" panose="020B0604020202020204" pitchFamily="34" charset="0"/>
              <a:buChar char="•"/>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196312471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7705337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586190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2A4E8C13-F8BA-4C6A-AF0A-A3E2C1304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258898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711347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9F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7D04-BE4E-4FBC-9BCC-6338F933A4AE}"/>
              </a:ext>
            </a:extLst>
          </p:cNvPr>
          <p:cNvSpPr>
            <a:spLocks noGrp="1"/>
          </p:cNvSpPr>
          <p:nvPr>
            <p:ph type="title"/>
          </p:nvPr>
        </p:nvSpPr>
        <p:spPr>
          <a:xfrm>
            <a:off x="450000" y="397170"/>
            <a:ext cx="3258400" cy="775597"/>
          </a:xfrm>
        </p:spPr>
        <p:txBody>
          <a:bodyPr/>
          <a:lstStyle>
            <a:lvl1pPr>
              <a:defRPr sz="2800">
                <a:solidFill>
                  <a:schemeClr val="bg1"/>
                </a:solidFill>
              </a:defRPr>
            </a:lvl1pPr>
          </a:lstStyle>
          <a:p>
            <a:r>
              <a:rPr lang="en-US"/>
              <a:t>Click to edit Master title style</a:t>
            </a:r>
            <a:endParaRPr lang="en-GB"/>
          </a:p>
        </p:txBody>
      </p:sp>
      <p:sp>
        <p:nvSpPr>
          <p:cNvPr id="4" name="Rectangle 3">
            <a:extLst>
              <a:ext uri="{FF2B5EF4-FFF2-40B4-BE49-F238E27FC236}">
                <a16:creationId xmlns:a16="http://schemas.microsoft.com/office/drawing/2014/main" id="{7335EDEF-A32C-4375-9A8C-D96A706C558E}"/>
              </a:ext>
            </a:extLst>
          </p:cNvPr>
          <p:cNvSpPr/>
          <p:nvPr userDrawn="1"/>
        </p:nvSpPr>
        <p:spPr>
          <a:xfrm>
            <a:off x="3976688" y="0"/>
            <a:ext cx="821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Slide Number Placeholder 15">
            <a:extLst>
              <a:ext uri="{FF2B5EF4-FFF2-40B4-BE49-F238E27FC236}">
                <a16:creationId xmlns:a16="http://schemas.microsoft.com/office/drawing/2014/main" id="{7B886A63-0AE2-4FD7-BADE-DACCD3607F2B}"/>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10" name="Espace réservé du pied de page 4">
            <a:extLst>
              <a:ext uri="{FF2B5EF4-FFF2-40B4-BE49-F238E27FC236}">
                <a16:creationId xmlns:a16="http://schemas.microsoft.com/office/drawing/2014/main" id="{5B023F40-D382-46B3-8320-B12D6910E7CB}"/>
              </a:ext>
            </a:extLst>
          </p:cNvPr>
          <p:cNvSpPr txBox="1">
            <a:spLocks/>
          </p:cNvSpPr>
          <p:nvPr userDrawn="1"/>
        </p:nvSpPr>
        <p:spPr>
          <a:xfrm>
            <a:off x="817200" y="6383974"/>
            <a:ext cx="3056300"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9" name="Picture 8" descr="Logo&#10;&#10;Description automatically generated">
            <a:extLst>
              <a:ext uri="{FF2B5EF4-FFF2-40B4-BE49-F238E27FC236}">
                <a16:creationId xmlns:a16="http://schemas.microsoft.com/office/drawing/2014/main" id="{29F0A0E1-442E-4F19-B16D-10D3121A3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838688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54FC3FF5-171E-4A62-8DCD-47AB6A03B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9469330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8" name="Espace réservé du pied de page 4">
            <a:extLst>
              <a:ext uri="{FF2B5EF4-FFF2-40B4-BE49-F238E27FC236}">
                <a16:creationId xmlns:a16="http://schemas.microsoft.com/office/drawing/2014/main" id="{5787A781-3FAF-4AB0-8809-381649F12BEB}"/>
              </a:ext>
            </a:extLst>
          </p:cNvPr>
          <p:cNvSpPr txBox="1">
            <a:spLocks/>
          </p:cNvSpPr>
          <p:nvPr userDrawn="1"/>
        </p:nvSpPr>
        <p:spPr>
          <a:xfrm>
            <a:off x="1182664" y="6535614"/>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Understanding attitudes to early childhood | Final Report | January 2023 | Public</a:t>
            </a:r>
            <a:endParaRPr lang="en-US" sz="800">
              <a:solidFill>
                <a:schemeClr val="tx1">
                  <a:lumMod val="65000"/>
                  <a:lumOff val="35000"/>
                </a:schemeClr>
              </a:solidFill>
            </a:endParaRPr>
          </a:p>
        </p:txBody>
      </p:sp>
      <p:sp>
        <p:nvSpPr>
          <p:cNvPr id="6" name="Slide Number Placeholder 15">
            <a:extLst>
              <a:ext uri="{FF2B5EF4-FFF2-40B4-BE49-F238E27FC236}">
                <a16:creationId xmlns:a16="http://schemas.microsoft.com/office/drawing/2014/main" id="{58EF69AD-6814-637F-E6CC-C4533565DFC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64131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alf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6096000" y="0"/>
            <a:ext cx="6096000"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 name="Title 1">
            <a:extLst>
              <a:ext uri="{FF2B5EF4-FFF2-40B4-BE49-F238E27FC236}">
                <a16:creationId xmlns:a16="http://schemas.microsoft.com/office/drawing/2014/main" id="{1E972B62-48FD-40A4-90ED-5B7BF9AA16DD}"/>
              </a:ext>
            </a:extLst>
          </p:cNvPr>
          <p:cNvSpPr>
            <a:spLocks noGrp="1"/>
          </p:cNvSpPr>
          <p:nvPr>
            <p:ph type="title"/>
          </p:nvPr>
        </p:nvSpPr>
        <p:spPr>
          <a:xfrm>
            <a:off x="450000" y="397170"/>
            <a:ext cx="5461850" cy="775597"/>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E1D05FBD-CF64-4CF6-AC6F-581058D0424E}"/>
              </a:ext>
            </a:extLst>
          </p:cNvPr>
          <p:cNvSpPr>
            <a:spLocks noGrp="1"/>
          </p:cNvSpPr>
          <p:nvPr>
            <p:ph sz="quarter" idx="12"/>
          </p:nvPr>
        </p:nvSpPr>
        <p:spPr>
          <a:xfrm>
            <a:off x="449263" y="2120900"/>
            <a:ext cx="5462587"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01816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Half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6096000"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rPr>
              <a:t>© Ipsos | Understanding attitudes to early childhood | Final Report | January 2023 | Public</a:t>
            </a:r>
            <a:endParaRPr lang="en-US" sz="800">
              <a:solidFill>
                <a:schemeClr val="tx1"/>
              </a:solidFill>
            </a:endParaRPr>
          </a:p>
        </p:txBody>
      </p:sp>
      <p:sp>
        <p:nvSpPr>
          <p:cNvPr id="2" name="Title 1">
            <a:extLst>
              <a:ext uri="{FF2B5EF4-FFF2-40B4-BE49-F238E27FC236}">
                <a16:creationId xmlns:a16="http://schemas.microsoft.com/office/drawing/2014/main" id="{1E972B62-48FD-40A4-90ED-5B7BF9AA16DD}"/>
              </a:ext>
            </a:extLst>
          </p:cNvPr>
          <p:cNvSpPr>
            <a:spLocks noGrp="1"/>
          </p:cNvSpPr>
          <p:nvPr>
            <p:ph type="title"/>
          </p:nvPr>
        </p:nvSpPr>
        <p:spPr>
          <a:xfrm>
            <a:off x="6292000" y="397170"/>
            <a:ext cx="5461850" cy="775597"/>
          </a:xfrm>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E1D05FBD-CF64-4CF6-AC6F-581058D0424E}"/>
              </a:ext>
            </a:extLst>
          </p:cNvPr>
          <p:cNvSpPr>
            <a:spLocks noGrp="1"/>
          </p:cNvSpPr>
          <p:nvPr>
            <p:ph sz="quarter" idx="12"/>
          </p:nvPr>
        </p:nvSpPr>
        <p:spPr>
          <a:xfrm>
            <a:off x="6291263" y="2120900"/>
            <a:ext cx="5462587"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6747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2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392625"/>
            <a:ext cx="3159488" cy="24622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D5880E40-D112-4F94-A799-6969C60285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75422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image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450000"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4" name="Picture Placeholder">
            <a:extLst>
              <a:ext uri="{FF2B5EF4-FFF2-40B4-BE49-F238E27FC236}">
                <a16:creationId xmlns:a16="http://schemas.microsoft.com/office/drawing/2014/main" id="{556ABC33-C372-AF5C-2E2E-D41F4EF2DF98}"/>
              </a:ext>
              <a:ext uri="{C183D7F6-B498-43B3-948B-1728B52AA6E4}">
                <adec:decorative xmlns:adec="http://schemas.microsoft.com/office/drawing/2017/decorative" val="1"/>
              </a:ext>
            </a:extLst>
          </p:cNvPr>
          <p:cNvSpPr>
            <a:spLocks noGrp="1"/>
          </p:cNvSpPr>
          <p:nvPr>
            <p:ph type="pic" sz="quarter" idx="10"/>
          </p:nvPr>
        </p:nvSpPr>
        <p:spPr>
          <a:xfrm>
            <a:off x="9160365"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4066757629"/>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Understanding attitudes to early childhood | Final Report | January 2023 | Public</a:t>
            </a:r>
            <a:endParaRPr lang="en-US" sz="800">
              <a:solidFill>
                <a:schemeClr val="tx1">
                  <a:lumMod val="65000"/>
                  <a:lumOff val="35000"/>
                </a:schemeClr>
              </a:solidFill>
            </a:endParaRPr>
          </a:p>
        </p:txBody>
      </p:sp>
    </p:spTree>
    <p:extLst>
      <p:ext uri="{BB962C8B-B14F-4D97-AF65-F5344CB8AC3E}">
        <p14:creationId xmlns:p14="http://schemas.microsoft.com/office/powerpoint/2010/main" val="33591578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397030"/>
            <a:ext cx="3152401"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1" name="Picture 10" descr="Logo&#10;&#10;Description automatically generated">
            <a:extLst>
              <a:ext uri="{FF2B5EF4-FFF2-40B4-BE49-F238E27FC236}">
                <a16:creationId xmlns:a16="http://schemas.microsoft.com/office/drawing/2014/main" id="{E776469B-829D-4BB9-A3ED-562F5B5026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3541954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5240125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10" name="Picture 9" descr="Logo&#10;&#10;Description automatically generated">
            <a:extLst>
              <a:ext uri="{FF2B5EF4-FFF2-40B4-BE49-F238E27FC236}">
                <a16:creationId xmlns:a16="http://schemas.microsoft.com/office/drawing/2014/main" id="{E28CAC80-9963-4F5A-945B-A2B390F71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835890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4353838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pic>
        <p:nvPicPr>
          <p:cNvPr id="15" name="Picture 14" descr="Logo&#10;&#10;Description automatically generated">
            <a:extLst>
              <a:ext uri="{FF2B5EF4-FFF2-40B4-BE49-F238E27FC236}">
                <a16:creationId xmlns:a16="http://schemas.microsoft.com/office/drawing/2014/main" id="{9E4B1BE3-0117-405B-93BD-C9300F4586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7509537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30024694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5" name="Picture 14" descr="Logo&#10;&#10;Description automatically generated">
            <a:extLst>
              <a:ext uri="{FF2B5EF4-FFF2-40B4-BE49-F238E27FC236}">
                <a16:creationId xmlns:a16="http://schemas.microsoft.com/office/drawing/2014/main" id="{1DC0FDBE-8454-493A-B336-1DC5C98453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5030994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708154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pic>
        <p:nvPicPr>
          <p:cNvPr id="10" name="Picture 9" descr="Logo&#10;&#10;Description automatically generated">
            <a:extLst>
              <a:ext uri="{FF2B5EF4-FFF2-40B4-BE49-F238E27FC236}">
                <a16:creationId xmlns:a16="http://schemas.microsoft.com/office/drawing/2014/main" id="{6EF0265E-A9BC-48D9-AB12-0372C6F85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40558517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image lef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a:xfrm>
            <a:off x="3370476" y="701874"/>
            <a:ext cx="8398725" cy="715669"/>
          </a:xfrm>
        </p:spPr>
        <p:txBody>
          <a:bodyPr/>
          <a:lstStyle>
            <a:lvl1pPr>
              <a:defRPr/>
            </a:lvl1pPr>
          </a:lstStyle>
          <a:p>
            <a:r>
              <a:rPr lang="en-US"/>
              <a:t>3 column textbox</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3370476" y="1808163"/>
            <a:ext cx="8398725" cy="4140200"/>
          </a:xfrm>
          <a:prstGeom prst="rect">
            <a:avLst/>
          </a:prstGeom>
        </p:spPr>
        <p:txBody>
          <a:bodyPr numCol="3" spcCol="288000">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303935037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9636520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2" name="Picture 11" descr="Logo&#10;&#10;Description automatically generated">
            <a:extLst>
              <a:ext uri="{FF2B5EF4-FFF2-40B4-BE49-F238E27FC236}">
                <a16:creationId xmlns:a16="http://schemas.microsoft.com/office/drawing/2014/main" id="{41D850A5-DE27-473A-826A-2004F54153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33118002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6529213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4" name="Picture 13" descr="Logo&#10;&#10;Description automatically generated">
            <a:extLst>
              <a:ext uri="{FF2B5EF4-FFF2-40B4-BE49-F238E27FC236}">
                <a16:creationId xmlns:a16="http://schemas.microsoft.com/office/drawing/2014/main" id="{3661B916-C5EC-46C7-B285-BCC35E32A5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349950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96344906"/>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22" name="Picture 21" descr="Logo&#10;&#10;Description automatically generated">
            <a:extLst>
              <a:ext uri="{FF2B5EF4-FFF2-40B4-BE49-F238E27FC236}">
                <a16:creationId xmlns:a16="http://schemas.microsoft.com/office/drawing/2014/main" id="{28EC5066-B76E-43B0-A4B4-FCA28BBA68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4166935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44035153"/>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7" name="Picture 16" descr="Logo&#10;&#10;Description automatically generated">
            <a:extLst>
              <a:ext uri="{FF2B5EF4-FFF2-40B4-BE49-F238E27FC236}">
                <a16:creationId xmlns:a16="http://schemas.microsoft.com/office/drawing/2014/main" id="{316B34C3-8543-47F5-BC05-95AFF621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3434982214"/>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43569726"/>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40892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rPr>
              <a:t>© Ipsos | Understanding attitudes to early childhood | Final Report | January 2023 | Public</a:t>
            </a:r>
            <a:endParaRPr lang="en-US" sz="800">
              <a:solidFill>
                <a:schemeClr val="bg1"/>
              </a:solidFill>
            </a:endParaRPr>
          </a:p>
        </p:txBody>
      </p:sp>
      <p:pic>
        <p:nvPicPr>
          <p:cNvPr id="19" name="Picture 18" descr="Logo&#10;&#10;Description automatically generated">
            <a:extLst>
              <a:ext uri="{FF2B5EF4-FFF2-40B4-BE49-F238E27FC236}">
                <a16:creationId xmlns:a16="http://schemas.microsoft.com/office/drawing/2014/main" id="{7506137E-7CDC-4C1C-8B8D-86C7F6D1C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54368599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0.xml"/><Relationship Id="rId21" Type="http://schemas.openxmlformats.org/officeDocument/2006/relationships/slideLayout" Target="../slideLayouts/slideLayout55.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63" Type="http://schemas.openxmlformats.org/officeDocument/2006/relationships/slideLayout" Target="../slideLayouts/slideLayout97.xml"/><Relationship Id="rId68" Type="http://schemas.openxmlformats.org/officeDocument/2006/relationships/slideLayout" Target="../slideLayouts/slideLayout10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66" Type="http://schemas.openxmlformats.org/officeDocument/2006/relationships/slideLayout" Target="../slideLayouts/slideLayout100.xml"/><Relationship Id="rId74" Type="http://schemas.openxmlformats.org/officeDocument/2006/relationships/slideLayout" Target="../slideLayouts/slideLayout108.xml"/><Relationship Id="rId5" Type="http://schemas.openxmlformats.org/officeDocument/2006/relationships/slideLayout" Target="../slideLayouts/slideLayout39.xml"/><Relationship Id="rId61" Type="http://schemas.openxmlformats.org/officeDocument/2006/relationships/slideLayout" Target="../slideLayouts/slideLayout95.xml"/><Relationship Id="rId19" Type="http://schemas.openxmlformats.org/officeDocument/2006/relationships/slideLayout" Target="../slideLayouts/slideLayout5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64" Type="http://schemas.openxmlformats.org/officeDocument/2006/relationships/slideLayout" Target="../slideLayouts/slideLayout98.xml"/><Relationship Id="rId69" Type="http://schemas.openxmlformats.org/officeDocument/2006/relationships/slideLayout" Target="../slideLayouts/slideLayout103.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72" Type="http://schemas.openxmlformats.org/officeDocument/2006/relationships/slideLayout" Target="../slideLayouts/slideLayout106.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67" Type="http://schemas.openxmlformats.org/officeDocument/2006/relationships/slideLayout" Target="../slideLayouts/slideLayout101.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70" Type="http://schemas.openxmlformats.org/officeDocument/2006/relationships/slideLayout" Target="../slideLayouts/slideLayout104.xml"/><Relationship Id="rId75" Type="http://schemas.openxmlformats.org/officeDocument/2006/relationships/theme" Target="../theme/theme2.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65" Type="http://schemas.openxmlformats.org/officeDocument/2006/relationships/slideLayout" Target="../slideLayouts/slideLayout99.xml"/><Relationship Id="rId73" Type="http://schemas.openxmlformats.org/officeDocument/2006/relationships/slideLayout" Target="../slideLayouts/slideLayout10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9" Type="http://schemas.openxmlformats.org/officeDocument/2006/relationships/slideLayout" Target="../slideLayouts/slideLayout73.xml"/><Relationship Id="rId34" Type="http://schemas.openxmlformats.org/officeDocument/2006/relationships/slideLayout" Target="../slideLayouts/slideLayout68.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6" Type="http://schemas.openxmlformats.org/officeDocument/2006/relationships/image" Target="../media/image3.png"/><Relationship Id="rId7" Type="http://schemas.openxmlformats.org/officeDocument/2006/relationships/slideLayout" Target="../slideLayouts/slideLayout41.xml"/><Relationship Id="rId71" Type="http://schemas.openxmlformats.org/officeDocument/2006/relationships/slideLayout" Target="../slideLayouts/slideLayout10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image" Target="../media/image2.sv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image" Target="../media/image1.png"/><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theme" Target="../theme/theme3.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8" Type="http://schemas.openxmlformats.org/officeDocument/2006/relationships/slideLayout" Target="../slideLayouts/slideLayout11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21" Type="http://schemas.openxmlformats.org/officeDocument/2006/relationships/slideLayout" Target="../slideLayouts/slideLayout159.xml"/><Relationship Id="rId34" Type="http://schemas.openxmlformats.org/officeDocument/2006/relationships/slideLayout" Target="../slideLayouts/slideLayout172.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image" Target="../media/image2.svg"/><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image" Target="../media/image1.png"/><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theme" Target="../theme/theme4.xml"/><Relationship Id="rId8" Type="http://schemas.openxmlformats.org/officeDocument/2006/relationships/slideLayout" Target="../slideLayouts/slideLayout146.xml"/><Relationship Id="rId3"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dirty="0">
                <a:solidFill>
                  <a:schemeClr val="tx1"/>
                </a:solidFill>
                <a:effectLst/>
              </a:rPr>
              <a:t>© Ipsos </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2797839013"/>
      </p:ext>
    </p:extLst>
  </p:cSld>
  <p:clrMap bg1="lt1" tx1="dk1" bg2="lt2" tx2="dk2" accent1="accent1" accent2="accent2" accent3="accent3" accent4="accent4" accent5="accent5" accent6="accent6" hlink="hlink" folHlink="folHlink"/>
  <p:sldLayoutIdLst>
    <p:sldLayoutId id="2147484379" r:id="rId1"/>
    <p:sldLayoutId id="2147484381"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4" r:id="rId12"/>
    <p:sldLayoutId id="2147484395" r:id="rId13"/>
    <p:sldLayoutId id="2147484396" r:id="rId14"/>
    <p:sldLayoutId id="2147484397" r:id="rId15"/>
    <p:sldLayoutId id="2147484398" r:id="rId16"/>
    <p:sldLayoutId id="2147484399" r:id="rId17"/>
    <p:sldLayoutId id="2147484400" r:id="rId18"/>
    <p:sldLayoutId id="2147484401" r:id="rId19"/>
    <p:sldLayoutId id="2147484403" r:id="rId20"/>
    <p:sldLayoutId id="2147484404" r:id="rId21"/>
    <p:sldLayoutId id="2147484405" r:id="rId22"/>
    <p:sldLayoutId id="2147484406" r:id="rId23"/>
    <p:sldLayoutId id="2147484407" r:id="rId24"/>
    <p:sldLayoutId id="2147484409" r:id="rId25"/>
    <p:sldLayoutId id="2147484410" r:id="rId26"/>
    <p:sldLayoutId id="2147484414" r:id="rId27"/>
    <p:sldLayoutId id="2147484411" r:id="rId28"/>
    <p:sldLayoutId id="2147484412" r:id="rId29"/>
    <p:sldLayoutId id="2147484415" r:id="rId30"/>
    <p:sldLayoutId id="2147484416" r:id="rId31"/>
    <p:sldLayoutId id="2147484417" r:id="rId32"/>
    <p:sldLayoutId id="2147484493" r:id="rId33"/>
    <p:sldLayoutId id="2147484494" r:id="rId34"/>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userDrawn="1">
          <p15:clr>
            <a:srgbClr val="5ACBF0"/>
          </p15:clr>
        </p15:guide>
        <p15:guide id="42" pos="2109" userDrawn="1">
          <p15:clr>
            <a:srgbClr val="5ACBF0"/>
          </p15:clr>
        </p15:guide>
        <p15:guide id="43" pos="3942">
          <p15:clr>
            <a:srgbClr val="5ACBF0"/>
          </p15:clr>
        </p15:guide>
        <p15:guide id="45" pos="3741" userDrawn="1">
          <p15:clr>
            <a:srgbClr val="5ACBF0"/>
          </p15:clr>
        </p15:guide>
        <p15:guide id="46" pos="5568" userDrawn="1">
          <p15:clr>
            <a:srgbClr val="5ACBF0"/>
          </p15:clr>
        </p15:guide>
        <p15:guide id="47" pos="5770" userDrawn="1">
          <p15:clr>
            <a:srgbClr val="5ACBF0"/>
          </p15:clr>
        </p15:guide>
        <p15:guide id="53" orient="horz" pos="436" userDrawn="1">
          <p15:clr>
            <a:srgbClr val="9FCC3B"/>
          </p15:clr>
        </p15:guide>
        <p15:guide id="54" pos="279" userDrawn="1">
          <p15:clr>
            <a:srgbClr val="9FCC3B"/>
          </p15:clr>
        </p15:guide>
        <p15:guide id="55" pos="7401" userDrawn="1">
          <p15:clr>
            <a:srgbClr val="9FCC3B"/>
          </p15:clr>
        </p15:guide>
        <p15:guide id="56" orient="horz" pos="3747" userDrawn="1">
          <p15:clr>
            <a:srgbClr val="9FCC3B"/>
          </p15:clr>
        </p15:guide>
        <p15:guide id="57" orient="horz" pos="3884" userDrawn="1">
          <p15:clr>
            <a:srgbClr val="000000"/>
          </p15:clr>
        </p15:guide>
        <p15:guide id="58" orient="horz" pos="913" userDrawn="1">
          <p15:clr>
            <a:srgbClr val="C35EA4"/>
          </p15:clr>
        </p15:guide>
        <p15:guide id="59" orient="horz" pos="132" userDrawn="1">
          <p15:clr>
            <a:srgbClr val="000000"/>
          </p15:clr>
        </p15:guide>
        <p15:guide id="60" orient="horz" pos="3571" userDrawn="1">
          <p15:clr>
            <a:srgbClr val="5ACBF0"/>
          </p15:clr>
        </p15:guide>
        <p15:guide id="61" orient="horz" pos="4166" userDrawn="1">
          <p15:clr>
            <a:srgbClr val="000000"/>
          </p15:clr>
        </p15:guide>
        <p15:guide id="62" pos="140" userDrawn="1">
          <p15:clr>
            <a:srgbClr val="000000"/>
          </p15:clr>
        </p15:guide>
        <p15:guide id="63" pos="7537"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1003760" y="6515735"/>
            <a:ext cx="40363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lumMod val="65000"/>
                    <a:lumOff val="35000"/>
                  </a:schemeClr>
                </a:solidFill>
              </a:rPr>
              <a:t>© Ipsos | Understanding attitudes to early childhood | Report | November 2023 | PUBLIC</a:t>
            </a:r>
            <a:endParaRPr lang="en-US" sz="800">
              <a:solidFill>
                <a:schemeClr val="tx1">
                  <a:lumMod val="65000"/>
                  <a:lumOff val="35000"/>
                </a:schemeClr>
              </a:solidFill>
            </a:endParaRPr>
          </a:p>
        </p:txBody>
      </p:sp>
      <p:pic>
        <p:nvPicPr>
          <p:cNvPr id="8" name="Picture 7" descr="Logo&#10;&#10;Description automatically generated">
            <a:extLst>
              <a:ext uri="{FF2B5EF4-FFF2-40B4-BE49-F238E27FC236}">
                <a16:creationId xmlns:a16="http://schemas.microsoft.com/office/drawing/2014/main" id="{66FC5672-4EF0-4F3B-818B-EC48BAC160DC}"/>
              </a:ext>
            </a:extLst>
          </p:cNvPr>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6" name="Slide Number Placeholder 15">
            <a:extLst>
              <a:ext uri="{FF2B5EF4-FFF2-40B4-BE49-F238E27FC236}">
                <a16:creationId xmlns:a16="http://schemas.microsoft.com/office/drawing/2014/main" id="{C66D948C-5C3D-C5BC-2A93-EA171F68856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39342706"/>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 id="2147484442" r:id="rId24"/>
    <p:sldLayoutId id="2147484443" r:id="rId25"/>
    <p:sldLayoutId id="2147484444" r:id="rId26"/>
    <p:sldLayoutId id="2147484445" r:id="rId27"/>
    <p:sldLayoutId id="2147484446" r:id="rId28"/>
    <p:sldLayoutId id="2147484447" r:id="rId29"/>
    <p:sldLayoutId id="2147484448" r:id="rId30"/>
    <p:sldLayoutId id="2147484449" r:id="rId31"/>
    <p:sldLayoutId id="2147484450" r:id="rId32"/>
    <p:sldLayoutId id="2147484451" r:id="rId33"/>
    <p:sldLayoutId id="2147484452" r:id="rId34"/>
    <p:sldLayoutId id="2147484453" r:id="rId35"/>
    <p:sldLayoutId id="2147484454" r:id="rId36"/>
    <p:sldLayoutId id="2147484455" r:id="rId37"/>
    <p:sldLayoutId id="2147484456" r:id="rId38"/>
    <p:sldLayoutId id="2147484457" r:id="rId39"/>
    <p:sldLayoutId id="2147484458" r:id="rId40"/>
    <p:sldLayoutId id="2147484459" r:id="rId41"/>
    <p:sldLayoutId id="2147484460" r:id="rId42"/>
    <p:sldLayoutId id="2147484461" r:id="rId43"/>
    <p:sldLayoutId id="2147484462" r:id="rId44"/>
    <p:sldLayoutId id="2147484463" r:id="rId45"/>
    <p:sldLayoutId id="2147484464" r:id="rId46"/>
    <p:sldLayoutId id="2147484465" r:id="rId47"/>
    <p:sldLayoutId id="2147484466" r:id="rId48"/>
    <p:sldLayoutId id="2147484467" r:id="rId49"/>
    <p:sldLayoutId id="2147484468" r:id="rId50"/>
    <p:sldLayoutId id="2147484469" r:id="rId51"/>
    <p:sldLayoutId id="2147484470" r:id="rId52"/>
    <p:sldLayoutId id="2147484471" r:id="rId53"/>
    <p:sldLayoutId id="2147484472" r:id="rId54"/>
    <p:sldLayoutId id="2147484473" r:id="rId55"/>
    <p:sldLayoutId id="2147484474" r:id="rId56"/>
    <p:sldLayoutId id="2147484475" r:id="rId57"/>
    <p:sldLayoutId id="2147484476" r:id="rId58"/>
    <p:sldLayoutId id="2147484477" r:id="rId59"/>
    <p:sldLayoutId id="2147484478" r:id="rId60"/>
    <p:sldLayoutId id="2147484479" r:id="rId61"/>
    <p:sldLayoutId id="2147484480" r:id="rId62"/>
    <p:sldLayoutId id="2147484481" r:id="rId63"/>
    <p:sldLayoutId id="2147484482" r:id="rId64"/>
    <p:sldLayoutId id="2147484483" r:id="rId65"/>
    <p:sldLayoutId id="2147484484" r:id="rId66"/>
    <p:sldLayoutId id="2147484485" r:id="rId67"/>
    <p:sldLayoutId id="2147484486" r:id="rId68"/>
    <p:sldLayoutId id="2147484487" r:id="rId69"/>
    <p:sldLayoutId id="2147484488" r:id="rId70"/>
    <p:sldLayoutId id="2147484489" r:id="rId71"/>
    <p:sldLayoutId id="2147484490" r:id="rId72"/>
    <p:sldLayoutId id="2147484491" r:id="rId73"/>
    <p:sldLayoutId id="2147484492" r:id="rId74"/>
  </p:sldLayoutIdLst>
  <p:hf hdr="0" ftr="0" dt="0"/>
  <p:txStyles>
    <p:title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Client use only</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138374202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 id="2147484512" r:id="rId17"/>
    <p:sldLayoutId id="2147484513" r:id="rId18"/>
    <p:sldLayoutId id="2147484514" r:id="rId19"/>
    <p:sldLayoutId id="2147484515" r:id="rId20"/>
    <p:sldLayoutId id="2147484516" r:id="rId21"/>
    <p:sldLayoutId id="2147484517" r:id="rId22"/>
    <p:sldLayoutId id="2147484518" r:id="rId23"/>
    <p:sldLayoutId id="2147484519" r:id="rId24"/>
    <p:sldLayoutId id="2147484520" r:id="rId25"/>
    <p:sldLayoutId id="2147484521" r:id="rId26"/>
    <p:sldLayoutId id="2147484522" r:id="rId27"/>
    <p:sldLayoutId id="2147484523" r:id="rId28"/>
    <p:sldLayoutId id="2147484524" r:id="rId29"/>
    <p:sldLayoutId id="2147484525" r:id="rId30"/>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50000" y="701874"/>
            <a:ext cx="11299088" cy="715669"/>
          </a:xfrm>
          <a:prstGeom prst="rect">
            <a:avLst/>
          </a:prstGeom>
        </p:spPr>
        <p:txBody>
          <a:bodyPr vert="horz" wrap="square" lIns="0" tIns="0" rIns="0" bIns="0" rtlCol="0" anchor="t">
            <a:noAutofit/>
          </a:bodyPr>
          <a:lstStyle/>
          <a:p>
            <a:r>
              <a:rPr lang="en-GB"/>
              <a:t>Slide title room for two lines</a:t>
            </a:r>
          </a:p>
        </p:txBody>
      </p:sp>
      <p:sp>
        <p:nvSpPr>
          <p:cNvPr id="7" name="Placeholder">
            <a:extLst>
              <a:ext uri="{FF2B5EF4-FFF2-40B4-BE49-F238E27FC236}">
                <a16:creationId xmlns:a16="http://schemas.microsoft.com/office/drawing/2014/main" id="{D7CC2174-966F-44FC-375D-7BD78365CCEA}"/>
              </a:ext>
            </a:extLst>
          </p:cNvPr>
          <p:cNvSpPr>
            <a:spLocks noGrp="1"/>
          </p:cNvSpPr>
          <p:nvPr>
            <p:ph type="body" idx="1"/>
          </p:nvPr>
        </p:nvSpPr>
        <p:spPr>
          <a:xfrm>
            <a:off x="436002" y="1825625"/>
            <a:ext cx="11313086" cy="3843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504029"/>
            <a:ext cx="4672238" cy="10772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a:solidFill>
                  <a:schemeClr val="tx1"/>
                </a:solidFill>
                <a:effectLst/>
              </a:rPr>
              <a:t>© Ipsos |  Client use only</a:t>
            </a:r>
          </a:p>
        </p:txBody>
      </p:sp>
      <p:sp>
        <p:nvSpPr>
          <p:cNvPr id="96" name="Slide Number">
            <a:extLst>
              <a:ext uri="{FF2B5EF4-FFF2-40B4-BE49-F238E27FC236}">
                <a16:creationId xmlns:a16="http://schemas.microsoft.com/office/drawing/2014/main" id="{A19EB2BF-21C7-DA01-6AAC-8D446BDFC72B}"/>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pic>
        <p:nvPicPr>
          <p:cNvPr id="8" name="Ipsos Logo">
            <a:extLst>
              <a:ext uri="{FF2B5EF4-FFF2-40B4-BE49-F238E27FC236}">
                <a16:creationId xmlns:a16="http://schemas.microsoft.com/office/drawing/2014/main" id="{28D1BB47-AB47-9982-F311-E64B0A6B46C8}"/>
              </a:ext>
              <a:ext uri="{C183D7F6-B498-43B3-948B-1728B52AA6E4}">
                <adec:decorative xmlns:adec="http://schemas.microsoft.com/office/drawing/2017/decorative" val="1"/>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039049866"/>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 id="2147484541" r:id="rId15"/>
    <p:sldLayoutId id="2147484542" r:id="rId16"/>
    <p:sldLayoutId id="2147484543" r:id="rId17"/>
    <p:sldLayoutId id="2147484544" r:id="rId18"/>
    <p:sldLayoutId id="2147484545" r:id="rId19"/>
    <p:sldLayoutId id="2147484546" r:id="rId20"/>
    <p:sldLayoutId id="2147484547" r:id="rId21"/>
    <p:sldLayoutId id="2147484548" r:id="rId22"/>
    <p:sldLayoutId id="2147484549" r:id="rId23"/>
    <p:sldLayoutId id="2147484550" r:id="rId24"/>
    <p:sldLayoutId id="2147484551" r:id="rId25"/>
    <p:sldLayoutId id="2147484552" r:id="rId26"/>
    <p:sldLayoutId id="2147484553" r:id="rId27"/>
    <p:sldLayoutId id="2147484554" r:id="rId28"/>
    <p:sldLayoutId id="2147484555" r:id="rId29"/>
    <p:sldLayoutId id="2147484556" r:id="rId30"/>
    <p:sldLayoutId id="2147484557" r:id="rId31"/>
    <p:sldLayoutId id="2147484558" r:id="rId32"/>
    <p:sldLayoutId id="2147484559" r:id="rId33"/>
    <p:sldLayoutId id="2147484560" r:id="rId34"/>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5" pos="2509">
          <p15:clr>
            <a:srgbClr val="F26B43"/>
          </p15:clr>
        </p15:guide>
        <p15:guide id="26" pos="2698">
          <p15:clr>
            <a:srgbClr val="F26B43"/>
          </p15:clr>
        </p15:guide>
        <p15:guide id="30" pos="4930">
          <p15:clr>
            <a:srgbClr val="F26B43"/>
          </p15:clr>
        </p15:guide>
        <p15:guide id="31" pos="5126">
          <p15:clr>
            <a:srgbClr val="F26B43"/>
          </p15:clr>
        </p15:guide>
        <p15:guide id="39" orient="horz" pos="1139">
          <p15:clr>
            <a:srgbClr val="5ACBF0"/>
          </p15:clr>
        </p15:guide>
        <p15:guide id="41" pos="1905">
          <p15:clr>
            <a:srgbClr val="5ACBF0"/>
          </p15:clr>
        </p15:guide>
        <p15:guide id="42" pos="2109">
          <p15:clr>
            <a:srgbClr val="5ACBF0"/>
          </p15:clr>
        </p15:guide>
        <p15:guide id="43" pos="3942">
          <p15:clr>
            <a:srgbClr val="5ACBF0"/>
          </p15:clr>
        </p15:guide>
        <p15:guide id="45" pos="3741">
          <p15:clr>
            <a:srgbClr val="5ACBF0"/>
          </p15:clr>
        </p15:guide>
        <p15:guide id="46" pos="5568">
          <p15:clr>
            <a:srgbClr val="5ACBF0"/>
          </p15:clr>
        </p15:guide>
        <p15:guide id="47" pos="5770">
          <p15:clr>
            <a:srgbClr val="5ACBF0"/>
          </p15:clr>
        </p15:guide>
        <p15:guide id="53" orient="horz" pos="436">
          <p15:clr>
            <a:srgbClr val="9FCC3B"/>
          </p15:clr>
        </p15:guide>
        <p15:guide id="54" pos="279">
          <p15:clr>
            <a:srgbClr val="9FCC3B"/>
          </p15:clr>
        </p15:guide>
        <p15:guide id="55" pos="7401">
          <p15:clr>
            <a:srgbClr val="9FCC3B"/>
          </p15:clr>
        </p15:guide>
        <p15:guide id="56" orient="horz" pos="3747">
          <p15:clr>
            <a:srgbClr val="9FCC3B"/>
          </p15:clr>
        </p15:guide>
        <p15:guide id="57" orient="horz" pos="3884">
          <p15:clr>
            <a:srgbClr val="000000"/>
          </p15:clr>
        </p15:guide>
        <p15:guide id="58" orient="horz" pos="913">
          <p15:clr>
            <a:srgbClr val="C35EA4"/>
          </p15:clr>
        </p15:guide>
        <p15:guide id="59" orient="horz" pos="132">
          <p15:clr>
            <a:srgbClr val="000000"/>
          </p15:clr>
        </p15:guide>
        <p15:guide id="60" orient="horz" pos="3571">
          <p15:clr>
            <a:srgbClr val="5ACBF0"/>
          </p15:clr>
        </p15:guide>
        <p15:guide id="61" orient="horz" pos="4166">
          <p15:clr>
            <a:srgbClr val="000000"/>
          </p15:clr>
        </p15:guide>
        <p15:guide id="62" pos="140">
          <p15:clr>
            <a:srgbClr val="000000"/>
          </p15:clr>
        </p15:guide>
        <p15:guide id="63" pos="7537">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169.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169.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70.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70.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0.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3" Type="http://schemas.openxmlformats.org/officeDocument/2006/relationships/hyperlink" Target="https://royalfoundation.com/first-insights-from-2023-public-perception-survey-released/#:~:text=The%20new%20Public%20Perceptions%20Survey,issues%20related%20to%20early%20childhood." TargetMode="External"/><Relationship Id="rId2" Type="http://schemas.openxmlformats.org/officeDocument/2006/relationships/hyperlink" Target="https://www.ipsos.com/en-uk/seven-ten-people-say-early-years-should-be-more-priority-society" TargetMode="External"/><Relationship Id="rId1" Type="http://schemas.openxmlformats.org/officeDocument/2006/relationships/slideLayout" Target="../slideLayouts/slideLayout30.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171.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0.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70.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70.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70.xml"/></Relationships>
</file>

<file path=ppt/slides/_rels/slide3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69.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69.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8.xml"/><Relationship Id="rId1" Type="http://schemas.openxmlformats.org/officeDocument/2006/relationships/slideLayout" Target="../slideLayouts/slideLayout169.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16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chart" Target="../charts/chart35.xml"/><Relationship Id="rId1" Type="http://schemas.openxmlformats.org/officeDocument/2006/relationships/slideLayout" Target="../slideLayouts/slideLayout3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slides/_rels/slide4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36.xml"/><Relationship Id="rId1" Type="http://schemas.openxmlformats.org/officeDocument/2006/relationships/slideLayout" Target="../slideLayouts/slideLayout32.xml"/><Relationship Id="rId6" Type="http://schemas.openxmlformats.org/officeDocument/2006/relationships/image" Target="../media/image21.svg"/><Relationship Id="rId11" Type="http://schemas.openxmlformats.org/officeDocument/2006/relationships/image" Target="../media/image11.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chart" Target="../charts/chart37.xml"/><Relationship Id="rId1" Type="http://schemas.openxmlformats.org/officeDocument/2006/relationships/slideLayout" Target="../slideLayouts/slideLayout32.xml"/><Relationship Id="rId6" Type="http://schemas.openxmlformats.org/officeDocument/2006/relationships/image" Target="../media/image13.sv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svg"/><Relationship Id="rId9"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38.xml"/><Relationship Id="rId1" Type="http://schemas.openxmlformats.org/officeDocument/2006/relationships/slideLayout" Target="../slideLayouts/slideLayout3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chart" Target="../charts/chart39.xml"/><Relationship Id="rId1" Type="http://schemas.openxmlformats.org/officeDocument/2006/relationships/slideLayout" Target="../slideLayouts/slideLayout3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svg"/><Relationship Id="rId9" Type="http://schemas.openxmlformats.org/officeDocument/2006/relationships/image" Target="../media/image16.png"/></Relationships>
</file>

<file path=ppt/slides/_rels/slide4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chart" Target="../charts/chart40.xml"/><Relationship Id="rId1" Type="http://schemas.openxmlformats.org/officeDocument/2006/relationships/slideLayout" Target="../slideLayouts/slideLayout3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chart" Target="../charts/chart41.xml"/><Relationship Id="rId1" Type="http://schemas.openxmlformats.org/officeDocument/2006/relationships/slideLayout" Target="../slideLayouts/slideLayout3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0.svg"/><Relationship Id="rId9" Type="http://schemas.openxmlformats.org/officeDocument/2006/relationships/image" Target="../media/image16.png"/></Relationships>
</file>

<file path=ppt/slides/_rels/slide4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hart" Target="../charts/chart42.xml"/><Relationship Id="rId7"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4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ight Triangle 25">
            <a:extLst>
              <a:ext uri="{FF2B5EF4-FFF2-40B4-BE49-F238E27FC236}">
                <a16:creationId xmlns:a16="http://schemas.microsoft.com/office/drawing/2014/main" id="{84523468-DDCD-AA32-0D37-4E5E4D331A0A}"/>
              </a:ext>
              <a:ext uri="{C183D7F6-B498-43B3-948B-1728B52AA6E4}">
                <adec:decorative xmlns:adec="http://schemas.microsoft.com/office/drawing/2017/decorative" val="1"/>
              </a:ext>
            </a:extLst>
          </p:cNvPr>
          <p:cNvSpPr/>
          <p:nvPr/>
        </p:nvSpPr>
        <p:spPr>
          <a:xfrm rot="16200000">
            <a:off x="8913038" y="3613636"/>
            <a:ext cx="3293476" cy="329347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11" name="Title 10">
            <a:extLst>
              <a:ext uri="{FF2B5EF4-FFF2-40B4-BE49-F238E27FC236}">
                <a16:creationId xmlns:a16="http://schemas.microsoft.com/office/drawing/2014/main" id="{B970215C-464B-3E38-09F2-78DEFBE8B24B}"/>
              </a:ext>
            </a:extLst>
          </p:cNvPr>
          <p:cNvSpPr>
            <a:spLocks noGrp="1"/>
          </p:cNvSpPr>
          <p:nvPr>
            <p:ph type="title"/>
          </p:nvPr>
        </p:nvSpPr>
        <p:spPr>
          <a:xfrm>
            <a:off x="431800" y="499411"/>
            <a:ext cx="5536747" cy="715669"/>
          </a:xfrm>
        </p:spPr>
        <p:txBody>
          <a:bodyPr/>
          <a:lstStyle/>
          <a:p>
            <a:r>
              <a:rPr lang="en-GB">
                <a:latin typeface="+mn-lt"/>
              </a:rPr>
              <a:t>Understanding public attitudes towards early childhood</a:t>
            </a:r>
          </a:p>
        </p:txBody>
      </p:sp>
      <p:sp>
        <p:nvSpPr>
          <p:cNvPr id="24" name="Parallelogram 1">
            <a:extLst>
              <a:ext uri="{FF2B5EF4-FFF2-40B4-BE49-F238E27FC236}">
                <a16:creationId xmlns:a16="http://schemas.microsoft.com/office/drawing/2014/main" id="{DCACAFDE-AA21-F551-50E2-C3337808E262}"/>
              </a:ext>
              <a:ext uri="{C183D7F6-B498-43B3-948B-1728B52AA6E4}">
                <adec:decorative xmlns:adec="http://schemas.microsoft.com/office/drawing/2017/decorative" val="1"/>
              </a:ext>
            </a:extLst>
          </p:cNvPr>
          <p:cNvSpPr/>
          <p:nvPr/>
        </p:nvSpPr>
        <p:spPr>
          <a:xfrm rot="18900000">
            <a:off x="6235134" y="43249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25" name="Parallelogram 2">
            <a:extLst>
              <a:ext uri="{FF2B5EF4-FFF2-40B4-BE49-F238E27FC236}">
                <a16:creationId xmlns:a16="http://schemas.microsoft.com/office/drawing/2014/main" id="{9CDC6E30-BB93-B2E6-B13F-52AB7DD85A9C}"/>
              </a:ext>
              <a:ext uri="{C183D7F6-B498-43B3-948B-1728B52AA6E4}">
                <adec:decorative xmlns:adec="http://schemas.microsoft.com/office/drawing/2017/decorative" val="1"/>
              </a:ext>
            </a:extLst>
          </p:cNvPr>
          <p:cNvSpPr/>
          <p:nvPr/>
        </p:nvSpPr>
        <p:spPr>
          <a:xfrm rot="8100000">
            <a:off x="8379788" y="557600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27" name="Subtitle">
            <a:extLst>
              <a:ext uri="{FF2B5EF4-FFF2-40B4-BE49-F238E27FC236}">
                <a16:creationId xmlns:a16="http://schemas.microsoft.com/office/drawing/2014/main" id="{0C673ABE-6C9E-C2D0-A712-123C9850C5B3}"/>
              </a:ext>
            </a:extLst>
          </p:cNvPr>
          <p:cNvSpPr txBox="1">
            <a:spLocks noGrp="1"/>
          </p:cNvSpPr>
          <p:nvPr>
            <p:ph type="body" sz="quarter" idx="12"/>
          </p:nvPr>
        </p:nvSpPr>
        <p:spPr>
          <a:xfrm>
            <a:off x="431800" y="3661081"/>
            <a:ext cx="3851275" cy="1835118"/>
          </a:xfrm>
          <a:noFill/>
        </p:spPr>
        <p:txBody>
          <a:bodyPr wrap="square" lIns="0" tIns="0" rIns="0" bIns="0" rtlCol="0">
            <a:spAutoFit/>
          </a:bodyPr>
          <a:lstStyle/>
          <a:p>
            <a:r>
              <a:rPr lang="en-GB" dirty="0"/>
              <a:t>Report produced by Ipsos on behalf of the Royal Foundation Centre for Early Childhood</a:t>
            </a:r>
            <a:br>
              <a:rPr lang="en-GB" dirty="0"/>
            </a:br>
            <a:endParaRPr lang="en-GB" dirty="0"/>
          </a:p>
          <a:p>
            <a:r>
              <a:rPr lang="en-GB" dirty="0"/>
              <a:t>April 2025</a:t>
            </a:r>
          </a:p>
        </p:txBody>
      </p:sp>
      <p:pic>
        <p:nvPicPr>
          <p:cNvPr id="2" name="Ipsos Logo">
            <a:extLst>
              <a:ext uri="{FF2B5EF4-FFF2-40B4-BE49-F238E27FC236}">
                <a16:creationId xmlns:a16="http://schemas.microsoft.com/office/drawing/2014/main" id="{3B0D6CF7-5CFE-67FF-41DE-578C24CC2E4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pic>
        <p:nvPicPr>
          <p:cNvPr id="7" name="Picture Placeholder 6" descr="A baby lying on the floor looking at a book&#10;&#10;Description automatically generated">
            <a:extLst>
              <a:ext uri="{FF2B5EF4-FFF2-40B4-BE49-F238E27FC236}">
                <a16:creationId xmlns:a16="http://schemas.microsoft.com/office/drawing/2014/main" id="{2B34F93B-8726-4639-EDDF-17BEF6EE76C7}"/>
              </a:ext>
            </a:extLst>
          </p:cNvPr>
          <p:cNvPicPr>
            <a:picLocks noGrp="1" noChangeAspect="1"/>
          </p:cNvPicPr>
          <p:nvPr>
            <p:ph type="pic" sz="quarter" idx="11"/>
          </p:nvPr>
        </p:nvPicPr>
        <p:blipFill>
          <a:blip r:embed="rId4"/>
          <a:srcRect l="7871" r="7871"/>
          <a:stretch>
            <a:fillRect/>
          </a:stretch>
        </p:blipFill>
        <p:spPr/>
      </p:pic>
      <p:pic>
        <p:nvPicPr>
          <p:cNvPr id="8" name="Picture 2" descr="Report - Centre for Early Childhood">
            <a:extLst>
              <a:ext uri="{FF2B5EF4-FFF2-40B4-BE49-F238E27FC236}">
                <a16:creationId xmlns:a16="http://schemas.microsoft.com/office/drawing/2014/main" id="{366CA0BB-775D-43D5-9A6E-D94166EC19A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815435" y="237561"/>
            <a:ext cx="2204085" cy="103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3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B4330262-8025-C72C-2FA7-CCF27C5468AA}"/>
              </a:ext>
            </a:extLst>
          </p:cNvPr>
          <p:cNvSpPr txBox="1">
            <a:spLocks/>
          </p:cNvSpPr>
          <p:nvPr/>
        </p:nvSpPr>
        <p:spPr>
          <a:xfrm>
            <a:off x="318754" y="3309319"/>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ea typeface="+mn-ea"/>
                <a:cs typeface="+mn-cs"/>
              </a:rPr>
              <a:t>Q</a:t>
            </a:r>
          </a:p>
        </p:txBody>
      </p:sp>
      <p:sp>
        <p:nvSpPr>
          <p:cNvPr id="7" name="Text Placeholder 12">
            <a:extLst>
              <a:ext uri="{FF2B5EF4-FFF2-40B4-BE49-F238E27FC236}">
                <a16:creationId xmlns:a16="http://schemas.microsoft.com/office/drawing/2014/main" id="{BB99698A-1D1D-07E8-EFFE-D4B750CB46E2}"/>
              </a:ext>
            </a:extLst>
          </p:cNvPr>
          <p:cNvSpPr txBox="1">
            <a:spLocks/>
          </p:cNvSpPr>
          <p:nvPr/>
        </p:nvSpPr>
        <p:spPr>
          <a:xfrm>
            <a:off x="713628" y="3410135"/>
            <a:ext cx="3060703"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pPr>
            <a:endParaRPr lang="en-GB" sz="1800">
              <a:solidFill>
                <a:srgbClr val="419999"/>
              </a:solidFill>
            </a:endParaRPr>
          </a:p>
          <a:p>
            <a:pPr>
              <a:lnSpc>
                <a:spcPct val="85000"/>
              </a:lnSpc>
              <a:spcBef>
                <a:spcPts val="0"/>
              </a:spcBef>
              <a:spcAft>
                <a:spcPts val="0"/>
              </a:spcAft>
            </a:pPr>
            <a:endParaRPr lang="en-GB" sz="1800">
              <a:solidFill>
                <a:srgbClr val="419999"/>
              </a:solidFill>
            </a:endParaRPr>
          </a:p>
          <a:p>
            <a:pPr>
              <a:lnSpc>
                <a:spcPct val="85000"/>
              </a:lnSpc>
              <a:spcBef>
                <a:spcPts val="0"/>
              </a:spcBef>
              <a:spcAft>
                <a:spcPts val="0"/>
              </a:spcAft>
            </a:pPr>
            <a:endParaRPr lang="en-GB" sz="1800">
              <a:solidFill>
                <a:srgbClr val="419999"/>
              </a:solidFill>
            </a:endParaRPr>
          </a:p>
          <a:p>
            <a:pPr>
              <a:lnSpc>
                <a:spcPct val="85000"/>
              </a:lnSpc>
              <a:spcBef>
                <a:spcPts val="0"/>
              </a:spcBef>
              <a:spcAft>
                <a:spcPts val="0"/>
              </a:spcAft>
            </a:pPr>
            <a:endParaRPr lang="en-GB" sz="1600">
              <a:solidFill>
                <a:srgbClr val="419999"/>
              </a:solidFill>
            </a:endParaRPr>
          </a:p>
          <a:p>
            <a:pPr>
              <a:lnSpc>
                <a:spcPct val="85000"/>
              </a:lnSpc>
              <a:spcBef>
                <a:spcPts val="0"/>
              </a:spcBef>
              <a:spcAft>
                <a:spcPts val="0"/>
              </a:spcAft>
            </a:pPr>
            <a:endParaRPr lang="en-GB" sz="1600">
              <a:solidFill>
                <a:srgbClr val="419999"/>
              </a:solidFill>
            </a:endParaRPr>
          </a:p>
          <a:p>
            <a:pPr>
              <a:lnSpc>
                <a:spcPct val="85000"/>
              </a:lnSpc>
              <a:spcBef>
                <a:spcPts val="0"/>
              </a:spcBef>
              <a:spcAft>
                <a:spcPts val="0"/>
              </a:spcAft>
            </a:pPr>
            <a:r>
              <a:rPr lang="en-GB" sz="1600">
                <a:solidFill>
                  <a:srgbClr val="419999"/>
                </a:solidFill>
              </a:rPr>
              <a:t>I'm now going to show you a list of things some people say are important reasons for investing in early childhood. Which, if any, of the following statements </a:t>
            </a:r>
            <a:r>
              <a:rPr lang="en-GB" sz="1600" u="sng">
                <a:solidFill>
                  <a:srgbClr val="419999"/>
                </a:solidFill>
              </a:rPr>
              <a:t>MOST</a:t>
            </a:r>
            <a:r>
              <a:rPr lang="en-GB" sz="1600">
                <a:solidFill>
                  <a:srgbClr val="419999"/>
                </a:solidFill>
              </a:rPr>
              <a:t> appeal to you? </a:t>
            </a:r>
          </a:p>
          <a:p>
            <a:pPr>
              <a:lnSpc>
                <a:spcPct val="85000"/>
              </a:lnSpc>
              <a:spcBef>
                <a:spcPts val="0"/>
              </a:spcBef>
              <a:spcAft>
                <a:spcPts val="0"/>
              </a:spcAft>
            </a:pPr>
            <a:endParaRPr lang="en-GB" sz="1800">
              <a:solidFill>
                <a:srgbClr val="419999"/>
              </a:solidFill>
            </a:endParaRPr>
          </a:p>
        </p:txBody>
      </p:sp>
      <p:graphicFrame>
        <p:nvGraphicFramePr>
          <p:cNvPr id="3" name="Chart 2">
            <a:extLst>
              <a:ext uri="{FF2B5EF4-FFF2-40B4-BE49-F238E27FC236}">
                <a16:creationId xmlns:a16="http://schemas.microsoft.com/office/drawing/2014/main" id="{4EE3E3AD-1D0A-71F8-D33A-970A48AA1587}"/>
              </a:ext>
            </a:extLst>
          </p:cNvPr>
          <p:cNvGraphicFramePr/>
          <p:nvPr>
            <p:extLst>
              <p:ext uri="{D42A27DB-BD31-4B8C-83A1-F6EECF244321}">
                <p14:modId xmlns:p14="http://schemas.microsoft.com/office/powerpoint/2010/main" val="139224217"/>
              </p:ext>
            </p:extLst>
          </p:nvPr>
        </p:nvGraphicFramePr>
        <p:xfrm>
          <a:off x="3423115" y="327683"/>
          <a:ext cx="8266773" cy="6046126"/>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5B4C8E3D-BD70-BACE-F848-85A8AE635182}"/>
              </a:ext>
            </a:extLst>
          </p:cNvPr>
          <p:cNvSpPr txBox="1">
            <a:spLocks/>
          </p:cNvSpPr>
          <p:nvPr/>
        </p:nvSpPr>
        <p:spPr>
          <a:xfrm>
            <a:off x="362412" y="283965"/>
            <a:ext cx="3411919" cy="77559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pPr>
              <a:spcAft>
                <a:spcPts val="800"/>
              </a:spcAft>
            </a:pPr>
            <a:r>
              <a:rPr lang="en-GB" sz="2400"/>
              <a:t>The public continue to be motivated most to invest in early childhood by wanting to see children living healthy, happy childhoods. Short term reasoning continues to be more appealing than longer term.</a:t>
            </a:r>
          </a:p>
        </p:txBody>
      </p:sp>
      <p:sp>
        <p:nvSpPr>
          <p:cNvPr id="20" name="TextBox 19">
            <a:extLst>
              <a:ext uri="{FF2B5EF4-FFF2-40B4-BE49-F238E27FC236}">
                <a16:creationId xmlns:a16="http://schemas.microsoft.com/office/drawing/2014/main" id="{30CD8862-0D38-E275-8F57-7716FECBE81F}"/>
              </a:ext>
            </a:extLst>
          </p:cNvPr>
          <p:cNvSpPr txBox="1"/>
          <p:nvPr/>
        </p:nvSpPr>
        <p:spPr>
          <a:xfrm>
            <a:off x="362412" y="5000685"/>
            <a:ext cx="1068404" cy="492443"/>
          </a:xfrm>
          <a:prstGeom prst="rect">
            <a:avLst/>
          </a:prstGeom>
          <a:noFill/>
        </p:spPr>
        <p:txBody>
          <a:bodyPr wrap="square" lIns="0" tIns="0" rIns="0" bIns="0" rtlCol="0">
            <a:spAutoFit/>
          </a:bodyPr>
          <a:lstStyle/>
          <a:p>
            <a:pPr algn="l">
              <a:spcBef>
                <a:spcPts val="400"/>
              </a:spcBef>
              <a:spcAft>
                <a:spcPts val="400"/>
              </a:spcAft>
            </a:pPr>
            <a:r>
              <a:rPr lang="en-GB" sz="3200" b="1">
                <a:solidFill>
                  <a:schemeClr val="tx2"/>
                </a:solidFill>
              </a:rPr>
              <a:t>69% </a:t>
            </a:r>
          </a:p>
        </p:txBody>
      </p:sp>
      <p:sp>
        <p:nvSpPr>
          <p:cNvPr id="21" name="TextBox 20">
            <a:extLst>
              <a:ext uri="{FF2B5EF4-FFF2-40B4-BE49-F238E27FC236}">
                <a16:creationId xmlns:a16="http://schemas.microsoft.com/office/drawing/2014/main" id="{F1747D45-1CC8-C5F6-A59B-BB6B07E4DB6C}"/>
              </a:ext>
            </a:extLst>
          </p:cNvPr>
          <p:cNvSpPr txBox="1"/>
          <p:nvPr/>
        </p:nvSpPr>
        <p:spPr>
          <a:xfrm>
            <a:off x="362412" y="5626873"/>
            <a:ext cx="1068404" cy="492443"/>
          </a:xfrm>
          <a:prstGeom prst="rect">
            <a:avLst/>
          </a:prstGeom>
          <a:noFill/>
        </p:spPr>
        <p:txBody>
          <a:bodyPr wrap="square" lIns="0" tIns="0" rIns="0" bIns="0" rtlCol="0">
            <a:spAutoFit/>
          </a:bodyPr>
          <a:lstStyle/>
          <a:p>
            <a:pPr algn="l">
              <a:spcBef>
                <a:spcPts val="400"/>
              </a:spcBef>
              <a:spcAft>
                <a:spcPts val="400"/>
              </a:spcAft>
            </a:pPr>
            <a:r>
              <a:rPr lang="en-GB" sz="3200" b="1">
                <a:solidFill>
                  <a:schemeClr val="accent1">
                    <a:lumMod val="60000"/>
                    <a:lumOff val="40000"/>
                  </a:schemeClr>
                </a:solidFill>
              </a:rPr>
              <a:t>56% </a:t>
            </a:r>
          </a:p>
        </p:txBody>
      </p:sp>
      <p:sp>
        <p:nvSpPr>
          <p:cNvPr id="22" name="TextBox 21">
            <a:extLst>
              <a:ext uri="{FF2B5EF4-FFF2-40B4-BE49-F238E27FC236}">
                <a16:creationId xmlns:a16="http://schemas.microsoft.com/office/drawing/2014/main" id="{BFFA623F-2740-2635-573F-F23A04578EB6}"/>
              </a:ext>
            </a:extLst>
          </p:cNvPr>
          <p:cNvSpPr txBox="1"/>
          <p:nvPr/>
        </p:nvSpPr>
        <p:spPr>
          <a:xfrm>
            <a:off x="1254658" y="5062240"/>
            <a:ext cx="1310641" cy="369332"/>
          </a:xfrm>
          <a:prstGeom prst="rect">
            <a:avLst/>
          </a:prstGeom>
          <a:noFill/>
        </p:spPr>
        <p:txBody>
          <a:bodyPr wrap="square" lIns="0" tIns="0" rIns="0" bIns="0" rtlCol="0">
            <a:spAutoFit/>
          </a:bodyPr>
          <a:lstStyle/>
          <a:p>
            <a:pPr algn="l">
              <a:spcBef>
                <a:spcPts val="400"/>
              </a:spcBef>
              <a:spcAft>
                <a:spcPts val="400"/>
              </a:spcAft>
            </a:pPr>
            <a:r>
              <a:rPr lang="en-GB" sz="1200" b="1">
                <a:solidFill>
                  <a:schemeClr val="tx2"/>
                </a:solidFill>
              </a:rPr>
              <a:t>selected a short-term reason </a:t>
            </a:r>
          </a:p>
        </p:txBody>
      </p:sp>
      <p:sp>
        <p:nvSpPr>
          <p:cNvPr id="23" name="TextBox 22">
            <a:extLst>
              <a:ext uri="{FF2B5EF4-FFF2-40B4-BE49-F238E27FC236}">
                <a16:creationId xmlns:a16="http://schemas.microsoft.com/office/drawing/2014/main" id="{3F0FE799-445E-BB96-7FEC-BB19434CFD72}"/>
              </a:ext>
            </a:extLst>
          </p:cNvPr>
          <p:cNvSpPr txBox="1"/>
          <p:nvPr/>
        </p:nvSpPr>
        <p:spPr>
          <a:xfrm>
            <a:off x="1254658" y="5693414"/>
            <a:ext cx="1310641" cy="369332"/>
          </a:xfrm>
          <a:prstGeom prst="rect">
            <a:avLst/>
          </a:prstGeom>
          <a:noFill/>
        </p:spPr>
        <p:txBody>
          <a:bodyPr wrap="square" lIns="0" tIns="0" rIns="0" bIns="0" rtlCol="0">
            <a:spAutoFit/>
          </a:bodyPr>
          <a:lstStyle/>
          <a:p>
            <a:pPr algn="l">
              <a:spcBef>
                <a:spcPts val="400"/>
              </a:spcBef>
              <a:spcAft>
                <a:spcPts val="400"/>
              </a:spcAft>
            </a:pPr>
            <a:r>
              <a:rPr lang="en-GB" sz="1200" b="1">
                <a:solidFill>
                  <a:schemeClr val="accent1">
                    <a:lumMod val="60000"/>
                    <a:lumOff val="40000"/>
                  </a:schemeClr>
                </a:solidFill>
              </a:rPr>
              <a:t>selected a long-term reason </a:t>
            </a:r>
          </a:p>
        </p:txBody>
      </p:sp>
      <p:sp>
        <p:nvSpPr>
          <p:cNvPr id="2" name="TextBox 1">
            <a:extLst>
              <a:ext uri="{FF2B5EF4-FFF2-40B4-BE49-F238E27FC236}">
                <a16:creationId xmlns:a16="http://schemas.microsoft.com/office/drawing/2014/main" id="{54E23504-9C08-FD6C-F9B5-771E8C1A31A8}"/>
              </a:ext>
            </a:extLst>
          </p:cNvPr>
          <p:cNvSpPr txBox="1"/>
          <p:nvPr/>
        </p:nvSpPr>
        <p:spPr>
          <a:xfrm>
            <a:off x="7862823" y="6279028"/>
            <a:ext cx="2931375"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ea typeface="+mn-ea"/>
                <a:cs typeface="+mn-cs"/>
              </a:rPr>
              <a:t>Base: 4,673 UK adults aged 16+, surveyed in May 2024.</a:t>
            </a:r>
          </a:p>
        </p:txBody>
      </p:sp>
      <p:sp>
        <p:nvSpPr>
          <p:cNvPr id="5" name="Text Placeholder 12">
            <a:extLst>
              <a:ext uri="{FF2B5EF4-FFF2-40B4-BE49-F238E27FC236}">
                <a16:creationId xmlns:a16="http://schemas.microsoft.com/office/drawing/2014/main" id="{868645BE-BB4E-4C75-A006-75C1017B7E22}"/>
              </a:ext>
            </a:extLst>
          </p:cNvPr>
          <p:cNvSpPr txBox="1">
            <a:spLocks/>
          </p:cNvSpPr>
          <p:nvPr/>
        </p:nvSpPr>
        <p:spPr>
          <a:xfrm>
            <a:off x="4319544" y="66073"/>
            <a:ext cx="4129133"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pPr>
            <a:endParaRPr lang="en-GB" sz="1400"/>
          </a:p>
          <a:p>
            <a:pPr>
              <a:lnSpc>
                <a:spcPct val="85000"/>
              </a:lnSpc>
              <a:spcBef>
                <a:spcPts val="0"/>
              </a:spcBef>
              <a:spcAft>
                <a:spcPts val="0"/>
              </a:spcAft>
            </a:pPr>
            <a:endParaRPr lang="en-GB" sz="1400"/>
          </a:p>
          <a:p>
            <a:pPr>
              <a:lnSpc>
                <a:spcPct val="85000"/>
              </a:lnSpc>
              <a:spcBef>
                <a:spcPts val="0"/>
              </a:spcBef>
              <a:spcAft>
                <a:spcPts val="0"/>
              </a:spcAft>
            </a:pPr>
            <a:r>
              <a:rPr lang="en-GB" sz="1400" b="1"/>
              <a:t>Focusing greater attention and investment on </a:t>
            </a:r>
            <a:br>
              <a:rPr lang="en-GB" sz="1400" b="1"/>
            </a:br>
            <a:r>
              <a:rPr lang="en-GB" sz="1400" b="1"/>
              <a:t>helping children develop in early childhood today...</a:t>
            </a:r>
          </a:p>
        </p:txBody>
      </p:sp>
      <p:sp>
        <p:nvSpPr>
          <p:cNvPr id="8" name="TextBox 7">
            <a:extLst>
              <a:ext uri="{FF2B5EF4-FFF2-40B4-BE49-F238E27FC236}">
                <a16:creationId xmlns:a16="http://schemas.microsoft.com/office/drawing/2014/main" id="{B2D7945B-0E3B-4FB5-55D7-A69211B2CA76}"/>
              </a:ext>
            </a:extLst>
          </p:cNvPr>
          <p:cNvSpPr txBox="1"/>
          <p:nvPr/>
        </p:nvSpPr>
        <p:spPr>
          <a:xfrm>
            <a:off x="10887148" y="365279"/>
            <a:ext cx="105040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100">
                <a:solidFill>
                  <a:prstClr val="black"/>
                </a:solidFill>
              </a:rPr>
              <a:t>Change since </a:t>
            </a:r>
            <a:br>
              <a:rPr lang="en-GB" sz="1100">
                <a:solidFill>
                  <a:prstClr val="black"/>
                </a:solidFill>
              </a:rPr>
            </a:br>
            <a:r>
              <a:rPr lang="en-GB" sz="1100">
                <a:solidFill>
                  <a:prstClr val="black"/>
                </a:solidFill>
              </a:rPr>
              <a:t>2023</a:t>
            </a:r>
            <a:endParaRPr kumimoji="0" lang="en-GB" sz="1100" i="0" u="none" strike="noStrike" kern="1200" cap="none" spc="0" normalizeH="0" baseline="0" noProof="0">
              <a:ln>
                <a:noFill/>
              </a:ln>
              <a:solidFill>
                <a:prstClr val="black"/>
              </a:solidFill>
              <a:effectLst/>
              <a:uLnTx/>
              <a:uFillTx/>
              <a:ea typeface="+mn-ea"/>
              <a:cs typeface="+mn-cs"/>
            </a:endParaRPr>
          </a:p>
        </p:txBody>
      </p:sp>
      <p:grpSp>
        <p:nvGrpSpPr>
          <p:cNvPr id="9" name="Group 8">
            <a:extLst>
              <a:ext uri="{FF2B5EF4-FFF2-40B4-BE49-F238E27FC236}">
                <a16:creationId xmlns:a16="http://schemas.microsoft.com/office/drawing/2014/main" id="{A3799DF5-8555-6089-95D7-C5FB75A9F332}"/>
              </a:ext>
            </a:extLst>
          </p:cNvPr>
          <p:cNvGrpSpPr/>
          <p:nvPr/>
        </p:nvGrpSpPr>
        <p:grpSpPr>
          <a:xfrm>
            <a:off x="4315361" y="1262460"/>
            <a:ext cx="7596795" cy="4520585"/>
            <a:chOff x="7344076" y="930765"/>
            <a:chExt cx="4494998" cy="4520585"/>
          </a:xfrm>
        </p:grpSpPr>
        <p:cxnSp>
          <p:nvCxnSpPr>
            <p:cNvPr id="10" name="Straight Connector 9">
              <a:extLst>
                <a:ext uri="{FF2B5EF4-FFF2-40B4-BE49-F238E27FC236}">
                  <a16:creationId xmlns:a16="http://schemas.microsoft.com/office/drawing/2014/main" id="{5E7E9F1E-E628-3D11-84AA-EA6995F39E1A}"/>
                </a:ext>
              </a:extLst>
            </p:cNvPr>
            <p:cNvCxnSpPr>
              <a:cxnSpLocks/>
            </p:cNvCxnSpPr>
            <p:nvPr/>
          </p:nvCxnSpPr>
          <p:spPr>
            <a:xfrm>
              <a:off x="7344076" y="930765"/>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208A2F-25C1-7D3D-1E97-F5076DB4C56B}"/>
                </a:ext>
              </a:extLst>
            </p:cNvPr>
            <p:cNvCxnSpPr>
              <a:cxnSpLocks/>
            </p:cNvCxnSpPr>
            <p:nvPr/>
          </p:nvCxnSpPr>
          <p:spPr>
            <a:xfrm>
              <a:off x="7344076" y="137692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93976F-8151-5AAD-39EB-66FBF4431C1C}"/>
                </a:ext>
              </a:extLst>
            </p:cNvPr>
            <p:cNvCxnSpPr>
              <a:cxnSpLocks/>
            </p:cNvCxnSpPr>
            <p:nvPr/>
          </p:nvCxnSpPr>
          <p:spPr>
            <a:xfrm>
              <a:off x="7344076" y="1840352"/>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F310CA-57A4-7AC4-5D9E-67A68B2C6286}"/>
                </a:ext>
              </a:extLst>
            </p:cNvPr>
            <p:cNvCxnSpPr>
              <a:cxnSpLocks/>
            </p:cNvCxnSpPr>
            <p:nvPr/>
          </p:nvCxnSpPr>
          <p:spPr>
            <a:xfrm>
              <a:off x="7344076" y="2285855"/>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AFCE9D-CE3D-8E9E-DCC7-FB682241F3CD}"/>
                </a:ext>
              </a:extLst>
            </p:cNvPr>
            <p:cNvCxnSpPr>
              <a:cxnSpLocks/>
            </p:cNvCxnSpPr>
            <p:nvPr/>
          </p:nvCxnSpPr>
          <p:spPr>
            <a:xfrm>
              <a:off x="7344076" y="2745224"/>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AC7633-03DE-C63E-1135-061DEFF61F8A}"/>
                </a:ext>
              </a:extLst>
            </p:cNvPr>
            <p:cNvCxnSpPr>
              <a:cxnSpLocks/>
            </p:cNvCxnSpPr>
            <p:nvPr/>
          </p:nvCxnSpPr>
          <p:spPr>
            <a:xfrm>
              <a:off x="7344076" y="3191387"/>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EF28C4-41B2-205A-5293-18C6A350EE58}"/>
                </a:ext>
              </a:extLst>
            </p:cNvPr>
            <p:cNvCxnSpPr>
              <a:cxnSpLocks/>
            </p:cNvCxnSpPr>
            <p:nvPr/>
          </p:nvCxnSpPr>
          <p:spPr>
            <a:xfrm>
              <a:off x="7344076" y="3635565"/>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9E54E2-B058-CB65-B02F-628C5A804094}"/>
                </a:ext>
              </a:extLst>
            </p:cNvPr>
            <p:cNvCxnSpPr>
              <a:cxnSpLocks/>
            </p:cNvCxnSpPr>
            <p:nvPr/>
          </p:nvCxnSpPr>
          <p:spPr>
            <a:xfrm>
              <a:off x="7344076" y="4091349"/>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654B2A5-5E9E-8117-83BC-C952403F0626}"/>
                </a:ext>
              </a:extLst>
            </p:cNvPr>
            <p:cNvCxnSpPr>
              <a:cxnSpLocks/>
            </p:cNvCxnSpPr>
            <p:nvPr/>
          </p:nvCxnSpPr>
          <p:spPr>
            <a:xfrm>
              <a:off x="7344076" y="454581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F63B22-9FE5-FAD7-3A8F-8D39253127B7}"/>
                </a:ext>
              </a:extLst>
            </p:cNvPr>
            <p:cNvCxnSpPr>
              <a:cxnSpLocks/>
            </p:cNvCxnSpPr>
            <p:nvPr/>
          </p:nvCxnSpPr>
          <p:spPr>
            <a:xfrm>
              <a:off x="7344076" y="4996883"/>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2930F8-2E23-ADBE-B1FF-CCD32111BB1A}"/>
                </a:ext>
              </a:extLst>
            </p:cNvPr>
            <p:cNvCxnSpPr>
              <a:cxnSpLocks/>
            </p:cNvCxnSpPr>
            <p:nvPr/>
          </p:nvCxnSpPr>
          <p:spPr>
            <a:xfrm>
              <a:off x="7344076" y="5451350"/>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EE959C5A-2106-B403-B2B2-F528DBD7A94D}"/>
              </a:ext>
            </a:extLst>
          </p:cNvPr>
          <p:cNvSpPr txBox="1"/>
          <p:nvPr/>
        </p:nvSpPr>
        <p:spPr>
          <a:xfrm>
            <a:off x="11067642" y="900594"/>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a:t>
            </a:r>
          </a:p>
        </p:txBody>
      </p:sp>
      <p:sp>
        <p:nvSpPr>
          <p:cNvPr id="30" name="TextBox 29">
            <a:extLst>
              <a:ext uri="{FF2B5EF4-FFF2-40B4-BE49-F238E27FC236}">
                <a16:creationId xmlns:a16="http://schemas.microsoft.com/office/drawing/2014/main" id="{28F127D6-7C9E-A572-9067-FEC080B0EDA0}"/>
              </a:ext>
            </a:extLst>
          </p:cNvPr>
          <p:cNvSpPr txBox="1"/>
          <p:nvPr/>
        </p:nvSpPr>
        <p:spPr>
          <a:xfrm>
            <a:off x="11067642" y="1361765"/>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-3</a:t>
            </a:r>
          </a:p>
        </p:txBody>
      </p:sp>
      <p:sp>
        <p:nvSpPr>
          <p:cNvPr id="31" name="TextBox 30">
            <a:extLst>
              <a:ext uri="{FF2B5EF4-FFF2-40B4-BE49-F238E27FC236}">
                <a16:creationId xmlns:a16="http://schemas.microsoft.com/office/drawing/2014/main" id="{41B51C14-5D20-993C-7A3A-4134A30222C3}"/>
              </a:ext>
            </a:extLst>
          </p:cNvPr>
          <p:cNvSpPr txBox="1"/>
          <p:nvPr/>
        </p:nvSpPr>
        <p:spPr>
          <a:xfrm>
            <a:off x="11067642" y="1798962"/>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-2</a:t>
            </a:r>
          </a:p>
        </p:txBody>
      </p:sp>
      <p:sp>
        <p:nvSpPr>
          <p:cNvPr id="32" name="TextBox 31">
            <a:extLst>
              <a:ext uri="{FF2B5EF4-FFF2-40B4-BE49-F238E27FC236}">
                <a16:creationId xmlns:a16="http://schemas.microsoft.com/office/drawing/2014/main" id="{A19CEDC3-3C61-2E0B-8F4B-24A8BA367502}"/>
              </a:ext>
            </a:extLst>
          </p:cNvPr>
          <p:cNvSpPr txBox="1"/>
          <p:nvPr/>
        </p:nvSpPr>
        <p:spPr>
          <a:xfrm>
            <a:off x="11067642" y="2261713"/>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+1</a:t>
            </a:r>
          </a:p>
        </p:txBody>
      </p:sp>
      <p:sp>
        <p:nvSpPr>
          <p:cNvPr id="33" name="TextBox 32">
            <a:extLst>
              <a:ext uri="{FF2B5EF4-FFF2-40B4-BE49-F238E27FC236}">
                <a16:creationId xmlns:a16="http://schemas.microsoft.com/office/drawing/2014/main" id="{CA4B03FB-3019-1B18-5731-78C171C7F893}"/>
              </a:ext>
            </a:extLst>
          </p:cNvPr>
          <p:cNvSpPr txBox="1"/>
          <p:nvPr/>
        </p:nvSpPr>
        <p:spPr>
          <a:xfrm>
            <a:off x="11067642" y="2716839"/>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+2</a:t>
            </a:r>
          </a:p>
        </p:txBody>
      </p:sp>
      <p:sp>
        <p:nvSpPr>
          <p:cNvPr id="34" name="TextBox 33">
            <a:extLst>
              <a:ext uri="{FF2B5EF4-FFF2-40B4-BE49-F238E27FC236}">
                <a16:creationId xmlns:a16="http://schemas.microsoft.com/office/drawing/2014/main" id="{BF39A6EA-9942-0BDA-B0FE-9A7F483C8671}"/>
              </a:ext>
            </a:extLst>
          </p:cNvPr>
          <p:cNvSpPr txBox="1"/>
          <p:nvPr/>
        </p:nvSpPr>
        <p:spPr>
          <a:xfrm>
            <a:off x="11067642" y="3168077"/>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-1</a:t>
            </a:r>
          </a:p>
        </p:txBody>
      </p:sp>
      <p:sp>
        <p:nvSpPr>
          <p:cNvPr id="35" name="TextBox 34">
            <a:extLst>
              <a:ext uri="{FF2B5EF4-FFF2-40B4-BE49-F238E27FC236}">
                <a16:creationId xmlns:a16="http://schemas.microsoft.com/office/drawing/2014/main" id="{598ADA35-070A-EE96-D098-5BB9164A6EF6}"/>
              </a:ext>
            </a:extLst>
          </p:cNvPr>
          <p:cNvSpPr txBox="1"/>
          <p:nvPr/>
        </p:nvSpPr>
        <p:spPr>
          <a:xfrm>
            <a:off x="11067642" y="3612253"/>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+3</a:t>
            </a:r>
          </a:p>
        </p:txBody>
      </p:sp>
      <p:sp>
        <p:nvSpPr>
          <p:cNvPr id="36" name="TextBox 35">
            <a:extLst>
              <a:ext uri="{FF2B5EF4-FFF2-40B4-BE49-F238E27FC236}">
                <a16:creationId xmlns:a16="http://schemas.microsoft.com/office/drawing/2014/main" id="{F305EF2A-E5FC-A2E1-6E3C-A1A868C874DD}"/>
              </a:ext>
            </a:extLst>
          </p:cNvPr>
          <p:cNvSpPr txBox="1"/>
          <p:nvPr/>
        </p:nvSpPr>
        <p:spPr>
          <a:xfrm>
            <a:off x="11067642" y="4063654"/>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+1</a:t>
            </a:r>
          </a:p>
        </p:txBody>
      </p:sp>
      <p:sp>
        <p:nvSpPr>
          <p:cNvPr id="37" name="TextBox 36">
            <a:extLst>
              <a:ext uri="{FF2B5EF4-FFF2-40B4-BE49-F238E27FC236}">
                <a16:creationId xmlns:a16="http://schemas.microsoft.com/office/drawing/2014/main" id="{A2744983-56F8-7A41-CE01-CBAA993443DB}"/>
              </a:ext>
            </a:extLst>
          </p:cNvPr>
          <p:cNvSpPr txBox="1"/>
          <p:nvPr/>
        </p:nvSpPr>
        <p:spPr>
          <a:xfrm>
            <a:off x="11067642" y="4513566"/>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a:t>
            </a:r>
          </a:p>
        </p:txBody>
      </p:sp>
      <p:sp>
        <p:nvSpPr>
          <p:cNvPr id="38" name="TextBox 37">
            <a:extLst>
              <a:ext uri="{FF2B5EF4-FFF2-40B4-BE49-F238E27FC236}">
                <a16:creationId xmlns:a16="http://schemas.microsoft.com/office/drawing/2014/main" id="{4CC87270-87A0-E0FA-36B8-C4AFD9DC217B}"/>
              </a:ext>
            </a:extLst>
          </p:cNvPr>
          <p:cNvSpPr txBox="1"/>
          <p:nvPr/>
        </p:nvSpPr>
        <p:spPr>
          <a:xfrm>
            <a:off x="11067642" y="4969352"/>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a:t>
            </a:r>
          </a:p>
        </p:txBody>
      </p:sp>
      <p:sp>
        <p:nvSpPr>
          <p:cNvPr id="39" name="TextBox 38">
            <a:extLst>
              <a:ext uri="{FF2B5EF4-FFF2-40B4-BE49-F238E27FC236}">
                <a16:creationId xmlns:a16="http://schemas.microsoft.com/office/drawing/2014/main" id="{70AF1A6A-38E3-53A6-3751-72E3C62ED4A7}"/>
              </a:ext>
            </a:extLst>
          </p:cNvPr>
          <p:cNvSpPr txBox="1"/>
          <p:nvPr/>
        </p:nvSpPr>
        <p:spPr>
          <a:xfrm>
            <a:off x="11067642" y="5414192"/>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+1</a:t>
            </a:r>
          </a:p>
        </p:txBody>
      </p:sp>
      <p:sp>
        <p:nvSpPr>
          <p:cNvPr id="40" name="TextBox 39">
            <a:extLst>
              <a:ext uri="{FF2B5EF4-FFF2-40B4-BE49-F238E27FC236}">
                <a16:creationId xmlns:a16="http://schemas.microsoft.com/office/drawing/2014/main" id="{4B8DF916-AA2F-FA30-8BE6-68CA59DE1597}"/>
              </a:ext>
            </a:extLst>
          </p:cNvPr>
          <p:cNvSpPr txBox="1"/>
          <p:nvPr/>
        </p:nvSpPr>
        <p:spPr>
          <a:xfrm>
            <a:off x="11067642" y="5856367"/>
            <a:ext cx="630090" cy="215444"/>
          </a:xfrm>
          <a:prstGeom prst="rect">
            <a:avLst/>
          </a:prstGeom>
          <a:noFill/>
        </p:spPr>
        <p:txBody>
          <a:bodyPr wrap="square" lIns="0" tIns="0" rIns="0" bIns="0" rtlCol="0">
            <a:spAutoFit/>
          </a:bodyPr>
          <a:lstStyle/>
          <a:p>
            <a:pPr algn="ctr">
              <a:spcBef>
                <a:spcPts val="400"/>
              </a:spcBef>
              <a:spcAft>
                <a:spcPts val="400"/>
              </a:spcAft>
            </a:pPr>
            <a:r>
              <a:rPr lang="en-GB" sz="1400" b="1">
                <a:solidFill>
                  <a:schemeClr val="tx1">
                    <a:lumMod val="85000"/>
                    <a:lumOff val="15000"/>
                  </a:schemeClr>
                </a:solidFill>
              </a:rPr>
              <a:t>+1</a:t>
            </a:r>
          </a:p>
        </p:txBody>
      </p:sp>
      <p:sp>
        <p:nvSpPr>
          <p:cNvPr id="48" name="Isosceles Triangle 47">
            <a:extLst>
              <a:ext uri="{FF2B5EF4-FFF2-40B4-BE49-F238E27FC236}">
                <a16:creationId xmlns:a16="http://schemas.microsoft.com/office/drawing/2014/main" id="{87227D0D-812C-F8FB-A576-E0D24648E462}"/>
              </a:ext>
            </a:extLst>
          </p:cNvPr>
          <p:cNvSpPr/>
          <p:nvPr/>
        </p:nvSpPr>
        <p:spPr>
          <a:xfrm rot="10800000">
            <a:off x="11665965" y="1422818"/>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Isosceles Triangle 48">
            <a:extLst>
              <a:ext uri="{FF2B5EF4-FFF2-40B4-BE49-F238E27FC236}">
                <a16:creationId xmlns:a16="http://schemas.microsoft.com/office/drawing/2014/main" id="{38892FBB-42D8-12E5-A969-654C727A3CCC}"/>
              </a:ext>
            </a:extLst>
          </p:cNvPr>
          <p:cNvSpPr/>
          <p:nvPr/>
        </p:nvSpPr>
        <p:spPr>
          <a:xfrm rot="10800000">
            <a:off x="11665965" y="188025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Isosceles Triangle 49">
            <a:extLst>
              <a:ext uri="{FF2B5EF4-FFF2-40B4-BE49-F238E27FC236}">
                <a16:creationId xmlns:a16="http://schemas.microsoft.com/office/drawing/2014/main" id="{8C88E5B6-B89B-1B48-19BA-BF8F1057353F}"/>
              </a:ext>
            </a:extLst>
          </p:cNvPr>
          <p:cNvSpPr/>
          <p:nvPr/>
        </p:nvSpPr>
        <p:spPr>
          <a:xfrm>
            <a:off x="11637997" y="3671584"/>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Isosceles Triangle 50">
            <a:extLst>
              <a:ext uri="{FF2B5EF4-FFF2-40B4-BE49-F238E27FC236}">
                <a16:creationId xmlns:a16="http://schemas.microsoft.com/office/drawing/2014/main" id="{8AE02868-89BD-FB92-F103-0DE09CF3E05B}"/>
              </a:ext>
            </a:extLst>
          </p:cNvPr>
          <p:cNvSpPr/>
          <p:nvPr/>
        </p:nvSpPr>
        <p:spPr>
          <a:xfrm>
            <a:off x="11643731" y="546773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Isosceles Triangle 51">
            <a:extLst>
              <a:ext uri="{FF2B5EF4-FFF2-40B4-BE49-F238E27FC236}">
                <a16:creationId xmlns:a16="http://schemas.microsoft.com/office/drawing/2014/main" id="{44C532C3-00B2-4A2C-9D7C-132D16692133}"/>
              </a:ext>
            </a:extLst>
          </p:cNvPr>
          <p:cNvSpPr/>
          <p:nvPr/>
        </p:nvSpPr>
        <p:spPr>
          <a:xfrm>
            <a:off x="11643731" y="5891608"/>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778B280-B52D-D926-2B7E-17F266920C98}"/>
              </a:ext>
            </a:extLst>
          </p:cNvPr>
          <p:cNvSpPr txBox="1"/>
          <p:nvPr/>
        </p:nvSpPr>
        <p:spPr>
          <a:xfrm>
            <a:off x="7253630" y="6439520"/>
            <a:ext cx="3417923" cy="230832"/>
          </a:xfrm>
          <a:prstGeom prst="rect">
            <a:avLst/>
          </a:prstGeom>
          <a:noFill/>
        </p:spPr>
        <p:txBody>
          <a:bodyPr wrap="none" rtlCol="0">
            <a:spAutoFit/>
          </a:bodyPr>
          <a:lstStyle/>
          <a:p>
            <a:r>
              <a:rPr lang="en-GB" sz="900" dirty="0"/>
              <a:t>Significantly</a:t>
            </a:r>
            <a:r>
              <a:rPr lang="en-GB" sz="900" dirty="0">
                <a:solidFill>
                  <a:srgbClr val="77933C"/>
                </a:solidFill>
              </a:rPr>
              <a:t> higher</a:t>
            </a:r>
            <a:r>
              <a:rPr lang="en-GB" sz="900" dirty="0"/>
              <a:t>/</a:t>
            </a:r>
            <a:r>
              <a:rPr lang="en-GB" sz="900" dirty="0">
                <a:solidFill>
                  <a:srgbClr val="C00000"/>
                </a:solidFill>
              </a:rPr>
              <a:t>lower</a:t>
            </a:r>
            <a:r>
              <a:rPr lang="en-GB" sz="900" dirty="0"/>
              <a:t> change based on previous year, 95% CI</a:t>
            </a:r>
          </a:p>
        </p:txBody>
      </p:sp>
      <p:sp>
        <p:nvSpPr>
          <p:cNvPr id="25" name="Isosceles Triangle 24">
            <a:extLst>
              <a:ext uri="{FF2B5EF4-FFF2-40B4-BE49-F238E27FC236}">
                <a16:creationId xmlns:a16="http://schemas.microsoft.com/office/drawing/2014/main" id="{0C2D4CB7-4A31-D488-AA66-E6BB14D427C9}"/>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Isosceles Triangle 27">
            <a:extLst>
              <a:ext uri="{FF2B5EF4-FFF2-40B4-BE49-F238E27FC236}">
                <a16:creationId xmlns:a16="http://schemas.microsoft.com/office/drawing/2014/main" id="{A26CDA59-CC06-6C55-51EA-C588C5D18488}"/>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0862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B4330262-8025-C72C-2FA7-CCF27C5468AA}"/>
              </a:ext>
            </a:extLst>
          </p:cNvPr>
          <p:cNvSpPr txBox="1">
            <a:spLocks/>
          </p:cNvSpPr>
          <p:nvPr/>
        </p:nvSpPr>
        <p:spPr>
          <a:xfrm>
            <a:off x="318754" y="2547319"/>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ea typeface="+mn-ea"/>
                <a:cs typeface="+mn-cs"/>
              </a:rPr>
              <a:t>Q</a:t>
            </a:r>
          </a:p>
        </p:txBody>
      </p:sp>
      <p:sp>
        <p:nvSpPr>
          <p:cNvPr id="7" name="Text Placeholder 12">
            <a:extLst>
              <a:ext uri="{FF2B5EF4-FFF2-40B4-BE49-F238E27FC236}">
                <a16:creationId xmlns:a16="http://schemas.microsoft.com/office/drawing/2014/main" id="{BB99698A-1D1D-07E8-EFFE-D4B750CB46E2}"/>
              </a:ext>
            </a:extLst>
          </p:cNvPr>
          <p:cNvSpPr txBox="1">
            <a:spLocks/>
          </p:cNvSpPr>
          <p:nvPr/>
        </p:nvSpPr>
        <p:spPr>
          <a:xfrm>
            <a:off x="713628" y="2547319"/>
            <a:ext cx="3060703"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pPr>
            <a:endParaRPr lang="en-GB" sz="1800" dirty="0">
              <a:solidFill>
                <a:srgbClr val="419999"/>
              </a:solidFill>
            </a:endParaRPr>
          </a:p>
          <a:p>
            <a:pPr>
              <a:lnSpc>
                <a:spcPct val="85000"/>
              </a:lnSpc>
              <a:spcBef>
                <a:spcPts val="0"/>
              </a:spcBef>
              <a:spcAft>
                <a:spcPts val="0"/>
              </a:spcAft>
            </a:pPr>
            <a:endParaRPr lang="en-GB" sz="1800" dirty="0">
              <a:solidFill>
                <a:srgbClr val="419999"/>
              </a:solidFill>
            </a:endParaRPr>
          </a:p>
          <a:p>
            <a:pPr>
              <a:lnSpc>
                <a:spcPct val="85000"/>
              </a:lnSpc>
              <a:spcBef>
                <a:spcPts val="0"/>
              </a:spcBef>
              <a:spcAft>
                <a:spcPts val="0"/>
              </a:spcAft>
            </a:pPr>
            <a:endParaRPr lang="en-GB" sz="1800" dirty="0">
              <a:solidFill>
                <a:srgbClr val="419999"/>
              </a:solidFill>
            </a:endParaRPr>
          </a:p>
          <a:p>
            <a:pPr>
              <a:lnSpc>
                <a:spcPct val="85000"/>
              </a:lnSpc>
              <a:spcBef>
                <a:spcPts val="0"/>
              </a:spcBef>
              <a:spcAft>
                <a:spcPts val="0"/>
              </a:spcAft>
            </a:pPr>
            <a:endParaRPr lang="en-GB" sz="1600" dirty="0">
              <a:solidFill>
                <a:srgbClr val="419999"/>
              </a:solidFill>
            </a:endParaRPr>
          </a:p>
          <a:p>
            <a:pPr>
              <a:lnSpc>
                <a:spcPct val="85000"/>
              </a:lnSpc>
              <a:spcBef>
                <a:spcPts val="0"/>
              </a:spcBef>
              <a:spcAft>
                <a:spcPts val="0"/>
              </a:spcAft>
            </a:pPr>
            <a:endParaRPr lang="en-GB" sz="1600" dirty="0">
              <a:solidFill>
                <a:srgbClr val="419999"/>
              </a:solidFill>
            </a:endParaRPr>
          </a:p>
          <a:p>
            <a:pPr>
              <a:lnSpc>
                <a:spcPct val="85000"/>
              </a:lnSpc>
              <a:spcBef>
                <a:spcPts val="0"/>
              </a:spcBef>
              <a:spcAft>
                <a:spcPts val="0"/>
              </a:spcAft>
            </a:pPr>
            <a:r>
              <a:rPr lang="en-GB" sz="1600" dirty="0">
                <a:solidFill>
                  <a:srgbClr val="419999"/>
                </a:solidFill>
              </a:rPr>
              <a:t>I'm now going to show you a list of things some people say are important reasons for investing in early childhood. Which, if any, of the following statements </a:t>
            </a:r>
            <a:r>
              <a:rPr lang="en-GB" sz="1600" u="sng" dirty="0">
                <a:solidFill>
                  <a:srgbClr val="419999"/>
                </a:solidFill>
              </a:rPr>
              <a:t>MOST</a:t>
            </a:r>
            <a:r>
              <a:rPr lang="en-GB" sz="1600" dirty="0">
                <a:solidFill>
                  <a:srgbClr val="419999"/>
                </a:solidFill>
              </a:rPr>
              <a:t> appeal to you? </a:t>
            </a:r>
          </a:p>
          <a:p>
            <a:pPr>
              <a:lnSpc>
                <a:spcPct val="85000"/>
              </a:lnSpc>
              <a:spcBef>
                <a:spcPts val="0"/>
              </a:spcBef>
              <a:spcAft>
                <a:spcPts val="0"/>
              </a:spcAft>
            </a:pPr>
            <a:endParaRPr lang="en-GB" sz="1800" dirty="0">
              <a:solidFill>
                <a:srgbClr val="419999"/>
              </a:solidFill>
            </a:endParaRPr>
          </a:p>
        </p:txBody>
      </p:sp>
      <p:graphicFrame>
        <p:nvGraphicFramePr>
          <p:cNvPr id="3" name="Chart 2">
            <a:extLst>
              <a:ext uri="{FF2B5EF4-FFF2-40B4-BE49-F238E27FC236}">
                <a16:creationId xmlns:a16="http://schemas.microsoft.com/office/drawing/2014/main" id="{4EE3E3AD-1D0A-71F8-D33A-970A48AA1587}"/>
              </a:ext>
            </a:extLst>
          </p:cNvPr>
          <p:cNvGraphicFramePr/>
          <p:nvPr>
            <p:extLst>
              <p:ext uri="{D42A27DB-BD31-4B8C-83A1-F6EECF244321}">
                <p14:modId xmlns:p14="http://schemas.microsoft.com/office/powerpoint/2010/main" val="3699024199"/>
              </p:ext>
            </p:extLst>
          </p:nvPr>
        </p:nvGraphicFramePr>
        <p:xfrm>
          <a:off x="3545411" y="327683"/>
          <a:ext cx="7902110" cy="6046126"/>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5B4C8E3D-BD70-BACE-F848-85A8AE635182}"/>
              </a:ext>
            </a:extLst>
          </p:cNvPr>
          <p:cNvSpPr txBox="1">
            <a:spLocks/>
          </p:cNvSpPr>
          <p:nvPr/>
        </p:nvSpPr>
        <p:spPr>
          <a:xfrm>
            <a:off x="362413" y="283965"/>
            <a:ext cx="3133262" cy="77559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pPr>
              <a:spcAft>
                <a:spcPts val="800"/>
              </a:spcAft>
            </a:pPr>
            <a:r>
              <a:rPr lang="en-GB" sz="2400" dirty="0"/>
              <a:t>There are few differences in what motivates the public as a whole and non-parents to invest in early childhood</a:t>
            </a:r>
          </a:p>
        </p:txBody>
      </p:sp>
      <p:sp>
        <p:nvSpPr>
          <p:cNvPr id="2" name="TextBox 1">
            <a:extLst>
              <a:ext uri="{FF2B5EF4-FFF2-40B4-BE49-F238E27FC236}">
                <a16:creationId xmlns:a16="http://schemas.microsoft.com/office/drawing/2014/main" id="{54E23504-9C08-FD6C-F9B5-771E8C1A31A8}"/>
              </a:ext>
            </a:extLst>
          </p:cNvPr>
          <p:cNvSpPr txBox="1"/>
          <p:nvPr/>
        </p:nvSpPr>
        <p:spPr>
          <a:xfrm>
            <a:off x="7862823" y="6298078"/>
            <a:ext cx="293137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ea typeface="+mn-ea"/>
                <a:cs typeface="+mn-cs"/>
              </a:rPr>
              <a:t>Base: 4,673 UK adults aged 16+, surveyed in May 2024/.</a:t>
            </a:r>
            <a:br>
              <a:rPr kumimoji="0" lang="en-US" sz="900" b="0" i="0" u="none" strike="noStrike" kern="1200" cap="none" spc="0" normalizeH="0" baseline="0" noProof="0" dirty="0">
                <a:ln>
                  <a:noFill/>
                </a:ln>
                <a:solidFill>
                  <a:prstClr val="black">
                    <a:lumMod val="65000"/>
                    <a:lumOff val="35000"/>
                  </a:prstClr>
                </a:solidFill>
                <a:effectLst/>
                <a:uLnTx/>
                <a:uFillTx/>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ea typeface="+mn-ea"/>
                <a:cs typeface="+mn-cs"/>
              </a:rPr>
              <a:t>Only significant differences are highlighted with text.</a:t>
            </a:r>
          </a:p>
        </p:txBody>
      </p:sp>
      <p:sp>
        <p:nvSpPr>
          <p:cNvPr id="5" name="Text Placeholder 12">
            <a:extLst>
              <a:ext uri="{FF2B5EF4-FFF2-40B4-BE49-F238E27FC236}">
                <a16:creationId xmlns:a16="http://schemas.microsoft.com/office/drawing/2014/main" id="{868645BE-BB4E-4C75-A006-75C1017B7E22}"/>
              </a:ext>
            </a:extLst>
          </p:cNvPr>
          <p:cNvSpPr txBox="1">
            <a:spLocks/>
          </p:cNvSpPr>
          <p:nvPr/>
        </p:nvSpPr>
        <p:spPr>
          <a:xfrm>
            <a:off x="4319544" y="66073"/>
            <a:ext cx="4129133"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pPr>
            <a:endParaRPr lang="en-GB" sz="1400"/>
          </a:p>
          <a:p>
            <a:pPr>
              <a:lnSpc>
                <a:spcPct val="85000"/>
              </a:lnSpc>
              <a:spcBef>
                <a:spcPts val="0"/>
              </a:spcBef>
              <a:spcAft>
                <a:spcPts val="0"/>
              </a:spcAft>
            </a:pPr>
            <a:endParaRPr lang="en-GB" sz="1400"/>
          </a:p>
          <a:p>
            <a:pPr>
              <a:lnSpc>
                <a:spcPct val="85000"/>
              </a:lnSpc>
              <a:spcBef>
                <a:spcPts val="0"/>
              </a:spcBef>
              <a:spcAft>
                <a:spcPts val="0"/>
              </a:spcAft>
            </a:pPr>
            <a:r>
              <a:rPr lang="en-GB" sz="1400" b="1"/>
              <a:t>Focusing greater attention and investment on </a:t>
            </a:r>
            <a:br>
              <a:rPr lang="en-GB" sz="1400" b="1"/>
            </a:br>
            <a:r>
              <a:rPr lang="en-GB" sz="1400" b="1"/>
              <a:t>helping children develop in early childhood today...</a:t>
            </a:r>
          </a:p>
        </p:txBody>
      </p:sp>
      <p:sp>
        <p:nvSpPr>
          <p:cNvPr id="6" name="Rectangle 5">
            <a:extLst>
              <a:ext uri="{FF2B5EF4-FFF2-40B4-BE49-F238E27FC236}">
                <a16:creationId xmlns:a16="http://schemas.microsoft.com/office/drawing/2014/main" id="{CE064F76-FD26-8D54-836B-AB6CBC01C7F1}"/>
              </a:ext>
            </a:extLst>
          </p:cNvPr>
          <p:cNvSpPr/>
          <p:nvPr/>
        </p:nvSpPr>
        <p:spPr bwMode="gray">
          <a:xfrm>
            <a:off x="362414" y="4136497"/>
            <a:ext cx="107999" cy="399581"/>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800" b="1" i="0" u="none" strike="noStrike" kern="1200" cap="none" spc="0" normalizeH="0" baseline="0" noProof="0">
                <a:ln>
                  <a:noFill/>
                </a:ln>
                <a:solidFill>
                  <a:schemeClr val="bg2">
                    <a:lumMod val="75000"/>
                    <a:lumOff val="25000"/>
                  </a:schemeClr>
                </a:solidFill>
                <a:effectLst/>
                <a:uLnTx/>
                <a:uFillTx/>
                <a:ea typeface="+mn-ea"/>
                <a:cs typeface="+mn-cs"/>
              </a:rPr>
              <a:t>General public</a:t>
            </a:r>
          </a:p>
        </p:txBody>
      </p:sp>
      <p:sp>
        <p:nvSpPr>
          <p:cNvPr id="14" name="Rectangle 13">
            <a:extLst>
              <a:ext uri="{FF2B5EF4-FFF2-40B4-BE49-F238E27FC236}">
                <a16:creationId xmlns:a16="http://schemas.microsoft.com/office/drawing/2014/main" id="{60446FE5-AFCC-DF20-A06D-01B3DFBFEE9A}"/>
              </a:ext>
            </a:extLst>
          </p:cNvPr>
          <p:cNvSpPr/>
          <p:nvPr/>
        </p:nvSpPr>
        <p:spPr bwMode="gray">
          <a:xfrm>
            <a:off x="362413" y="4723332"/>
            <a:ext cx="107999" cy="399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800" b="1" i="0" u="none" strike="noStrike" kern="1200" cap="none" spc="0" normalizeH="0" baseline="0" noProof="0">
                <a:ln>
                  <a:noFill/>
                </a:ln>
                <a:solidFill>
                  <a:schemeClr val="accent3"/>
                </a:solidFill>
                <a:effectLst/>
                <a:uLnTx/>
                <a:uFillTx/>
                <a:ea typeface="+mn-ea"/>
                <a:cs typeface="+mn-cs"/>
              </a:rPr>
              <a:t>Non-parents</a:t>
            </a:r>
          </a:p>
        </p:txBody>
      </p:sp>
      <p:grpSp>
        <p:nvGrpSpPr>
          <p:cNvPr id="21" name="Group 20">
            <a:extLst>
              <a:ext uri="{FF2B5EF4-FFF2-40B4-BE49-F238E27FC236}">
                <a16:creationId xmlns:a16="http://schemas.microsoft.com/office/drawing/2014/main" id="{998E8E7C-9623-147D-013F-9E869CC4975C}"/>
              </a:ext>
            </a:extLst>
          </p:cNvPr>
          <p:cNvGrpSpPr/>
          <p:nvPr/>
        </p:nvGrpSpPr>
        <p:grpSpPr>
          <a:xfrm>
            <a:off x="4319545" y="1257647"/>
            <a:ext cx="7691480" cy="4524375"/>
            <a:chOff x="5081544" y="1257647"/>
            <a:chExt cx="7596795" cy="4524375"/>
          </a:xfrm>
        </p:grpSpPr>
        <p:cxnSp>
          <p:nvCxnSpPr>
            <p:cNvPr id="8" name="Straight Connector 7">
              <a:extLst>
                <a:ext uri="{FF2B5EF4-FFF2-40B4-BE49-F238E27FC236}">
                  <a16:creationId xmlns:a16="http://schemas.microsoft.com/office/drawing/2014/main" id="{217301AF-A57D-FB7C-5599-70929CB20912}"/>
                </a:ext>
              </a:extLst>
            </p:cNvPr>
            <p:cNvCxnSpPr>
              <a:cxnSpLocks/>
            </p:cNvCxnSpPr>
            <p:nvPr/>
          </p:nvCxnSpPr>
          <p:spPr>
            <a:xfrm>
              <a:off x="5081544" y="1257647"/>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10C6E-6225-A798-C36A-B711C9BF7C7E}"/>
                </a:ext>
              </a:extLst>
            </p:cNvPr>
            <p:cNvCxnSpPr>
              <a:cxnSpLocks/>
            </p:cNvCxnSpPr>
            <p:nvPr/>
          </p:nvCxnSpPr>
          <p:spPr>
            <a:xfrm>
              <a:off x="5081544" y="1714847"/>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5631A1-3BAB-11D1-A315-8C40D69805B1}"/>
                </a:ext>
              </a:extLst>
            </p:cNvPr>
            <p:cNvCxnSpPr>
              <a:cxnSpLocks/>
            </p:cNvCxnSpPr>
            <p:nvPr/>
          </p:nvCxnSpPr>
          <p:spPr>
            <a:xfrm>
              <a:off x="5081544" y="2162522"/>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6BF1DB-09CA-7C40-5596-F997F29FBB5D}"/>
                </a:ext>
              </a:extLst>
            </p:cNvPr>
            <p:cNvCxnSpPr>
              <a:cxnSpLocks/>
            </p:cNvCxnSpPr>
            <p:nvPr/>
          </p:nvCxnSpPr>
          <p:spPr>
            <a:xfrm>
              <a:off x="5081544" y="2619722"/>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A9C735-4DBD-8534-1D8A-356BABC0FA1A}"/>
                </a:ext>
              </a:extLst>
            </p:cNvPr>
            <p:cNvCxnSpPr>
              <a:cxnSpLocks/>
            </p:cNvCxnSpPr>
            <p:nvPr/>
          </p:nvCxnSpPr>
          <p:spPr>
            <a:xfrm>
              <a:off x="5081544" y="3076922"/>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2A666E-5F23-E7B3-ABD0-E7CCC4CB788C}"/>
                </a:ext>
              </a:extLst>
            </p:cNvPr>
            <p:cNvCxnSpPr>
              <a:cxnSpLocks/>
            </p:cNvCxnSpPr>
            <p:nvPr/>
          </p:nvCxnSpPr>
          <p:spPr>
            <a:xfrm>
              <a:off x="5081544" y="3515072"/>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A8D251-9821-D117-D29C-E5B359E0EB60}"/>
                </a:ext>
              </a:extLst>
            </p:cNvPr>
            <p:cNvCxnSpPr>
              <a:cxnSpLocks/>
            </p:cNvCxnSpPr>
            <p:nvPr/>
          </p:nvCxnSpPr>
          <p:spPr>
            <a:xfrm>
              <a:off x="5081544" y="3981797"/>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9D99E9-FB9E-7331-0741-03C783E8F974}"/>
                </a:ext>
              </a:extLst>
            </p:cNvPr>
            <p:cNvCxnSpPr>
              <a:cxnSpLocks/>
            </p:cNvCxnSpPr>
            <p:nvPr/>
          </p:nvCxnSpPr>
          <p:spPr>
            <a:xfrm>
              <a:off x="5081544" y="4419947"/>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4F1BD-A765-60D1-560C-180CC72027E1}"/>
                </a:ext>
              </a:extLst>
            </p:cNvPr>
            <p:cNvCxnSpPr>
              <a:cxnSpLocks/>
            </p:cNvCxnSpPr>
            <p:nvPr/>
          </p:nvCxnSpPr>
          <p:spPr>
            <a:xfrm>
              <a:off x="5081544" y="4877147"/>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2B7A01-2F96-644F-FE2C-D4B9C898CBE2}"/>
                </a:ext>
              </a:extLst>
            </p:cNvPr>
            <p:cNvCxnSpPr>
              <a:cxnSpLocks/>
            </p:cNvCxnSpPr>
            <p:nvPr/>
          </p:nvCxnSpPr>
          <p:spPr>
            <a:xfrm>
              <a:off x="5081544" y="5324822"/>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6C0758-BBDA-E094-C4DD-E9F64425CF00}"/>
                </a:ext>
              </a:extLst>
            </p:cNvPr>
            <p:cNvCxnSpPr>
              <a:cxnSpLocks/>
            </p:cNvCxnSpPr>
            <p:nvPr/>
          </p:nvCxnSpPr>
          <p:spPr>
            <a:xfrm>
              <a:off x="5081544" y="5782022"/>
              <a:ext cx="7596795"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5ABD90D-4FC4-D7E3-85CB-FCC8C27D32B9}"/>
              </a:ext>
            </a:extLst>
          </p:cNvPr>
          <p:cNvSpPr txBox="1"/>
          <p:nvPr/>
        </p:nvSpPr>
        <p:spPr>
          <a:xfrm>
            <a:off x="10943210" y="3221357"/>
            <a:ext cx="137163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1" i="0" u="none" strike="noStrike" kern="1200" cap="none" spc="0" normalizeH="0" baseline="0" noProof="0" dirty="0">
                <a:ln>
                  <a:noFill/>
                </a:ln>
                <a:solidFill>
                  <a:schemeClr val="accent1">
                    <a:lumMod val="60000"/>
                    <a:lumOff val="40000"/>
                  </a:schemeClr>
                </a:solidFill>
                <a:effectLst/>
                <a:uLnTx/>
                <a:uFillTx/>
                <a:latin typeface="Barlow" panose="00000500000000000000" pitchFamily="2" charset="0"/>
              </a:rPr>
              <a:t>2pt difference</a:t>
            </a:r>
          </a:p>
        </p:txBody>
      </p:sp>
      <p:sp>
        <p:nvSpPr>
          <p:cNvPr id="23" name="TextBox 22">
            <a:extLst>
              <a:ext uri="{FF2B5EF4-FFF2-40B4-BE49-F238E27FC236}">
                <a16:creationId xmlns:a16="http://schemas.microsoft.com/office/drawing/2014/main" id="{F92D5490-9B79-6B36-CCA7-2C01EB6911AE}"/>
              </a:ext>
            </a:extLst>
          </p:cNvPr>
          <p:cNvSpPr txBox="1"/>
          <p:nvPr/>
        </p:nvSpPr>
        <p:spPr>
          <a:xfrm>
            <a:off x="10943210" y="5941775"/>
            <a:ext cx="137163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1" i="0" u="none" strike="noStrike" kern="1200" cap="none" spc="0" normalizeH="0" baseline="0" noProof="0" dirty="0">
                <a:ln>
                  <a:noFill/>
                </a:ln>
                <a:solidFill>
                  <a:schemeClr val="accent1">
                    <a:lumMod val="60000"/>
                    <a:lumOff val="40000"/>
                  </a:schemeClr>
                </a:solidFill>
                <a:effectLst/>
                <a:uLnTx/>
                <a:uFillTx/>
                <a:latin typeface="Barlow" panose="00000500000000000000" pitchFamily="2" charset="0"/>
              </a:rPr>
              <a:t>2pt difference</a:t>
            </a:r>
          </a:p>
        </p:txBody>
      </p:sp>
      <p:sp>
        <p:nvSpPr>
          <p:cNvPr id="24" name="TextBox 23">
            <a:extLst>
              <a:ext uri="{FF2B5EF4-FFF2-40B4-BE49-F238E27FC236}">
                <a16:creationId xmlns:a16="http://schemas.microsoft.com/office/drawing/2014/main" id="{B5FF8DD4-78F6-9A85-6AB5-B238D5B378D9}"/>
              </a:ext>
            </a:extLst>
          </p:cNvPr>
          <p:cNvSpPr txBox="1"/>
          <p:nvPr/>
        </p:nvSpPr>
        <p:spPr>
          <a:xfrm>
            <a:off x="10943210" y="938003"/>
            <a:ext cx="137163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1" dirty="0">
                <a:solidFill>
                  <a:schemeClr val="accent1">
                    <a:lumMod val="60000"/>
                    <a:lumOff val="40000"/>
                  </a:schemeClr>
                </a:solidFill>
                <a:latin typeface="Barlow" panose="00000500000000000000" pitchFamily="2" charset="0"/>
              </a:rPr>
              <a:t>5</a:t>
            </a:r>
            <a:r>
              <a:rPr kumimoji="0" lang="en-GB" sz="1200" b="1" i="0" u="none" strike="noStrike" kern="1200" cap="none" spc="0" normalizeH="0" baseline="0" noProof="0" dirty="0">
                <a:ln>
                  <a:noFill/>
                </a:ln>
                <a:solidFill>
                  <a:schemeClr val="accent1">
                    <a:lumMod val="60000"/>
                    <a:lumOff val="40000"/>
                  </a:schemeClr>
                </a:solidFill>
                <a:effectLst/>
                <a:uLnTx/>
                <a:uFillTx/>
                <a:latin typeface="Barlow" panose="00000500000000000000" pitchFamily="2" charset="0"/>
              </a:rPr>
              <a:t>pt difference</a:t>
            </a:r>
          </a:p>
        </p:txBody>
      </p:sp>
    </p:spTree>
    <p:extLst>
      <p:ext uri="{BB962C8B-B14F-4D97-AF65-F5344CB8AC3E}">
        <p14:creationId xmlns:p14="http://schemas.microsoft.com/office/powerpoint/2010/main" val="226699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43E2DF47-D664-7565-9D63-DF0133D1E06B}"/>
              </a:ext>
            </a:extLst>
          </p:cNvPr>
          <p:cNvSpPr txBox="1">
            <a:spLocks/>
          </p:cNvSpPr>
          <p:nvPr/>
        </p:nvSpPr>
        <p:spPr>
          <a:xfrm>
            <a:off x="296153" y="1226668"/>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ea typeface="+mn-ea"/>
                <a:cs typeface="+mn-cs"/>
              </a:rPr>
              <a:t>Q</a:t>
            </a:r>
          </a:p>
        </p:txBody>
      </p:sp>
      <p:sp>
        <p:nvSpPr>
          <p:cNvPr id="11" name="Title 10">
            <a:extLst>
              <a:ext uri="{FF2B5EF4-FFF2-40B4-BE49-F238E27FC236}">
                <a16:creationId xmlns:a16="http://schemas.microsoft.com/office/drawing/2014/main" id="{05F012A6-C878-476B-B40C-6A34058C8957}"/>
              </a:ext>
            </a:extLst>
          </p:cNvPr>
          <p:cNvSpPr>
            <a:spLocks noGrp="1"/>
          </p:cNvSpPr>
          <p:nvPr>
            <p:ph type="title"/>
          </p:nvPr>
        </p:nvSpPr>
        <p:spPr>
          <a:xfrm>
            <a:off x="296153" y="323607"/>
            <a:ext cx="10819522" cy="775597"/>
          </a:xfrm>
        </p:spPr>
        <p:txBody>
          <a:bodyPr/>
          <a:lstStyle/>
          <a:p>
            <a:r>
              <a:rPr lang="en-GB" sz="2400" kern="100" dirty="0">
                <a:cs typeface="Times New Roman" panose="02020603050405020304" pitchFamily="18" charset="0"/>
              </a:rPr>
              <a:t>Short term motivations are more popular across different demographic groups, but especially amongst grandparents and parents with children aged 18+</a:t>
            </a:r>
            <a:endParaRPr lang="en-GB" sz="2400" dirty="0"/>
          </a:p>
        </p:txBody>
      </p:sp>
      <p:sp>
        <p:nvSpPr>
          <p:cNvPr id="8" name="Text Placeholder 12">
            <a:extLst>
              <a:ext uri="{FF2B5EF4-FFF2-40B4-BE49-F238E27FC236}">
                <a16:creationId xmlns:a16="http://schemas.microsoft.com/office/drawing/2014/main" id="{7CC7C5BB-7A75-E5AE-4A6A-2B714E9B671B}"/>
              </a:ext>
            </a:extLst>
          </p:cNvPr>
          <p:cNvSpPr txBox="1">
            <a:spLocks/>
          </p:cNvSpPr>
          <p:nvPr/>
        </p:nvSpPr>
        <p:spPr>
          <a:xfrm>
            <a:off x="708432" y="1309186"/>
            <a:ext cx="10819221"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defRPr/>
            </a:pPr>
            <a:endParaRPr lang="en-US" sz="1800">
              <a:solidFill>
                <a:srgbClr val="419999"/>
              </a:solidFill>
            </a:endParaRPr>
          </a:p>
          <a:p>
            <a:pPr>
              <a:lnSpc>
                <a:spcPct val="85000"/>
              </a:lnSpc>
              <a:spcBef>
                <a:spcPts val="0"/>
              </a:spcBef>
              <a:spcAft>
                <a:spcPts val="0"/>
              </a:spcAft>
              <a:defRPr/>
            </a:pPr>
            <a:r>
              <a:rPr lang="en-GB" sz="1800">
                <a:solidFill>
                  <a:srgbClr val="419999"/>
                </a:solidFill>
              </a:rPr>
              <a:t>I'm now going to show you a list of things some people say are important reasons for investing in early childhood. Which, if any, of the following statements </a:t>
            </a:r>
            <a:r>
              <a:rPr lang="en-GB" sz="1800" u="sng">
                <a:solidFill>
                  <a:srgbClr val="419999"/>
                </a:solidFill>
              </a:rPr>
              <a:t>MOST</a:t>
            </a:r>
            <a:r>
              <a:rPr lang="en-GB" sz="1800">
                <a:solidFill>
                  <a:srgbClr val="419999"/>
                </a:solidFill>
              </a:rPr>
              <a:t> appeal to you? </a:t>
            </a: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endParaRPr lang="en-GB" sz="1800">
              <a:solidFill>
                <a:srgbClr val="419999"/>
              </a:solidFill>
            </a:endParaRPr>
          </a:p>
        </p:txBody>
      </p:sp>
      <p:sp>
        <p:nvSpPr>
          <p:cNvPr id="2" name="TextBox 1">
            <a:extLst>
              <a:ext uri="{FF2B5EF4-FFF2-40B4-BE49-F238E27FC236}">
                <a16:creationId xmlns:a16="http://schemas.microsoft.com/office/drawing/2014/main" id="{FF0037C8-B959-FBAA-2313-425E000944B5}"/>
              </a:ext>
            </a:extLst>
          </p:cNvPr>
          <p:cNvSpPr txBox="1"/>
          <p:nvPr/>
        </p:nvSpPr>
        <p:spPr>
          <a:xfrm>
            <a:off x="378547" y="6241578"/>
            <a:ext cx="10354526"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graphicFrame>
        <p:nvGraphicFramePr>
          <p:cNvPr id="25" name="Chart 24">
            <a:extLst>
              <a:ext uri="{FF2B5EF4-FFF2-40B4-BE49-F238E27FC236}">
                <a16:creationId xmlns:a16="http://schemas.microsoft.com/office/drawing/2014/main" id="{5CF4682E-762F-463F-21EF-D3DBF9094719}"/>
              </a:ext>
            </a:extLst>
          </p:cNvPr>
          <p:cNvGraphicFramePr/>
          <p:nvPr>
            <p:extLst>
              <p:ext uri="{D42A27DB-BD31-4B8C-83A1-F6EECF244321}">
                <p14:modId xmlns:p14="http://schemas.microsoft.com/office/powerpoint/2010/main" val="1948140410"/>
              </p:ext>
            </p:extLst>
          </p:nvPr>
        </p:nvGraphicFramePr>
        <p:xfrm>
          <a:off x="466726" y="2030348"/>
          <a:ext cx="11060928" cy="4107985"/>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6A72CD01-EAEA-CAEA-4933-ACAB4FEA5A10}"/>
              </a:ext>
            </a:extLst>
          </p:cNvPr>
          <p:cNvSpPr txBox="1"/>
          <p:nvPr/>
        </p:nvSpPr>
        <p:spPr>
          <a:xfrm>
            <a:off x="708432" y="2201917"/>
            <a:ext cx="3158718" cy="246221"/>
          </a:xfrm>
          <a:prstGeom prst="rect">
            <a:avLst/>
          </a:prstGeom>
          <a:noFill/>
        </p:spPr>
        <p:txBody>
          <a:bodyPr wrap="square" lIns="0" tIns="0" rIns="0" bIns="0" rtlCol="0">
            <a:spAutoFit/>
          </a:bodyPr>
          <a:lstStyle/>
          <a:p>
            <a:pPr algn="l">
              <a:spcBef>
                <a:spcPts val="400"/>
              </a:spcBef>
              <a:spcAft>
                <a:spcPts val="400"/>
              </a:spcAft>
            </a:pPr>
            <a:r>
              <a:rPr lang="en-GB" sz="1600" b="1">
                <a:solidFill>
                  <a:schemeClr val="tx2"/>
                </a:solidFill>
              </a:rPr>
              <a:t>Selected a short-term reason </a:t>
            </a:r>
          </a:p>
        </p:txBody>
      </p:sp>
      <p:sp>
        <p:nvSpPr>
          <p:cNvPr id="28" name="TextBox 27">
            <a:extLst>
              <a:ext uri="{FF2B5EF4-FFF2-40B4-BE49-F238E27FC236}">
                <a16:creationId xmlns:a16="http://schemas.microsoft.com/office/drawing/2014/main" id="{BEFEE8F2-93D2-4267-033B-DAD17F6D99C7}"/>
              </a:ext>
            </a:extLst>
          </p:cNvPr>
          <p:cNvSpPr txBox="1"/>
          <p:nvPr/>
        </p:nvSpPr>
        <p:spPr>
          <a:xfrm>
            <a:off x="708432" y="1876474"/>
            <a:ext cx="2634843" cy="246221"/>
          </a:xfrm>
          <a:prstGeom prst="rect">
            <a:avLst/>
          </a:prstGeom>
          <a:noFill/>
        </p:spPr>
        <p:txBody>
          <a:bodyPr wrap="square" lIns="0" tIns="0" rIns="0" bIns="0" rtlCol="0">
            <a:spAutoFit/>
          </a:bodyPr>
          <a:lstStyle/>
          <a:p>
            <a:pPr algn="l">
              <a:spcBef>
                <a:spcPts val="400"/>
              </a:spcBef>
              <a:spcAft>
                <a:spcPts val="400"/>
              </a:spcAft>
            </a:pPr>
            <a:r>
              <a:rPr lang="en-GB" sz="1600" b="1">
                <a:solidFill>
                  <a:schemeClr val="accent1">
                    <a:lumMod val="60000"/>
                    <a:lumOff val="40000"/>
                  </a:schemeClr>
                </a:solidFill>
              </a:rPr>
              <a:t>Selected a long-term reason</a:t>
            </a:r>
            <a:r>
              <a:rPr lang="en-GB" sz="1200" b="1">
                <a:solidFill>
                  <a:schemeClr val="accent1">
                    <a:lumMod val="60000"/>
                    <a:lumOff val="40000"/>
                  </a:schemeClr>
                </a:solidFill>
              </a:rPr>
              <a:t> </a:t>
            </a:r>
          </a:p>
        </p:txBody>
      </p:sp>
      <p:sp>
        <p:nvSpPr>
          <p:cNvPr id="29" name="TextBox 28">
            <a:extLst>
              <a:ext uri="{FF2B5EF4-FFF2-40B4-BE49-F238E27FC236}">
                <a16:creationId xmlns:a16="http://schemas.microsoft.com/office/drawing/2014/main" id="{4E763372-B360-9074-9B8C-4F9A534F3217}"/>
              </a:ext>
            </a:extLst>
          </p:cNvPr>
          <p:cNvSpPr txBox="1"/>
          <p:nvPr/>
        </p:nvSpPr>
        <p:spPr>
          <a:xfrm>
            <a:off x="6780317" y="6251099"/>
            <a:ext cx="264687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Significantly</a:t>
            </a:r>
            <a:r>
              <a:rPr kumimoji="0" lang="en-GB" sz="900" b="0" i="0" u="none" strike="noStrike" kern="1200" cap="none" spc="0" normalizeH="0" baseline="0" noProof="0">
                <a:ln>
                  <a:noFill/>
                </a:ln>
                <a:solidFill>
                  <a:srgbClr val="77933C"/>
                </a:solidFill>
                <a:effectLst/>
                <a:uLnTx/>
                <a:uFillTx/>
                <a:latin typeface="Arial"/>
                <a:ea typeface="+mn-ea"/>
                <a:cs typeface="+mn-cs"/>
              </a:rPr>
              <a:t> higher</a:t>
            </a:r>
            <a:r>
              <a:rPr kumimoji="0" lang="en-GB" sz="900" b="0" i="0" u="none" strike="noStrike" kern="1200" cap="none" spc="0" normalizeH="0" baseline="0" noProof="0">
                <a:ln>
                  <a:noFill/>
                </a:ln>
                <a:solidFill>
                  <a:prstClr val="black"/>
                </a:solidFill>
                <a:effectLst/>
                <a:uLnTx/>
                <a:uFillTx/>
                <a:latin typeface="Arial"/>
                <a:ea typeface="+mn-ea"/>
                <a:cs typeface="+mn-cs"/>
              </a:rPr>
              <a:t>/</a:t>
            </a:r>
            <a:r>
              <a:rPr kumimoji="0" lang="en-GB" sz="900" b="0" i="0" u="none" strike="noStrike" kern="1200" cap="none" spc="0" normalizeH="0" baseline="0" noProof="0">
                <a:ln>
                  <a:noFill/>
                </a:ln>
                <a:solidFill>
                  <a:srgbClr val="C00000"/>
                </a:solidFill>
                <a:effectLst/>
                <a:uLnTx/>
                <a:uFillTx/>
                <a:latin typeface="Arial"/>
                <a:ea typeface="+mn-ea"/>
                <a:cs typeface="+mn-cs"/>
              </a:rPr>
              <a:t>lower</a:t>
            </a:r>
            <a:r>
              <a:rPr kumimoji="0" lang="en-GB" sz="900" b="0" i="0" u="none" strike="noStrike" kern="1200" cap="none" spc="0" normalizeH="0" baseline="0" noProof="0">
                <a:ln>
                  <a:noFill/>
                </a:ln>
                <a:solidFill>
                  <a:prstClr val="black"/>
                </a:solidFill>
                <a:effectLst/>
                <a:uLnTx/>
                <a:uFillTx/>
                <a:latin typeface="Arial"/>
                <a:ea typeface="+mn-ea"/>
                <a:cs typeface="+mn-cs"/>
              </a:rPr>
              <a:t> </a:t>
            </a:r>
            <a:r>
              <a:rPr kumimoji="0" lang="en-GB" sz="900" b="1" i="0" u="none" strike="noStrike" kern="1200" cap="none" spc="0" normalizeH="0" baseline="0" noProof="0">
                <a:ln>
                  <a:noFill/>
                </a:ln>
                <a:solidFill>
                  <a:prstClr val="black"/>
                </a:solidFill>
                <a:effectLst/>
                <a:uLnTx/>
                <a:uFillTx/>
                <a:latin typeface="Arial"/>
                <a:ea typeface="+mn-ea"/>
                <a:cs typeface="+mn-cs"/>
              </a:rPr>
              <a:t>than average</a:t>
            </a:r>
            <a:r>
              <a:rPr kumimoji="0" lang="en-GB" sz="900" b="0" i="0" u="none" strike="noStrike" kern="1200" cap="none" spc="0" normalizeH="0" baseline="0" noProof="0">
                <a:ln>
                  <a:noFill/>
                </a:ln>
                <a:solidFill>
                  <a:prstClr val="black"/>
                </a:solidFill>
                <a:effectLst/>
                <a:uLnTx/>
                <a:uFillTx/>
                <a:latin typeface="Arial"/>
                <a:ea typeface="+mn-ea"/>
                <a:cs typeface="+mn-cs"/>
              </a:rPr>
              <a:t>, 95% CI</a:t>
            </a:r>
          </a:p>
        </p:txBody>
      </p:sp>
      <p:sp>
        <p:nvSpPr>
          <p:cNvPr id="31" name="Isosceles Triangle 30">
            <a:extLst>
              <a:ext uri="{FF2B5EF4-FFF2-40B4-BE49-F238E27FC236}">
                <a16:creationId xmlns:a16="http://schemas.microsoft.com/office/drawing/2014/main" id="{2BA50704-83B0-7F85-5B7E-E17BCEF26C44}"/>
              </a:ext>
            </a:extLst>
          </p:cNvPr>
          <p:cNvSpPr/>
          <p:nvPr/>
        </p:nvSpPr>
        <p:spPr>
          <a:xfrm>
            <a:off x="6511510" y="631941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6DA176AD-0E57-6946-4DEE-B14FC29326FF}"/>
              </a:ext>
            </a:extLst>
          </p:cNvPr>
          <p:cNvSpPr/>
          <p:nvPr/>
        </p:nvSpPr>
        <p:spPr>
          <a:xfrm rot="10800000">
            <a:off x="6701010" y="6315439"/>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7BE06E81-83CB-3FE3-61FE-C89EAA3C89FE}"/>
              </a:ext>
            </a:extLst>
          </p:cNvPr>
          <p:cNvSpPr/>
          <p:nvPr/>
        </p:nvSpPr>
        <p:spPr>
          <a:xfrm>
            <a:off x="2168321" y="2964488"/>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EB0388AA-81F4-AA4B-BD30-12A0A99FED4F}"/>
              </a:ext>
            </a:extLst>
          </p:cNvPr>
          <p:cNvSpPr/>
          <p:nvPr/>
        </p:nvSpPr>
        <p:spPr>
          <a:xfrm>
            <a:off x="2501696" y="258544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Isosceles Triangle 40">
            <a:extLst>
              <a:ext uri="{FF2B5EF4-FFF2-40B4-BE49-F238E27FC236}">
                <a16:creationId xmlns:a16="http://schemas.microsoft.com/office/drawing/2014/main" id="{17B19A58-B9EF-8C64-A609-43589AD80968}"/>
              </a:ext>
            </a:extLst>
          </p:cNvPr>
          <p:cNvSpPr/>
          <p:nvPr/>
        </p:nvSpPr>
        <p:spPr>
          <a:xfrm>
            <a:off x="3343275" y="2981768"/>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Isosceles Triangle 41">
            <a:extLst>
              <a:ext uri="{FF2B5EF4-FFF2-40B4-BE49-F238E27FC236}">
                <a16:creationId xmlns:a16="http://schemas.microsoft.com/office/drawing/2014/main" id="{6C836962-93F1-B7FC-00ED-80FFBC5E06BB}"/>
              </a:ext>
            </a:extLst>
          </p:cNvPr>
          <p:cNvSpPr/>
          <p:nvPr/>
        </p:nvSpPr>
        <p:spPr>
          <a:xfrm>
            <a:off x="3747680" y="2585441"/>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Isosceles Triangle 42">
            <a:extLst>
              <a:ext uri="{FF2B5EF4-FFF2-40B4-BE49-F238E27FC236}">
                <a16:creationId xmlns:a16="http://schemas.microsoft.com/office/drawing/2014/main" id="{EF86EBCC-9005-5D1D-3B63-1859F1C15257}"/>
              </a:ext>
            </a:extLst>
          </p:cNvPr>
          <p:cNvSpPr/>
          <p:nvPr/>
        </p:nvSpPr>
        <p:spPr>
          <a:xfrm>
            <a:off x="4874194" y="2649341"/>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Isosceles Triangle 43">
            <a:extLst>
              <a:ext uri="{FF2B5EF4-FFF2-40B4-BE49-F238E27FC236}">
                <a16:creationId xmlns:a16="http://schemas.microsoft.com/office/drawing/2014/main" id="{CC7124DE-07BD-649D-F02A-480DE29E4715}"/>
              </a:ext>
            </a:extLst>
          </p:cNvPr>
          <p:cNvSpPr/>
          <p:nvPr/>
        </p:nvSpPr>
        <p:spPr>
          <a:xfrm rot="10800000">
            <a:off x="6948660" y="3562714"/>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Isosceles Triangle 44">
            <a:extLst>
              <a:ext uri="{FF2B5EF4-FFF2-40B4-BE49-F238E27FC236}">
                <a16:creationId xmlns:a16="http://schemas.microsoft.com/office/drawing/2014/main" id="{5E345CA8-F857-D44A-A4AF-2D454F4695E3}"/>
              </a:ext>
            </a:extLst>
          </p:cNvPr>
          <p:cNvSpPr/>
          <p:nvPr/>
        </p:nvSpPr>
        <p:spPr>
          <a:xfrm rot="10800000">
            <a:off x="7287419" y="2991293"/>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Isosceles Triangle 45">
            <a:extLst>
              <a:ext uri="{FF2B5EF4-FFF2-40B4-BE49-F238E27FC236}">
                <a16:creationId xmlns:a16="http://schemas.microsoft.com/office/drawing/2014/main" id="{DA363615-6BA1-F14C-B5D3-9B000BC457EC}"/>
              </a:ext>
            </a:extLst>
          </p:cNvPr>
          <p:cNvSpPr/>
          <p:nvPr/>
        </p:nvSpPr>
        <p:spPr>
          <a:xfrm>
            <a:off x="9702385" y="241829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Isosceles Triangle 46">
            <a:extLst>
              <a:ext uri="{FF2B5EF4-FFF2-40B4-BE49-F238E27FC236}">
                <a16:creationId xmlns:a16="http://schemas.microsoft.com/office/drawing/2014/main" id="{D5C8833D-8ABB-59C0-BD7D-62A0A53A2888}"/>
              </a:ext>
            </a:extLst>
          </p:cNvPr>
          <p:cNvSpPr/>
          <p:nvPr/>
        </p:nvSpPr>
        <p:spPr>
          <a:xfrm>
            <a:off x="10883485" y="252154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689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2">
            <a:extLst>
              <a:ext uri="{FF2B5EF4-FFF2-40B4-BE49-F238E27FC236}">
                <a16:creationId xmlns:a16="http://schemas.microsoft.com/office/drawing/2014/main" id="{3982A7CB-CEDA-0A68-C9DB-107FC63DABD8}"/>
              </a:ext>
            </a:extLst>
          </p:cNvPr>
          <p:cNvSpPr txBox="1">
            <a:spLocks/>
          </p:cNvSpPr>
          <p:nvPr/>
        </p:nvSpPr>
        <p:spPr>
          <a:xfrm>
            <a:off x="578620" y="411416"/>
            <a:ext cx="3252235" cy="1116250"/>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sz="2400" dirty="0"/>
              <a:t>Social and emotional skills are seen as very important for numerous aspects of adult life, but particularly in determining happiness and mental health</a:t>
            </a:r>
          </a:p>
        </p:txBody>
      </p:sp>
      <p:sp>
        <p:nvSpPr>
          <p:cNvPr id="50" name="Text Placeholder 2">
            <a:extLst>
              <a:ext uri="{FF2B5EF4-FFF2-40B4-BE49-F238E27FC236}">
                <a16:creationId xmlns:a16="http://schemas.microsoft.com/office/drawing/2014/main" id="{7E279B08-B86A-14A7-F1D1-68F7F4D623EC}"/>
              </a:ext>
            </a:extLst>
          </p:cNvPr>
          <p:cNvSpPr txBox="1">
            <a:spLocks/>
          </p:cNvSpPr>
          <p:nvPr/>
        </p:nvSpPr>
        <p:spPr>
          <a:xfrm>
            <a:off x="897156" y="3262311"/>
            <a:ext cx="3164705" cy="654779"/>
          </a:xfrm>
          <a:prstGeom prst="rect">
            <a:avLst/>
          </a:prstGeom>
        </p:spPr>
        <p:txBody>
          <a:bodyPr lIns="0"/>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600" i="0" u="none" strike="noStrike" kern="1200" cap="none" spc="0" normalizeH="0" baseline="0" noProof="0">
                <a:ln>
                  <a:noFill/>
                </a:ln>
                <a:solidFill>
                  <a:schemeClr val="tx2"/>
                </a:solidFill>
                <a:effectLst/>
                <a:uLnTx/>
                <a:uFillTx/>
                <a:ea typeface="+mn-ea"/>
                <a:cs typeface="+mn-cs"/>
              </a:rPr>
              <a:t>How important, if at all, do you think a person’s social and emotional skills are for each of the following aspects of adult life? </a:t>
            </a:r>
            <a:br>
              <a:rPr kumimoji="0" lang="en-GB" sz="1800" b="1" i="0" u="none" strike="noStrike" kern="1200" cap="none" spc="0" normalizeH="0" baseline="0" noProof="0">
                <a:ln>
                  <a:noFill/>
                </a:ln>
                <a:solidFill>
                  <a:schemeClr val="tx2"/>
                </a:solidFill>
                <a:effectLst/>
                <a:uLnTx/>
                <a:uFillTx/>
                <a:ea typeface="+mn-ea"/>
                <a:cs typeface="+mn-cs"/>
              </a:rPr>
            </a:br>
            <a:br>
              <a:rPr kumimoji="0" lang="en-GB" sz="1800" b="1" i="0" u="none" strike="noStrike" kern="1200" cap="none" spc="0" normalizeH="0" baseline="0" noProof="0">
                <a:ln>
                  <a:noFill/>
                </a:ln>
                <a:solidFill>
                  <a:schemeClr val="tx2"/>
                </a:solidFill>
                <a:effectLst/>
                <a:uLnTx/>
                <a:uFillTx/>
                <a:ea typeface="+mn-ea"/>
                <a:cs typeface="+mn-cs"/>
              </a:rPr>
            </a:br>
            <a:endParaRPr kumimoji="0" lang="en-GB" sz="1800" i="0" u="none" strike="noStrike" kern="1200" cap="none" spc="0" normalizeH="0" baseline="0" noProof="0">
              <a:ln>
                <a:noFill/>
              </a:ln>
              <a:solidFill>
                <a:schemeClr val="tx2"/>
              </a:solidFill>
              <a:effectLst/>
              <a:uLnTx/>
              <a:uFillTx/>
              <a:ea typeface="+mn-ea"/>
              <a:cs typeface="+mn-cs"/>
            </a:endParaRPr>
          </a:p>
        </p:txBody>
      </p:sp>
      <p:graphicFrame>
        <p:nvGraphicFramePr>
          <p:cNvPr id="51" name="Chart 50">
            <a:extLst>
              <a:ext uri="{FF2B5EF4-FFF2-40B4-BE49-F238E27FC236}">
                <a16:creationId xmlns:a16="http://schemas.microsoft.com/office/drawing/2014/main" id="{3AF9344D-DAD8-6A9D-8CB4-C9DFD65F3D09}"/>
              </a:ext>
            </a:extLst>
          </p:cNvPr>
          <p:cNvGraphicFramePr/>
          <p:nvPr/>
        </p:nvGraphicFramePr>
        <p:xfrm>
          <a:off x="4292867" y="286287"/>
          <a:ext cx="7565457" cy="5839179"/>
        </p:xfrm>
        <a:graphic>
          <a:graphicData uri="http://schemas.openxmlformats.org/drawingml/2006/chart">
            <c:chart xmlns:c="http://schemas.openxmlformats.org/drawingml/2006/chart" xmlns:r="http://schemas.openxmlformats.org/officeDocument/2006/relationships" r:id="rId2"/>
          </a:graphicData>
        </a:graphic>
      </p:graphicFrame>
      <p:grpSp>
        <p:nvGrpSpPr>
          <p:cNvPr id="57" name="Group 56">
            <a:extLst>
              <a:ext uri="{FF2B5EF4-FFF2-40B4-BE49-F238E27FC236}">
                <a16:creationId xmlns:a16="http://schemas.microsoft.com/office/drawing/2014/main" id="{BEA52C39-A3ED-3D55-554E-2A58792BA97D}"/>
              </a:ext>
            </a:extLst>
          </p:cNvPr>
          <p:cNvGrpSpPr/>
          <p:nvPr/>
        </p:nvGrpSpPr>
        <p:grpSpPr>
          <a:xfrm>
            <a:off x="4391025" y="1665790"/>
            <a:ext cx="7343775" cy="3467100"/>
            <a:chOff x="4695825" y="1665790"/>
            <a:chExt cx="7005181" cy="3467100"/>
          </a:xfrm>
        </p:grpSpPr>
        <p:cxnSp>
          <p:nvCxnSpPr>
            <p:cNvPr id="52" name="Straight Connector 51">
              <a:extLst>
                <a:ext uri="{FF2B5EF4-FFF2-40B4-BE49-F238E27FC236}">
                  <a16:creationId xmlns:a16="http://schemas.microsoft.com/office/drawing/2014/main" id="{B1EC922E-A9E5-31A1-3767-B89BC5DAE735}"/>
                </a:ext>
              </a:extLst>
            </p:cNvPr>
            <p:cNvCxnSpPr>
              <a:cxnSpLocks/>
            </p:cNvCxnSpPr>
            <p:nvPr/>
          </p:nvCxnSpPr>
          <p:spPr>
            <a:xfrm>
              <a:off x="4695825" y="1665790"/>
              <a:ext cx="700518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35EE392-9184-5A38-78B6-D8ED99080A5B}"/>
                </a:ext>
              </a:extLst>
            </p:cNvPr>
            <p:cNvCxnSpPr>
              <a:cxnSpLocks/>
            </p:cNvCxnSpPr>
            <p:nvPr/>
          </p:nvCxnSpPr>
          <p:spPr>
            <a:xfrm>
              <a:off x="4695825" y="2532565"/>
              <a:ext cx="700518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D9DF66-DA70-BC91-7A61-F0AAE9F961E1}"/>
                </a:ext>
              </a:extLst>
            </p:cNvPr>
            <p:cNvCxnSpPr>
              <a:cxnSpLocks/>
            </p:cNvCxnSpPr>
            <p:nvPr/>
          </p:nvCxnSpPr>
          <p:spPr>
            <a:xfrm>
              <a:off x="4695825" y="3418390"/>
              <a:ext cx="700518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5C699B9-8EDE-E67D-B5DF-BA9396C3B945}"/>
                </a:ext>
              </a:extLst>
            </p:cNvPr>
            <p:cNvCxnSpPr>
              <a:cxnSpLocks/>
            </p:cNvCxnSpPr>
            <p:nvPr/>
          </p:nvCxnSpPr>
          <p:spPr>
            <a:xfrm>
              <a:off x="4695825" y="4266115"/>
              <a:ext cx="700518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0E9915B-D213-B3F7-5290-E0C9962EC6F4}"/>
                </a:ext>
              </a:extLst>
            </p:cNvPr>
            <p:cNvCxnSpPr>
              <a:cxnSpLocks/>
            </p:cNvCxnSpPr>
            <p:nvPr/>
          </p:nvCxnSpPr>
          <p:spPr>
            <a:xfrm>
              <a:off x="4695825" y="5132890"/>
              <a:ext cx="700518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2CDA6091-311D-975D-DBF2-C93D760466CD}"/>
              </a:ext>
            </a:extLst>
          </p:cNvPr>
          <p:cNvSpPr txBox="1"/>
          <p:nvPr/>
        </p:nvSpPr>
        <p:spPr>
          <a:xfrm>
            <a:off x="7040204" y="5999665"/>
            <a:ext cx="6096000" cy="230832"/>
          </a:xfrm>
          <a:prstGeom prst="rect">
            <a:avLst/>
          </a:prstGeom>
          <a:noFill/>
        </p:spPr>
        <p:txBody>
          <a:bodyPr wrap="square">
            <a:spAutoFit/>
          </a:bodyPr>
          <a:lstStyle/>
          <a:p>
            <a:r>
              <a:rPr kumimoji="0" lang="en-US" sz="900" b="0" i="0" u="none" strike="noStrike" kern="1200" cap="none" spc="0" normalizeH="0" baseline="0" noProof="0">
                <a:ln>
                  <a:noFill/>
                </a:ln>
                <a:solidFill>
                  <a:prstClr val="black">
                    <a:lumMod val="65000"/>
                    <a:lumOff val="35000"/>
                  </a:prstClr>
                </a:solidFill>
                <a:effectLst/>
                <a:uLnTx/>
                <a:uFillTx/>
                <a:ea typeface="+mn-ea"/>
                <a:cs typeface="+mn-cs"/>
              </a:rPr>
              <a:t>Base: 4,673 UK adults aged 16+, surveyed in May 2024</a:t>
            </a:r>
            <a:endParaRPr lang="en-GB" sz="900"/>
          </a:p>
        </p:txBody>
      </p:sp>
      <p:sp>
        <p:nvSpPr>
          <p:cNvPr id="2" name="Text Placeholder 12">
            <a:extLst>
              <a:ext uri="{FF2B5EF4-FFF2-40B4-BE49-F238E27FC236}">
                <a16:creationId xmlns:a16="http://schemas.microsoft.com/office/drawing/2014/main" id="{2446BBEA-95FB-4064-6D2C-7AF6279EC655}"/>
              </a:ext>
            </a:extLst>
          </p:cNvPr>
          <p:cNvSpPr txBox="1">
            <a:spLocks/>
          </p:cNvSpPr>
          <p:nvPr/>
        </p:nvSpPr>
        <p:spPr>
          <a:xfrm>
            <a:off x="437230" y="3228834"/>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ea typeface="+mn-ea"/>
                <a:cs typeface="+mn-cs"/>
              </a:rPr>
              <a:t>Q</a:t>
            </a:r>
          </a:p>
        </p:txBody>
      </p:sp>
    </p:spTree>
    <p:extLst>
      <p:ext uri="{BB962C8B-B14F-4D97-AF65-F5344CB8AC3E}">
        <p14:creationId xmlns:p14="http://schemas.microsoft.com/office/powerpoint/2010/main" val="282272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43E2DF47-D664-7565-9D63-DF0133D1E06B}"/>
              </a:ext>
            </a:extLst>
          </p:cNvPr>
          <p:cNvSpPr txBox="1">
            <a:spLocks/>
          </p:cNvSpPr>
          <p:nvPr/>
        </p:nvSpPr>
        <p:spPr>
          <a:xfrm>
            <a:off x="426783" y="1062017"/>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2" name="TextBox 1">
            <a:extLst>
              <a:ext uri="{FF2B5EF4-FFF2-40B4-BE49-F238E27FC236}">
                <a16:creationId xmlns:a16="http://schemas.microsoft.com/office/drawing/2014/main" id="{FF0037C8-B959-FBAA-2313-425E000944B5}"/>
              </a:ext>
            </a:extLst>
          </p:cNvPr>
          <p:cNvSpPr txBox="1"/>
          <p:nvPr/>
        </p:nvSpPr>
        <p:spPr>
          <a:xfrm>
            <a:off x="378547" y="6241578"/>
            <a:ext cx="10354526"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35" name="TextBox 34">
            <a:extLst>
              <a:ext uri="{FF2B5EF4-FFF2-40B4-BE49-F238E27FC236}">
                <a16:creationId xmlns:a16="http://schemas.microsoft.com/office/drawing/2014/main" id="{8818265B-C45D-8E07-5144-762C1557F952}"/>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36" name="Isosceles Triangle 35">
            <a:extLst>
              <a:ext uri="{FF2B5EF4-FFF2-40B4-BE49-F238E27FC236}">
                <a16:creationId xmlns:a16="http://schemas.microsoft.com/office/drawing/2014/main" id="{C2F3C111-4A80-2825-E839-3994A824CFFF}"/>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D02BB6AB-A267-0708-7523-91F1AF50B598}"/>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4" name="Chart 13">
            <a:extLst>
              <a:ext uri="{FF2B5EF4-FFF2-40B4-BE49-F238E27FC236}">
                <a16:creationId xmlns:a16="http://schemas.microsoft.com/office/drawing/2014/main" id="{D3D83B27-4F12-4C2D-D676-F6A511FD5501}"/>
              </a:ext>
            </a:extLst>
          </p:cNvPr>
          <p:cNvGraphicFramePr/>
          <p:nvPr/>
        </p:nvGraphicFramePr>
        <p:xfrm>
          <a:off x="154639" y="2809823"/>
          <a:ext cx="4161971" cy="3172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84B2A177-6EC4-B704-7AFC-6D639CB05EAB}"/>
              </a:ext>
            </a:extLst>
          </p:cNvPr>
          <p:cNvGraphicFramePr/>
          <p:nvPr/>
        </p:nvGraphicFramePr>
        <p:xfrm>
          <a:off x="4253285" y="2809823"/>
          <a:ext cx="3989885" cy="3172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00774F9-ACEF-B573-89AD-BB878466757D}"/>
              </a:ext>
            </a:extLst>
          </p:cNvPr>
          <p:cNvGraphicFramePr/>
          <p:nvPr/>
        </p:nvGraphicFramePr>
        <p:xfrm>
          <a:off x="8030628" y="2809823"/>
          <a:ext cx="3989885" cy="3172304"/>
        </p:xfrm>
        <a:graphic>
          <a:graphicData uri="http://schemas.openxmlformats.org/drawingml/2006/chart">
            <c:chart xmlns:c="http://schemas.openxmlformats.org/drawingml/2006/chart" xmlns:r="http://schemas.openxmlformats.org/officeDocument/2006/relationships" r:id="rId5"/>
          </a:graphicData>
        </a:graphic>
      </p:graphicFrame>
      <p:sp>
        <p:nvSpPr>
          <p:cNvPr id="27" name="Isosceles Triangle 26">
            <a:extLst>
              <a:ext uri="{FF2B5EF4-FFF2-40B4-BE49-F238E27FC236}">
                <a16:creationId xmlns:a16="http://schemas.microsoft.com/office/drawing/2014/main" id="{5C21AA45-43A7-CAF1-DF1C-DE1A5348EDE8}"/>
              </a:ext>
            </a:extLst>
          </p:cNvPr>
          <p:cNvSpPr/>
          <p:nvPr/>
        </p:nvSpPr>
        <p:spPr>
          <a:xfrm>
            <a:off x="11493945" y="3408559"/>
            <a:ext cx="119470" cy="111792"/>
          </a:xfrm>
          <a:prstGeom prst="triangle">
            <a:avLst/>
          </a:prstGeom>
          <a:solidFill>
            <a:srgbClr val="2DB574"/>
          </a:solidFill>
          <a:ln w="25400" cap="flat" cmpd="sng" algn="ctr">
            <a:solidFill>
              <a:srgbClr val="2DB57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28" name="Isosceles Triangle 27">
            <a:extLst>
              <a:ext uri="{FF2B5EF4-FFF2-40B4-BE49-F238E27FC236}">
                <a16:creationId xmlns:a16="http://schemas.microsoft.com/office/drawing/2014/main" id="{65AC929C-818A-2561-3A8C-2FB5209979D0}"/>
              </a:ext>
            </a:extLst>
          </p:cNvPr>
          <p:cNvSpPr/>
          <p:nvPr/>
        </p:nvSpPr>
        <p:spPr>
          <a:xfrm>
            <a:off x="7676937" y="3429000"/>
            <a:ext cx="119470" cy="111792"/>
          </a:xfrm>
          <a:prstGeom prst="triangle">
            <a:avLst/>
          </a:prstGeom>
          <a:solidFill>
            <a:srgbClr val="2DB574"/>
          </a:solidFill>
          <a:ln w="25400" cap="flat" cmpd="sng" algn="ctr">
            <a:solidFill>
              <a:srgbClr val="2DB57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4" name="Text Placeholder 12">
            <a:extLst>
              <a:ext uri="{FF2B5EF4-FFF2-40B4-BE49-F238E27FC236}">
                <a16:creationId xmlns:a16="http://schemas.microsoft.com/office/drawing/2014/main" id="{25C2205A-B06B-6C86-2978-E5D277D8C776}"/>
              </a:ext>
            </a:extLst>
          </p:cNvPr>
          <p:cNvSpPr txBox="1">
            <a:spLocks/>
          </p:cNvSpPr>
          <p:nvPr/>
        </p:nvSpPr>
        <p:spPr>
          <a:xfrm>
            <a:off x="936489" y="1334620"/>
            <a:ext cx="10819221"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mn-ea"/>
                <a:cs typeface="+mn-cs"/>
              </a:rPr>
              <a:t>How much, if anything, do you personally feel you know about each of the following?</a:t>
            </a:r>
            <a:br>
              <a:rPr kumimoji="0" lang="en-GB" sz="1800" b="0" i="0" u="none" strike="noStrike" kern="1200" cap="none" spc="0" normalizeH="0" baseline="0" noProof="0" dirty="0">
                <a:ln>
                  <a:noFill/>
                </a:ln>
                <a:solidFill>
                  <a:srgbClr val="419999"/>
                </a:solidFill>
                <a:effectLst/>
                <a:uLnTx/>
                <a:uFillTx/>
                <a:latin typeface="Barlow"/>
                <a:ea typeface="+mn-ea"/>
                <a:cs typeface="+mn-cs"/>
              </a:rPr>
            </a:br>
            <a:br>
              <a:rPr kumimoji="0" lang="en-GB" sz="1800" b="0" i="0" u="none" strike="noStrike" kern="1200" cap="none" spc="0" normalizeH="0" baseline="0" noProof="0" dirty="0">
                <a:ln>
                  <a:noFill/>
                </a:ln>
                <a:solidFill>
                  <a:srgbClr val="419999"/>
                </a:solidFill>
                <a:effectLst/>
                <a:uLnTx/>
                <a:uFillTx/>
                <a:latin typeface="Barlow"/>
                <a:ea typeface="+mn-ea"/>
                <a:cs typeface="+mn-cs"/>
              </a:rPr>
            </a:br>
            <a:r>
              <a:rPr kumimoji="0" lang="en-GB" sz="1600" b="1" i="0" u="none" strike="noStrike" kern="1200" cap="none" spc="0" normalizeH="0" baseline="0" noProof="0" dirty="0">
                <a:ln>
                  <a:noFill/>
                </a:ln>
                <a:solidFill>
                  <a:schemeClr val="tx2"/>
                </a:solidFill>
                <a:effectLst/>
                <a:uLnTx/>
                <a:uFillTx/>
                <a:latin typeface="Barlow"/>
                <a:ea typeface="+mn-ea"/>
                <a:cs typeface="+mn-cs"/>
              </a:rPr>
              <a:t>A great deal / fair amount             </a:t>
            </a:r>
            <a:r>
              <a:rPr kumimoji="0" lang="en-GB" sz="1600" b="1" i="0" u="none" strike="noStrike" kern="1200" cap="none" spc="0" normalizeH="0" baseline="0" noProof="0" dirty="0">
                <a:ln>
                  <a:noFill/>
                </a:ln>
                <a:solidFill>
                  <a:schemeClr val="accent5"/>
                </a:solidFill>
                <a:effectLst/>
                <a:uLnTx/>
                <a:uFillTx/>
                <a:latin typeface="Barlow"/>
                <a:ea typeface="+mn-ea"/>
                <a:cs typeface="+mn-cs"/>
              </a:rPr>
              <a:t>Just a little / </a:t>
            </a:r>
            <a:r>
              <a:rPr lang="en-GB" sz="1600" b="1" dirty="0">
                <a:solidFill>
                  <a:schemeClr val="accent5"/>
                </a:solidFill>
                <a:latin typeface="Barlow"/>
              </a:rPr>
              <a:t>d</a:t>
            </a:r>
            <a:r>
              <a:rPr kumimoji="0" lang="en-GB" sz="1600" b="1" i="0" u="none" strike="noStrike" kern="1200" cap="none" spc="0" normalizeH="0" baseline="0" noProof="0" dirty="0" err="1">
                <a:ln>
                  <a:noFill/>
                </a:ln>
                <a:solidFill>
                  <a:schemeClr val="accent5"/>
                </a:solidFill>
                <a:effectLst/>
                <a:uLnTx/>
                <a:uFillTx/>
                <a:latin typeface="Barlow"/>
                <a:ea typeface="+mn-ea"/>
                <a:cs typeface="+mn-cs"/>
              </a:rPr>
              <a:t>on’t</a:t>
            </a:r>
            <a:r>
              <a:rPr kumimoji="0" lang="en-GB" sz="1600" b="1" i="0" u="none" strike="noStrike" kern="1200" cap="none" spc="0" normalizeH="0" baseline="0" noProof="0" dirty="0">
                <a:ln>
                  <a:noFill/>
                </a:ln>
                <a:solidFill>
                  <a:schemeClr val="accent5"/>
                </a:solidFill>
                <a:effectLst/>
                <a:uLnTx/>
                <a:uFillTx/>
                <a:latin typeface="Barlow"/>
                <a:ea typeface="+mn-ea"/>
                <a:cs typeface="+mn-cs"/>
              </a:rPr>
              <a:t> know anything</a:t>
            </a:r>
            <a:endParaRPr kumimoji="0" lang="en-GB" sz="1800" b="1" i="0" u="none" strike="noStrike" kern="1200" cap="none" spc="0" normalizeH="0" baseline="0" noProof="0" dirty="0">
              <a:ln>
                <a:noFill/>
              </a:ln>
              <a:solidFill>
                <a:schemeClr val="accent5"/>
              </a:solidFill>
              <a:effectLst/>
              <a:uLnTx/>
              <a:uFillTx/>
              <a:latin typeface="Barlow"/>
              <a:ea typeface="+mn-ea"/>
              <a:cs typeface="+mn-cs"/>
            </a:endParaRPr>
          </a:p>
        </p:txBody>
      </p:sp>
      <p:sp>
        <p:nvSpPr>
          <p:cNvPr id="6" name="TextBox 5">
            <a:extLst>
              <a:ext uri="{FF2B5EF4-FFF2-40B4-BE49-F238E27FC236}">
                <a16:creationId xmlns:a16="http://schemas.microsoft.com/office/drawing/2014/main" id="{C3398D7D-C17F-FEA2-8E4B-E7D6CB46CE83}"/>
              </a:ext>
            </a:extLst>
          </p:cNvPr>
          <p:cNvSpPr txBox="1"/>
          <p:nvPr/>
        </p:nvSpPr>
        <p:spPr>
          <a:xfrm>
            <a:off x="767313" y="2117291"/>
            <a:ext cx="2936621"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Barlow"/>
                <a:ea typeface="+mn-ea"/>
                <a:cs typeface="+mn-cs"/>
              </a:rPr>
              <a:t>How parents, carers, family and friends can help a child develop during their early childhood…?</a:t>
            </a:r>
          </a:p>
        </p:txBody>
      </p:sp>
      <p:sp>
        <p:nvSpPr>
          <p:cNvPr id="9" name="TextBox 8">
            <a:extLst>
              <a:ext uri="{FF2B5EF4-FFF2-40B4-BE49-F238E27FC236}">
                <a16:creationId xmlns:a16="http://schemas.microsoft.com/office/drawing/2014/main" id="{CA12CEA3-10A6-063D-DA63-5AAAE149D79C}"/>
              </a:ext>
            </a:extLst>
          </p:cNvPr>
          <p:cNvSpPr txBox="1"/>
          <p:nvPr/>
        </p:nvSpPr>
        <p:spPr>
          <a:xfrm>
            <a:off x="8303072" y="2252045"/>
            <a:ext cx="2864296"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Barlow"/>
                <a:ea typeface="+mn-ea"/>
                <a:cs typeface="+mn-cs"/>
              </a:rPr>
              <a:t>How children develop during their early childhood…?</a:t>
            </a:r>
          </a:p>
        </p:txBody>
      </p:sp>
      <p:sp>
        <p:nvSpPr>
          <p:cNvPr id="10" name="TextBox 9">
            <a:extLst>
              <a:ext uri="{FF2B5EF4-FFF2-40B4-BE49-F238E27FC236}">
                <a16:creationId xmlns:a16="http://schemas.microsoft.com/office/drawing/2014/main" id="{5D8125DC-1A17-8F21-50EB-C556A64C1AFB}"/>
              </a:ext>
            </a:extLst>
          </p:cNvPr>
          <p:cNvSpPr txBox="1"/>
          <p:nvPr/>
        </p:nvSpPr>
        <p:spPr>
          <a:xfrm>
            <a:off x="4547307" y="2252045"/>
            <a:ext cx="3019645"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Barlow"/>
                <a:ea typeface="+mn-ea"/>
                <a:cs typeface="+mn-cs"/>
              </a:rPr>
              <a:t>How a child’s early experiences affect their later adult life…?</a:t>
            </a:r>
          </a:p>
        </p:txBody>
      </p:sp>
      <p:sp>
        <p:nvSpPr>
          <p:cNvPr id="16" name="Title 10">
            <a:extLst>
              <a:ext uri="{FF2B5EF4-FFF2-40B4-BE49-F238E27FC236}">
                <a16:creationId xmlns:a16="http://schemas.microsoft.com/office/drawing/2014/main" id="{41020B22-65E8-C667-1413-75D9C61FD3DC}"/>
              </a:ext>
            </a:extLst>
          </p:cNvPr>
          <p:cNvSpPr>
            <a:spLocks noGrp="1"/>
          </p:cNvSpPr>
          <p:nvPr>
            <p:ph type="title"/>
          </p:nvPr>
        </p:nvSpPr>
        <p:spPr>
          <a:xfrm>
            <a:off x="437230" y="317500"/>
            <a:ext cx="10986817" cy="775597"/>
          </a:xfrm>
        </p:spPr>
        <p:txBody>
          <a:bodyPr/>
          <a:lstStyle/>
          <a:p>
            <a:r>
              <a:rPr lang="en-GB" sz="2400" dirty="0"/>
              <a:t>Reported knowledge relating to child development and impact on adult life has increased slightly; however, roughly a third still know just a little or nothing</a:t>
            </a:r>
          </a:p>
        </p:txBody>
      </p:sp>
    </p:spTree>
    <p:extLst>
      <p:ext uri="{BB962C8B-B14F-4D97-AF65-F5344CB8AC3E}">
        <p14:creationId xmlns:p14="http://schemas.microsoft.com/office/powerpoint/2010/main" val="411028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43E2DF47-D664-7565-9D63-DF0133D1E06B}"/>
              </a:ext>
            </a:extLst>
          </p:cNvPr>
          <p:cNvSpPr txBox="1">
            <a:spLocks/>
          </p:cNvSpPr>
          <p:nvPr/>
        </p:nvSpPr>
        <p:spPr>
          <a:xfrm>
            <a:off x="296153" y="1062017"/>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2" name="TextBox 1">
            <a:extLst>
              <a:ext uri="{FF2B5EF4-FFF2-40B4-BE49-F238E27FC236}">
                <a16:creationId xmlns:a16="http://schemas.microsoft.com/office/drawing/2014/main" id="{FF0037C8-B959-FBAA-2313-425E000944B5}"/>
              </a:ext>
            </a:extLst>
          </p:cNvPr>
          <p:cNvSpPr txBox="1"/>
          <p:nvPr/>
        </p:nvSpPr>
        <p:spPr>
          <a:xfrm>
            <a:off x="378547" y="6241578"/>
            <a:ext cx="10354526"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35" name="TextBox 34">
            <a:extLst>
              <a:ext uri="{FF2B5EF4-FFF2-40B4-BE49-F238E27FC236}">
                <a16:creationId xmlns:a16="http://schemas.microsoft.com/office/drawing/2014/main" id="{8818265B-C45D-8E07-5144-762C1557F952}"/>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36" name="Isosceles Triangle 35">
            <a:extLst>
              <a:ext uri="{FF2B5EF4-FFF2-40B4-BE49-F238E27FC236}">
                <a16:creationId xmlns:a16="http://schemas.microsoft.com/office/drawing/2014/main" id="{C2F3C111-4A80-2825-E839-3994A824CFFF}"/>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D02BB6AB-A267-0708-7523-91F1AF50B598}"/>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4" name="Chart 13">
            <a:extLst>
              <a:ext uri="{FF2B5EF4-FFF2-40B4-BE49-F238E27FC236}">
                <a16:creationId xmlns:a16="http://schemas.microsoft.com/office/drawing/2014/main" id="{D3D83B27-4F12-4C2D-D676-F6A511FD5501}"/>
              </a:ext>
            </a:extLst>
          </p:cNvPr>
          <p:cNvGraphicFramePr/>
          <p:nvPr/>
        </p:nvGraphicFramePr>
        <p:xfrm>
          <a:off x="154639" y="2624767"/>
          <a:ext cx="4161971" cy="3172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84B2A177-6EC4-B704-7AFC-6D639CB05EAB}"/>
              </a:ext>
            </a:extLst>
          </p:cNvPr>
          <p:cNvGraphicFramePr/>
          <p:nvPr/>
        </p:nvGraphicFramePr>
        <p:xfrm>
          <a:off x="4253285" y="2624767"/>
          <a:ext cx="3989885" cy="3172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00774F9-ACEF-B573-89AD-BB878466757D}"/>
              </a:ext>
            </a:extLst>
          </p:cNvPr>
          <p:cNvGraphicFramePr/>
          <p:nvPr/>
        </p:nvGraphicFramePr>
        <p:xfrm>
          <a:off x="8030628" y="2624767"/>
          <a:ext cx="3989885" cy="3172304"/>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 Placeholder 12">
            <a:extLst>
              <a:ext uri="{FF2B5EF4-FFF2-40B4-BE49-F238E27FC236}">
                <a16:creationId xmlns:a16="http://schemas.microsoft.com/office/drawing/2014/main" id="{25C2205A-B06B-6C86-2978-E5D277D8C776}"/>
              </a:ext>
            </a:extLst>
          </p:cNvPr>
          <p:cNvSpPr txBox="1">
            <a:spLocks/>
          </p:cNvSpPr>
          <p:nvPr/>
        </p:nvSpPr>
        <p:spPr>
          <a:xfrm>
            <a:off x="805859" y="1334620"/>
            <a:ext cx="10819221"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mn-ea"/>
                <a:cs typeface="+mn-cs"/>
              </a:rPr>
              <a:t>How much, if anything, do you personally feel you know about each of the following?</a:t>
            </a:r>
            <a:br>
              <a:rPr kumimoji="0" lang="en-GB" sz="1800" b="0" i="0" u="none" strike="noStrike" kern="1200" cap="none" spc="0" normalizeH="0" baseline="0" noProof="0" dirty="0">
                <a:ln>
                  <a:noFill/>
                </a:ln>
                <a:solidFill>
                  <a:srgbClr val="419999"/>
                </a:solidFill>
                <a:effectLst/>
                <a:uLnTx/>
                <a:uFillTx/>
                <a:latin typeface="Barlow"/>
                <a:ea typeface="+mn-ea"/>
                <a:cs typeface="+mn-cs"/>
              </a:rPr>
            </a:br>
            <a:br>
              <a:rPr kumimoji="0" lang="en-GB" sz="1800" b="0" i="0" u="none" strike="noStrike" kern="1200" cap="none" spc="0" normalizeH="0" baseline="0" noProof="0" dirty="0">
                <a:ln>
                  <a:noFill/>
                </a:ln>
                <a:solidFill>
                  <a:srgbClr val="419999"/>
                </a:solidFill>
                <a:effectLst/>
                <a:uLnTx/>
                <a:uFillTx/>
                <a:latin typeface="Barlow"/>
                <a:ea typeface="+mn-ea"/>
                <a:cs typeface="+mn-cs"/>
              </a:rPr>
            </a:br>
            <a:r>
              <a:rPr kumimoji="0" lang="en-GB" sz="1600" b="1" i="0" u="none" strike="noStrike" kern="1200" cap="none" spc="0" normalizeH="0" baseline="0" noProof="0" dirty="0">
                <a:ln>
                  <a:noFill/>
                </a:ln>
                <a:solidFill>
                  <a:schemeClr val="tx2"/>
                </a:solidFill>
                <a:effectLst/>
                <a:uLnTx/>
                <a:uFillTx/>
                <a:latin typeface="Barlow"/>
                <a:ea typeface="+mn-ea"/>
                <a:cs typeface="+mn-cs"/>
              </a:rPr>
              <a:t>A great deal / fair amount             </a:t>
            </a:r>
            <a:r>
              <a:rPr kumimoji="0" lang="en-GB" sz="1600" b="1" i="0" u="none" strike="noStrike" kern="1200" cap="none" spc="0" normalizeH="0" baseline="0" noProof="0" dirty="0">
                <a:ln>
                  <a:noFill/>
                </a:ln>
                <a:solidFill>
                  <a:schemeClr val="accent5"/>
                </a:solidFill>
                <a:effectLst/>
                <a:uLnTx/>
                <a:uFillTx/>
                <a:latin typeface="Barlow"/>
                <a:ea typeface="+mn-ea"/>
                <a:cs typeface="+mn-cs"/>
              </a:rPr>
              <a:t>Just a little / I’ve heard of but know nothing / never heard of</a:t>
            </a:r>
            <a:endParaRPr kumimoji="0" lang="en-GB" sz="1800" b="1" i="0" u="none" strike="noStrike" kern="1200" cap="none" spc="0" normalizeH="0" baseline="0" noProof="0" dirty="0">
              <a:ln>
                <a:noFill/>
              </a:ln>
              <a:solidFill>
                <a:schemeClr val="accent5"/>
              </a:solidFill>
              <a:effectLst/>
              <a:uLnTx/>
              <a:uFillTx/>
              <a:latin typeface="Barlow"/>
              <a:ea typeface="+mn-ea"/>
              <a:cs typeface="+mn-cs"/>
            </a:endParaRPr>
          </a:p>
        </p:txBody>
      </p:sp>
      <p:sp>
        <p:nvSpPr>
          <p:cNvPr id="11" name="Title 10">
            <a:extLst>
              <a:ext uri="{FF2B5EF4-FFF2-40B4-BE49-F238E27FC236}">
                <a16:creationId xmlns:a16="http://schemas.microsoft.com/office/drawing/2014/main" id="{A3D80D41-9674-AEE6-6110-63492BE259D4}"/>
              </a:ext>
            </a:extLst>
          </p:cNvPr>
          <p:cNvSpPr>
            <a:spLocks noGrp="1"/>
          </p:cNvSpPr>
          <p:nvPr>
            <p:ph type="title"/>
          </p:nvPr>
        </p:nvSpPr>
        <p:spPr>
          <a:xfrm>
            <a:off x="296153" y="374535"/>
            <a:ext cx="11431533" cy="775597"/>
          </a:xfrm>
        </p:spPr>
        <p:txBody>
          <a:bodyPr/>
          <a:lstStyle/>
          <a:p>
            <a:r>
              <a:rPr lang="en-GB" sz="2400" dirty="0"/>
              <a:t>Around half report to have some knowledge about physical, social and emotional and cognitive development during early childhood – all have seen a slight uplift</a:t>
            </a:r>
            <a:br>
              <a:rPr lang="en-GB" sz="2400" dirty="0"/>
            </a:br>
            <a:br>
              <a:rPr lang="en-GB" sz="2400" dirty="0"/>
            </a:br>
            <a:endParaRPr lang="en-GB" sz="2400" dirty="0"/>
          </a:p>
        </p:txBody>
      </p:sp>
      <p:sp>
        <p:nvSpPr>
          <p:cNvPr id="12" name="TextBox 11">
            <a:extLst>
              <a:ext uri="{FF2B5EF4-FFF2-40B4-BE49-F238E27FC236}">
                <a16:creationId xmlns:a16="http://schemas.microsoft.com/office/drawing/2014/main" id="{62FA5C9A-E0EE-3BDE-8362-AE1D1EE31CEC}"/>
              </a:ext>
            </a:extLst>
          </p:cNvPr>
          <p:cNvSpPr txBox="1"/>
          <p:nvPr/>
        </p:nvSpPr>
        <p:spPr>
          <a:xfrm>
            <a:off x="714047" y="2226816"/>
            <a:ext cx="1115471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Barlow"/>
                <a:ea typeface="+mn-ea"/>
                <a:cs typeface="+mn-cs"/>
              </a:rPr>
              <a:t>Physical development</a:t>
            </a:r>
          </a:p>
        </p:txBody>
      </p:sp>
      <p:sp>
        <p:nvSpPr>
          <p:cNvPr id="13" name="TextBox 12">
            <a:extLst>
              <a:ext uri="{FF2B5EF4-FFF2-40B4-BE49-F238E27FC236}">
                <a16:creationId xmlns:a16="http://schemas.microsoft.com/office/drawing/2014/main" id="{C7749B55-E47A-3D4C-ADD9-E7FE0821237E}"/>
              </a:ext>
            </a:extLst>
          </p:cNvPr>
          <p:cNvSpPr txBox="1"/>
          <p:nvPr/>
        </p:nvSpPr>
        <p:spPr>
          <a:xfrm>
            <a:off x="8340648" y="2210484"/>
            <a:ext cx="6760450"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Barlow"/>
                <a:ea typeface="+mn-ea"/>
                <a:cs typeface="+mn-cs"/>
              </a:rPr>
              <a:t>Cognitive development</a:t>
            </a:r>
          </a:p>
        </p:txBody>
      </p:sp>
      <p:sp>
        <p:nvSpPr>
          <p:cNvPr id="15" name="TextBox 14">
            <a:extLst>
              <a:ext uri="{FF2B5EF4-FFF2-40B4-BE49-F238E27FC236}">
                <a16:creationId xmlns:a16="http://schemas.microsoft.com/office/drawing/2014/main" id="{C8A678A4-8122-5702-1E6C-2E8EC9E6EE40}"/>
              </a:ext>
            </a:extLst>
          </p:cNvPr>
          <p:cNvSpPr txBox="1"/>
          <p:nvPr/>
        </p:nvSpPr>
        <p:spPr>
          <a:xfrm>
            <a:off x="4574192" y="2219258"/>
            <a:ext cx="376645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srgbClr val="000000">
                    <a:lumMod val="85000"/>
                    <a:lumOff val="15000"/>
                  </a:srgbClr>
                </a:solidFill>
                <a:effectLst/>
                <a:uLnTx/>
                <a:uFillTx/>
                <a:latin typeface="Barlow"/>
                <a:ea typeface="+mn-ea"/>
                <a:cs typeface="+mn-cs"/>
              </a:rPr>
              <a:t>Social and emotional development</a:t>
            </a:r>
          </a:p>
        </p:txBody>
      </p:sp>
      <p:sp>
        <p:nvSpPr>
          <p:cNvPr id="17" name="Isosceles Triangle 16">
            <a:extLst>
              <a:ext uri="{FF2B5EF4-FFF2-40B4-BE49-F238E27FC236}">
                <a16:creationId xmlns:a16="http://schemas.microsoft.com/office/drawing/2014/main" id="{8E9B6B44-CB76-C638-EC7B-9E7A49C3B16F}"/>
              </a:ext>
            </a:extLst>
          </p:cNvPr>
          <p:cNvSpPr/>
          <p:nvPr/>
        </p:nvSpPr>
        <p:spPr>
          <a:xfrm>
            <a:off x="11423833" y="4496188"/>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32A0F7A0-88A6-23B9-1EA6-CDF1F07C1205}"/>
              </a:ext>
            </a:extLst>
          </p:cNvPr>
          <p:cNvSpPr/>
          <p:nvPr/>
        </p:nvSpPr>
        <p:spPr>
          <a:xfrm>
            <a:off x="9906100" y="354783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F1FF6B82-90A2-655E-540B-841DE0A07AE8}"/>
              </a:ext>
            </a:extLst>
          </p:cNvPr>
          <p:cNvSpPr/>
          <p:nvPr/>
        </p:nvSpPr>
        <p:spPr>
          <a:xfrm>
            <a:off x="7750377" y="354783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4721F971-5C92-877F-84CB-1B339145C176}"/>
              </a:ext>
            </a:extLst>
          </p:cNvPr>
          <p:cNvSpPr/>
          <p:nvPr/>
        </p:nvSpPr>
        <p:spPr>
          <a:xfrm>
            <a:off x="6145546" y="4560088"/>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576F1320-EB07-90C8-3B4A-FAD8CAFCADE7}"/>
              </a:ext>
            </a:extLst>
          </p:cNvPr>
          <p:cNvSpPr/>
          <p:nvPr/>
        </p:nvSpPr>
        <p:spPr>
          <a:xfrm>
            <a:off x="2276806" y="456008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2E4A5D73-8238-FC89-1711-C9CC91151560}"/>
              </a:ext>
            </a:extLst>
          </p:cNvPr>
          <p:cNvSpPr/>
          <p:nvPr/>
        </p:nvSpPr>
        <p:spPr>
          <a:xfrm>
            <a:off x="3747065" y="342900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Isosceles Triangle 23">
            <a:extLst>
              <a:ext uri="{FF2B5EF4-FFF2-40B4-BE49-F238E27FC236}">
                <a16:creationId xmlns:a16="http://schemas.microsoft.com/office/drawing/2014/main" id="{4320FCE2-FB6C-5C3B-0C78-0B13392821EC}"/>
              </a:ext>
            </a:extLst>
          </p:cNvPr>
          <p:cNvSpPr/>
          <p:nvPr/>
        </p:nvSpPr>
        <p:spPr>
          <a:xfrm rot="10800000">
            <a:off x="2263362" y="3631068"/>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Isosceles Triangle 25">
            <a:extLst>
              <a:ext uri="{FF2B5EF4-FFF2-40B4-BE49-F238E27FC236}">
                <a16:creationId xmlns:a16="http://schemas.microsoft.com/office/drawing/2014/main" id="{9D0EF2AB-266B-0688-654B-171EF8B54294}"/>
              </a:ext>
            </a:extLst>
          </p:cNvPr>
          <p:cNvSpPr/>
          <p:nvPr/>
        </p:nvSpPr>
        <p:spPr>
          <a:xfrm rot="10800000">
            <a:off x="3785152" y="4813371"/>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Isosceles Triangle 28">
            <a:extLst>
              <a:ext uri="{FF2B5EF4-FFF2-40B4-BE49-F238E27FC236}">
                <a16:creationId xmlns:a16="http://schemas.microsoft.com/office/drawing/2014/main" id="{BBA68B9F-964C-5CDD-FEF8-F472086CFF3B}"/>
              </a:ext>
            </a:extLst>
          </p:cNvPr>
          <p:cNvSpPr/>
          <p:nvPr/>
        </p:nvSpPr>
        <p:spPr>
          <a:xfrm rot="10800000">
            <a:off x="6183358" y="3642147"/>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E9F58E4E-61E2-EB6D-4692-3F1AA956DE31}"/>
              </a:ext>
            </a:extLst>
          </p:cNvPr>
          <p:cNvSpPr/>
          <p:nvPr/>
        </p:nvSpPr>
        <p:spPr>
          <a:xfrm rot="10800000">
            <a:off x="7658048" y="4687888"/>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2DCEC259-9E4D-9879-0653-4AE10C28B4EB}"/>
              </a:ext>
            </a:extLst>
          </p:cNvPr>
          <p:cNvSpPr/>
          <p:nvPr/>
        </p:nvSpPr>
        <p:spPr>
          <a:xfrm rot="10800000">
            <a:off x="11473769" y="3642146"/>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1D240204-CC87-9643-B473-3F5192AA711B}"/>
              </a:ext>
            </a:extLst>
          </p:cNvPr>
          <p:cNvSpPr/>
          <p:nvPr/>
        </p:nvSpPr>
        <p:spPr>
          <a:xfrm rot="10800000">
            <a:off x="9952636" y="4687888"/>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375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067F29-8C32-6D59-EE88-9037C927D9B4}"/>
              </a:ext>
            </a:extLst>
          </p:cNvPr>
          <p:cNvSpPr>
            <a:spLocks noGrp="1"/>
          </p:cNvSpPr>
          <p:nvPr>
            <p:ph type="title"/>
          </p:nvPr>
        </p:nvSpPr>
        <p:spPr>
          <a:xfrm>
            <a:off x="447041" y="237188"/>
            <a:ext cx="3116297" cy="1116250"/>
          </a:xfrm>
        </p:spPr>
        <p:txBody>
          <a:bodyPr/>
          <a:lstStyle/>
          <a:p>
            <a:r>
              <a:rPr lang="en-GB" sz="2400"/>
              <a:t>Beyond primary schools, the public still have a limited awareness of how key actors support early childhood</a:t>
            </a:r>
          </a:p>
        </p:txBody>
      </p:sp>
      <p:graphicFrame>
        <p:nvGraphicFramePr>
          <p:cNvPr id="5" name="Chart 4">
            <a:extLst>
              <a:ext uri="{FF2B5EF4-FFF2-40B4-BE49-F238E27FC236}">
                <a16:creationId xmlns:a16="http://schemas.microsoft.com/office/drawing/2014/main" id="{63512CC7-6B5D-460B-CF21-EC1F44349D60}"/>
              </a:ext>
            </a:extLst>
          </p:cNvPr>
          <p:cNvGraphicFramePr/>
          <p:nvPr>
            <p:extLst>
              <p:ext uri="{D42A27DB-BD31-4B8C-83A1-F6EECF244321}">
                <p14:modId xmlns:p14="http://schemas.microsoft.com/office/powerpoint/2010/main" val="384740500"/>
              </p:ext>
            </p:extLst>
          </p:nvPr>
        </p:nvGraphicFramePr>
        <p:xfrm>
          <a:off x="4169269" y="704190"/>
          <a:ext cx="6540500" cy="5664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C3C34E80-929E-814B-3712-9CAE2EBE8B5A}"/>
              </a:ext>
            </a:extLst>
          </p:cNvPr>
          <p:cNvSpPr txBox="1"/>
          <p:nvPr/>
        </p:nvSpPr>
        <p:spPr>
          <a:xfrm>
            <a:off x="4132816" y="227722"/>
            <a:ext cx="7182884" cy="492443"/>
          </a:xfrm>
          <a:prstGeom prst="rect">
            <a:avLst/>
          </a:prstGeom>
          <a:noFill/>
        </p:spPr>
        <p:txBody>
          <a:bodyPr wrap="square" lIns="0" tIns="0" rIns="0" bIns="0" rtlCol="0">
            <a:spAutoFit/>
          </a:bodyPr>
          <a:lstStyle/>
          <a:p>
            <a:pPr algn="l">
              <a:spcBef>
                <a:spcPts val="400"/>
              </a:spcBef>
              <a:spcAft>
                <a:spcPts val="400"/>
              </a:spcAft>
            </a:pPr>
            <a:r>
              <a:rPr lang="en-GB" sz="1600"/>
              <a:t>% saying they </a:t>
            </a:r>
            <a:r>
              <a:rPr lang="en-GB" sz="1600" b="1">
                <a:solidFill>
                  <a:schemeClr val="bg2">
                    <a:lumMod val="75000"/>
                    <a:lumOff val="25000"/>
                  </a:schemeClr>
                </a:solidFill>
              </a:rPr>
              <a:t>know a great deal or fair amount about </a:t>
            </a:r>
            <a:r>
              <a:rPr lang="en-GB" sz="1600"/>
              <a:t>the role each of the following play in supporting children, parents + carers during early childhood</a:t>
            </a:r>
          </a:p>
        </p:txBody>
      </p:sp>
      <p:sp>
        <p:nvSpPr>
          <p:cNvPr id="23" name="TextBox 22">
            <a:extLst>
              <a:ext uri="{FF2B5EF4-FFF2-40B4-BE49-F238E27FC236}">
                <a16:creationId xmlns:a16="http://schemas.microsoft.com/office/drawing/2014/main" id="{D08F060D-0574-55C1-6F3C-6D0885AC66DF}"/>
              </a:ext>
            </a:extLst>
          </p:cNvPr>
          <p:cNvSpPr txBox="1"/>
          <p:nvPr/>
        </p:nvSpPr>
        <p:spPr>
          <a:xfrm>
            <a:off x="11135554" y="990552"/>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-2</a:t>
            </a:r>
          </a:p>
        </p:txBody>
      </p:sp>
      <p:sp>
        <p:nvSpPr>
          <p:cNvPr id="24" name="TextBox 23">
            <a:extLst>
              <a:ext uri="{FF2B5EF4-FFF2-40B4-BE49-F238E27FC236}">
                <a16:creationId xmlns:a16="http://schemas.microsoft.com/office/drawing/2014/main" id="{12050EF4-EE05-6813-C61A-6A40FD4F94A3}"/>
              </a:ext>
            </a:extLst>
          </p:cNvPr>
          <p:cNvSpPr txBox="1"/>
          <p:nvPr/>
        </p:nvSpPr>
        <p:spPr>
          <a:xfrm>
            <a:off x="11135554" y="1593255"/>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a:t>
            </a:r>
          </a:p>
        </p:txBody>
      </p:sp>
      <p:sp>
        <p:nvSpPr>
          <p:cNvPr id="25" name="TextBox 24">
            <a:extLst>
              <a:ext uri="{FF2B5EF4-FFF2-40B4-BE49-F238E27FC236}">
                <a16:creationId xmlns:a16="http://schemas.microsoft.com/office/drawing/2014/main" id="{C7130024-9BAD-053B-C0E7-2F64CB16885D}"/>
              </a:ext>
            </a:extLst>
          </p:cNvPr>
          <p:cNvSpPr txBox="1"/>
          <p:nvPr/>
        </p:nvSpPr>
        <p:spPr>
          <a:xfrm>
            <a:off x="11135554" y="2202544"/>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-2</a:t>
            </a:r>
          </a:p>
        </p:txBody>
      </p:sp>
      <p:sp>
        <p:nvSpPr>
          <p:cNvPr id="26" name="TextBox 25">
            <a:extLst>
              <a:ext uri="{FF2B5EF4-FFF2-40B4-BE49-F238E27FC236}">
                <a16:creationId xmlns:a16="http://schemas.microsoft.com/office/drawing/2014/main" id="{5D1977E8-9355-98B8-6075-E997F5D931D0}"/>
              </a:ext>
            </a:extLst>
          </p:cNvPr>
          <p:cNvSpPr txBox="1"/>
          <p:nvPr/>
        </p:nvSpPr>
        <p:spPr>
          <a:xfrm>
            <a:off x="11135554" y="2825410"/>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+2</a:t>
            </a:r>
          </a:p>
        </p:txBody>
      </p:sp>
      <p:sp>
        <p:nvSpPr>
          <p:cNvPr id="27" name="TextBox 26">
            <a:extLst>
              <a:ext uri="{FF2B5EF4-FFF2-40B4-BE49-F238E27FC236}">
                <a16:creationId xmlns:a16="http://schemas.microsoft.com/office/drawing/2014/main" id="{676CAF60-B9DA-A2D2-C70E-B25B711F20FE}"/>
              </a:ext>
            </a:extLst>
          </p:cNvPr>
          <p:cNvSpPr txBox="1"/>
          <p:nvPr/>
        </p:nvSpPr>
        <p:spPr>
          <a:xfrm>
            <a:off x="11135554" y="3395064"/>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+1</a:t>
            </a:r>
          </a:p>
        </p:txBody>
      </p:sp>
      <p:sp>
        <p:nvSpPr>
          <p:cNvPr id="28" name="TextBox 27">
            <a:extLst>
              <a:ext uri="{FF2B5EF4-FFF2-40B4-BE49-F238E27FC236}">
                <a16:creationId xmlns:a16="http://schemas.microsoft.com/office/drawing/2014/main" id="{E69CE555-A539-F5A9-C70B-B8F2D41B067C}"/>
              </a:ext>
            </a:extLst>
          </p:cNvPr>
          <p:cNvSpPr txBox="1"/>
          <p:nvPr/>
        </p:nvSpPr>
        <p:spPr>
          <a:xfrm>
            <a:off x="11135554" y="3965865"/>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-2</a:t>
            </a:r>
          </a:p>
        </p:txBody>
      </p:sp>
      <p:sp>
        <p:nvSpPr>
          <p:cNvPr id="29" name="TextBox 28">
            <a:extLst>
              <a:ext uri="{FF2B5EF4-FFF2-40B4-BE49-F238E27FC236}">
                <a16:creationId xmlns:a16="http://schemas.microsoft.com/office/drawing/2014/main" id="{4F5D9A82-4BEC-5C2E-B1D6-1F325BC892DE}"/>
              </a:ext>
            </a:extLst>
          </p:cNvPr>
          <p:cNvSpPr txBox="1"/>
          <p:nvPr/>
        </p:nvSpPr>
        <p:spPr>
          <a:xfrm>
            <a:off x="11135554" y="4591984"/>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-4</a:t>
            </a:r>
          </a:p>
        </p:txBody>
      </p:sp>
      <p:sp>
        <p:nvSpPr>
          <p:cNvPr id="30" name="TextBox 29">
            <a:extLst>
              <a:ext uri="{FF2B5EF4-FFF2-40B4-BE49-F238E27FC236}">
                <a16:creationId xmlns:a16="http://schemas.microsoft.com/office/drawing/2014/main" id="{98FC070D-AEBF-2C0B-66AC-B2C2EAA38F7C}"/>
              </a:ext>
            </a:extLst>
          </p:cNvPr>
          <p:cNvSpPr txBox="1"/>
          <p:nvPr/>
        </p:nvSpPr>
        <p:spPr>
          <a:xfrm>
            <a:off x="11135554" y="5219589"/>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+1</a:t>
            </a:r>
          </a:p>
        </p:txBody>
      </p:sp>
      <p:sp>
        <p:nvSpPr>
          <p:cNvPr id="31" name="TextBox 30">
            <a:extLst>
              <a:ext uri="{FF2B5EF4-FFF2-40B4-BE49-F238E27FC236}">
                <a16:creationId xmlns:a16="http://schemas.microsoft.com/office/drawing/2014/main" id="{D4756873-4881-1F14-E3AC-6F47198D8BA7}"/>
              </a:ext>
            </a:extLst>
          </p:cNvPr>
          <p:cNvSpPr txBox="1"/>
          <p:nvPr/>
        </p:nvSpPr>
        <p:spPr>
          <a:xfrm>
            <a:off x="11135554" y="5728235"/>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a:t>
            </a:r>
          </a:p>
        </p:txBody>
      </p:sp>
      <p:sp>
        <p:nvSpPr>
          <p:cNvPr id="35" name="Isosceles Triangle 34">
            <a:extLst>
              <a:ext uri="{FF2B5EF4-FFF2-40B4-BE49-F238E27FC236}">
                <a16:creationId xmlns:a16="http://schemas.microsoft.com/office/drawing/2014/main" id="{EE70801B-2AB5-FD72-08B7-009EF0A66C3E}"/>
              </a:ext>
            </a:extLst>
          </p:cNvPr>
          <p:cNvSpPr/>
          <p:nvPr/>
        </p:nvSpPr>
        <p:spPr>
          <a:xfrm rot="10800000">
            <a:off x="11585197" y="4694443"/>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46A4257E-D93B-8A93-73F0-CB1BCFE5A498}"/>
              </a:ext>
            </a:extLst>
          </p:cNvPr>
          <p:cNvSpPr txBox="1"/>
          <p:nvPr/>
        </p:nvSpPr>
        <p:spPr>
          <a:xfrm>
            <a:off x="7151900" y="6206807"/>
            <a:ext cx="2978602"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A97A83D7-6F88-0A71-2906-392B7F0B8076}"/>
              </a:ext>
            </a:extLst>
          </p:cNvPr>
          <p:cNvGrpSpPr/>
          <p:nvPr/>
        </p:nvGrpSpPr>
        <p:grpSpPr>
          <a:xfrm>
            <a:off x="4288798" y="1429950"/>
            <a:ext cx="7580636" cy="4202338"/>
            <a:chOff x="7344076" y="930765"/>
            <a:chExt cx="4494998" cy="4364027"/>
          </a:xfrm>
        </p:grpSpPr>
        <p:cxnSp>
          <p:nvCxnSpPr>
            <p:cNvPr id="13" name="Straight Connector 12">
              <a:extLst>
                <a:ext uri="{FF2B5EF4-FFF2-40B4-BE49-F238E27FC236}">
                  <a16:creationId xmlns:a16="http://schemas.microsoft.com/office/drawing/2014/main" id="{BB992D5F-9646-44A2-E67A-5867F1D48973}"/>
                </a:ext>
              </a:extLst>
            </p:cNvPr>
            <p:cNvCxnSpPr>
              <a:cxnSpLocks/>
            </p:cNvCxnSpPr>
            <p:nvPr/>
          </p:nvCxnSpPr>
          <p:spPr>
            <a:xfrm>
              <a:off x="7344076" y="930765"/>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D51B4A-C9C5-7FF9-5838-948E8BA50F23}"/>
                </a:ext>
              </a:extLst>
            </p:cNvPr>
            <p:cNvCxnSpPr>
              <a:cxnSpLocks/>
            </p:cNvCxnSpPr>
            <p:nvPr/>
          </p:nvCxnSpPr>
          <p:spPr>
            <a:xfrm>
              <a:off x="7344076" y="156312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FB29BC-9AB7-6F1D-66E7-A5EB5A3BE20F}"/>
                </a:ext>
              </a:extLst>
            </p:cNvPr>
            <p:cNvCxnSpPr>
              <a:cxnSpLocks/>
            </p:cNvCxnSpPr>
            <p:nvPr/>
          </p:nvCxnSpPr>
          <p:spPr>
            <a:xfrm>
              <a:off x="7344076" y="218480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90CA2E-853F-6DD3-AF10-1B777D1E2B88}"/>
                </a:ext>
              </a:extLst>
            </p:cNvPr>
            <p:cNvCxnSpPr>
              <a:cxnSpLocks/>
            </p:cNvCxnSpPr>
            <p:nvPr/>
          </p:nvCxnSpPr>
          <p:spPr>
            <a:xfrm>
              <a:off x="7344076" y="2801083"/>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C5DF8A-1407-113C-9AF6-A5DC941D9284}"/>
                </a:ext>
              </a:extLst>
            </p:cNvPr>
            <p:cNvCxnSpPr>
              <a:cxnSpLocks/>
            </p:cNvCxnSpPr>
            <p:nvPr/>
          </p:nvCxnSpPr>
          <p:spPr>
            <a:xfrm>
              <a:off x="7344076" y="341481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8DB9D0-490E-51CF-10D8-A177815549A9}"/>
                </a:ext>
              </a:extLst>
            </p:cNvPr>
            <p:cNvCxnSpPr>
              <a:cxnSpLocks/>
            </p:cNvCxnSpPr>
            <p:nvPr/>
          </p:nvCxnSpPr>
          <p:spPr>
            <a:xfrm>
              <a:off x="7344076" y="403588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C6DC1E8-8C23-7675-8E6F-155F5E344B4E}"/>
                </a:ext>
              </a:extLst>
            </p:cNvPr>
            <p:cNvCxnSpPr>
              <a:cxnSpLocks/>
            </p:cNvCxnSpPr>
            <p:nvPr/>
          </p:nvCxnSpPr>
          <p:spPr>
            <a:xfrm>
              <a:off x="7344076" y="4666842"/>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5745F4-3658-CB1B-0B94-4535B9D9C721}"/>
                </a:ext>
              </a:extLst>
            </p:cNvPr>
            <p:cNvCxnSpPr>
              <a:cxnSpLocks/>
            </p:cNvCxnSpPr>
            <p:nvPr/>
          </p:nvCxnSpPr>
          <p:spPr>
            <a:xfrm>
              <a:off x="7344076" y="5294792"/>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Text Placeholder 12">
            <a:extLst>
              <a:ext uri="{FF2B5EF4-FFF2-40B4-BE49-F238E27FC236}">
                <a16:creationId xmlns:a16="http://schemas.microsoft.com/office/drawing/2014/main" id="{5EDD7136-968D-D7B7-AFB5-433A99521A92}"/>
              </a:ext>
            </a:extLst>
          </p:cNvPr>
          <p:cNvSpPr txBox="1">
            <a:spLocks/>
          </p:cNvSpPr>
          <p:nvPr/>
        </p:nvSpPr>
        <p:spPr>
          <a:xfrm>
            <a:off x="892044" y="3035082"/>
            <a:ext cx="3240772" cy="167294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pPr>
            <a:r>
              <a:rPr lang="en-GB" sz="1800">
                <a:solidFill>
                  <a:srgbClr val="419999"/>
                </a:solidFill>
              </a:rPr>
              <a:t>How much, if anything, do you feel you know about the role each of the following play in supporting children, parents and carers during early childhood? </a:t>
            </a:r>
            <a:br>
              <a:rPr lang="en-GB" sz="1800">
                <a:solidFill>
                  <a:srgbClr val="419999"/>
                </a:solidFill>
              </a:rPr>
            </a:br>
            <a:br>
              <a:rPr lang="en-GB" sz="1800">
                <a:solidFill>
                  <a:srgbClr val="419999"/>
                </a:solidFill>
              </a:rPr>
            </a:br>
            <a:r>
              <a:rPr lang="en-GB" b="1">
                <a:solidFill>
                  <a:schemeClr val="bg2">
                    <a:lumMod val="75000"/>
                    <a:lumOff val="25000"/>
                  </a:schemeClr>
                </a:solidFill>
              </a:rPr>
              <a:t>Among general public</a:t>
            </a:r>
            <a:br>
              <a:rPr lang="en-GB" sz="1800">
                <a:solidFill>
                  <a:srgbClr val="419999"/>
                </a:solidFill>
              </a:rPr>
            </a:br>
            <a:br>
              <a:rPr lang="en-GB" sz="1800">
                <a:solidFill>
                  <a:srgbClr val="419999"/>
                </a:solidFill>
              </a:rPr>
            </a:br>
            <a:endParaRPr lang="en-GB" sz="1800">
              <a:solidFill>
                <a:srgbClr val="419999"/>
              </a:solidFill>
            </a:endParaRPr>
          </a:p>
          <a:p>
            <a:pPr>
              <a:lnSpc>
                <a:spcPct val="85000"/>
              </a:lnSpc>
              <a:spcBef>
                <a:spcPts val="0"/>
              </a:spcBef>
              <a:spcAft>
                <a:spcPts val="0"/>
              </a:spcAft>
            </a:pPr>
            <a:endParaRPr lang="en-GB" sz="1800" b="1">
              <a:solidFill>
                <a:srgbClr val="419999"/>
              </a:solidFill>
            </a:endParaRPr>
          </a:p>
        </p:txBody>
      </p:sp>
      <p:sp>
        <p:nvSpPr>
          <p:cNvPr id="45" name="TextBox 44">
            <a:extLst>
              <a:ext uri="{FF2B5EF4-FFF2-40B4-BE49-F238E27FC236}">
                <a16:creationId xmlns:a16="http://schemas.microsoft.com/office/drawing/2014/main" id="{B1F34720-32D3-E545-FD36-4B108D227DE9}"/>
              </a:ext>
            </a:extLst>
          </p:cNvPr>
          <p:cNvSpPr txBox="1"/>
          <p:nvPr/>
        </p:nvSpPr>
        <p:spPr>
          <a:xfrm>
            <a:off x="10869792" y="365636"/>
            <a:ext cx="105040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100">
                <a:solidFill>
                  <a:prstClr val="black"/>
                </a:solidFill>
              </a:rPr>
              <a:t>Change since </a:t>
            </a:r>
            <a:br>
              <a:rPr lang="en-GB" sz="1100">
                <a:solidFill>
                  <a:prstClr val="black"/>
                </a:solidFill>
              </a:rPr>
            </a:br>
            <a:r>
              <a:rPr lang="en-GB" sz="1100">
                <a:solidFill>
                  <a:prstClr val="black"/>
                </a:solidFill>
              </a:rPr>
              <a:t>2023</a:t>
            </a:r>
            <a:endParaRPr kumimoji="0" lang="en-GB" sz="1100" i="0" u="none" strike="noStrike" kern="1200" cap="none" spc="0" normalizeH="0" baseline="0" noProof="0">
              <a:ln>
                <a:noFill/>
              </a:ln>
              <a:solidFill>
                <a:prstClr val="black"/>
              </a:solidFill>
              <a:effectLst/>
              <a:uLnTx/>
              <a:uFillTx/>
              <a:ea typeface="+mn-ea"/>
              <a:cs typeface="+mn-cs"/>
            </a:endParaRPr>
          </a:p>
        </p:txBody>
      </p:sp>
      <p:sp>
        <p:nvSpPr>
          <p:cNvPr id="7" name="Isosceles Triangle 6">
            <a:extLst>
              <a:ext uri="{FF2B5EF4-FFF2-40B4-BE49-F238E27FC236}">
                <a16:creationId xmlns:a16="http://schemas.microsoft.com/office/drawing/2014/main" id="{154B7945-2E2A-7983-1A4F-6A59ED19237E}"/>
              </a:ext>
            </a:extLst>
          </p:cNvPr>
          <p:cNvSpPr/>
          <p:nvPr/>
        </p:nvSpPr>
        <p:spPr>
          <a:xfrm>
            <a:off x="11605853" y="2913596"/>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2" name="Text Placeholder 12">
            <a:extLst>
              <a:ext uri="{FF2B5EF4-FFF2-40B4-BE49-F238E27FC236}">
                <a16:creationId xmlns:a16="http://schemas.microsoft.com/office/drawing/2014/main" id="{F196F99C-059A-735E-4190-FE4BAB43B926}"/>
              </a:ext>
            </a:extLst>
          </p:cNvPr>
          <p:cNvSpPr txBox="1">
            <a:spLocks/>
          </p:cNvSpPr>
          <p:nvPr/>
        </p:nvSpPr>
        <p:spPr>
          <a:xfrm>
            <a:off x="515881" y="2348519"/>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ea typeface="+mn-ea"/>
                <a:cs typeface="+mn-cs"/>
              </a:rPr>
              <a:t>Q</a:t>
            </a:r>
          </a:p>
        </p:txBody>
      </p:sp>
      <p:sp>
        <p:nvSpPr>
          <p:cNvPr id="9" name="Isosceles Triangle 8">
            <a:extLst>
              <a:ext uri="{FF2B5EF4-FFF2-40B4-BE49-F238E27FC236}">
                <a16:creationId xmlns:a16="http://schemas.microsoft.com/office/drawing/2014/main" id="{10B66D5D-E01B-EF8B-45A4-A0B392436661}"/>
              </a:ext>
            </a:extLst>
          </p:cNvPr>
          <p:cNvSpPr/>
          <p:nvPr/>
        </p:nvSpPr>
        <p:spPr>
          <a:xfrm rot="10800000">
            <a:off x="11605854" y="4065767"/>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6415D9F9-1E4D-33A8-9622-98F70F5AEF6D}"/>
              </a:ext>
            </a:extLst>
          </p:cNvPr>
          <p:cNvSpPr/>
          <p:nvPr/>
        </p:nvSpPr>
        <p:spPr>
          <a:xfrm rot="10800000">
            <a:off x="11583819" y="2256168"/>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15" name="Isosceles Triangle 14">
            <a:extLst>
              <a:ext uri="{FF2B5EF4-FFF2-40B4-BE49-F238E27FC236}">
                <a16:creationId xmlns:a16="http://schemas.microsoft.com/office/drawing/2014/main" id="{92941903-15A7-EA1A-FE61-10C4B399EE3B}"/>
              </a:ext>
            </a:extLst>
          </p:cNvPr>
          <p:cNvSpPr/>
          <p:nvPr/>
        </p:nvSpPr>
        <p:spPr>
          <a:xfrm rot="10800000">
            <a:off x="11586451" y="1083901"/>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737DEFAD-815D-6AEC-D57A-DC4869B8E18D}"/>
              </a:ext>
            </a:extLst>
          </p:cNvPr>
          <p:cNvSpPr txBox="1"/>
          <p:nvPr/>
        </p:nvSpPr>
        <p:spPr>
          <a:xfrm>
            <a:off x="7253630" y="6439520"/>
            <a:ext cx="3417923" cy="230832"/>
          </a:xfrm>
          <a:prstGeom prst="rect">
            <a:avLst/>
          </a:prstGeom>
          <a:noFill/>
        </p:spPr>
        <p:txBody>
          <a:bodyPr wrap="none" rtlCol="0">
            <a:spAutoFit/>
          </a:bodyPr>
          <a:lstStyle/>
          <a:p>
            <a:r>
              <a:rPr lang="en-GB" sz="900" dirty="0"/>
              <a:t>Significantly</a:t>
            </a:r>
            <a:r>
              <a:rPr lang="en-GB" sz="900" dirty="0">
                <a:solidFill>
                  <a:srgbClr val="77933C"/>
                </a:solidFill>
              </a:rPr>
              <a:t> higher</a:t>
            </a:r>
            <a:r>
              <a:rPr lang="en-GB" sz="900" dirty="0"/>
              <a:t>/</a:t>
            </a:r>
            <a:r>
              <a:rPr lang="en-GB" sz="900" dirty="0">
                <a:solidFill>
                  <a:srgbClr val="C00000"/>
                </a:solidFill>
              </a:rPr>
              <a:t>lower</a:t>
            </a:r>
            <a:r>
              <a:rPr lang="en-GB" sz="900" dirty="0"/>
              <a:t> change based on previous year, 95% CI</a:t>
            </a:r>
          </a:p>
        </p:txBody>
      </p:sp>
      <p:sp>
        <p:nvSpPr>
          <p:cNvPr id="17" name="Isosceles Triangle 16">
            <a:extLst>
              <a:ext uri="{FF2B5EF4-FFF2-40B4-BE49-F238E27FC236}">
                <a16:creationId xmlns:a16="http://schemas.microsoft.com/office/drawing/2014/main" id="{F9C467C8-188A-0C85-B02E-BCCA39675511}"/>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BB2C7704-CDD8-E8E5-D31D-64298DAEE096}"/>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8678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067F29-8C32-6D59-EE88-9037C927D9B4}"/>
              </a:ext>
            </a:extLst>
          </p:cNvPr>
          <p:cNvSpPr>
            <a:spLocks noGrp="1"/>
          </p:cNvSpPr>
          <p:nvPr>
            <p:ph type="title"/>
          </p:nvPr>
        </p:nvSpPr>
        <p:spPr>
          <a:xfrm>
            <a:off x="447041" y="237188"/>
            <a:ext cx="3562205" cy="1116250"/>
          </a:xfrm>
        </p:spPr>
        <p:txBody>
          <a:bodyPr/>
          <a:lstStyle/>
          <a:p>
            <a:r>
              <a:rPr lang="en-GB" sz="2400" dirty="0"/>
              <a:t>Among parents of children aged 0-5, knowledge of the role key actors play has generally increased since last year– particularly when looking at businesses and employers</a:t>
            </a:r>
          </a:p>
        </p:txBody>
      </p:sp>
      <p:graphicFrame>
        <p:nvGraphicFramePr>
          <p:cNvPr id="5" name="Chart 4">
            <a:extLst>
              <a:ext uri="{FF2B5EF4-FFF2-40B4-BE49-F238E27FC236}">
                <a16:creationId xmlns:a16="http://schemas.microsoft.com/office/drawing/2014/main" id="{63512CC7-6B5D-460B-CF21-EC1F44349D60}"/>
              </a:ext>
            </a:extLst>
          </p:cNvPr>
          <p:cNvGraphicFramePr/>
          <p:nvPr>
            <p:extLst>
              <p:ext uri="{D42A27DB-BD31-4B8C-83A1-F6EECF244321}">
                <p14:modId xmlns:p14="http://schemas.microsoft.com/office/powerpoint/2010/main" val="268731024"/>
              </p:ext>
            </p:extLst>
          </p:nvPr>
        </p:nvGraphicFramePr>
        <p:xfrm>
          <a:off x="4169269" y="704190"/>
          <a:ext cx="6540500" cy="5664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C3C34E80-929E-814B-3712-9CAE2EBE8B5A}"/>
              </a:ext>
            </a:extLst>
          </p:cNvPr>
          <p:cNvSpPr txBox="1"/>
          <p:nvPr/>
        </p:nvSpPr>
        <p:spPr>
          <a:xfrm>
            <a:off x="4226179" y="228090"/>
            <a:ext cx="7182884" cy="492443"/>
          </a:xfrm>
          <a:prstGeom prst="rect">
            <a:avLst/>
          </a:prstGeom>
          <a:noFill/>
        </p:spPr>
        <p:txBody>
          <a:bodyPr wrap="square" lIns="0" tIns="0" rIns="0" bIns="0" rtlCol="0">
            <a:spAutoFit/>
          </a:bodyPr>
          <a:lstStyle/>
          <a:p>
            <a:pPr algn="l">
              <a:spcBef>
                <a:spcPts val="400"/>
              </a:spcBef>
              <a:spcAft>
                <a:spcPts val="400"/>
              </a:spcAft>
            </a:pPr>
            <a:r>
              <a:rPr lang="en-GB" sz="1600"/>
              <a:t>% saying they </a:t>
            </a:r>
            <a:r>
              <a:rPr lang="en-GB" sz="1600" b="1">
                <a:solidFill>
                  <a:schemeClr val="tx2"/>
                </a:solidFill>
              </a:rPr>
              <a:t>know a great deal or fair amount about </a:t>
            </a:r>
            <a:r>
              <a:rPr lang="en-GB" sz="1600"/>
              <a:t>the role each of the following play in supporting children, parents + carers during early childhood</a:t>
            </a:r>
          </a:p>
        </p:txBody>
      </p:sp>
      <p:sp>
        <p:nvSpPr>
          <p:cNvPr id="23" name="TextBox 22">
            <a:extLst>
              <a:ext uri="{FF2B5EF4-FFF2-40B4-BE49-F238E27FC236}">
                <a16:creationId xmlns:a16="http://schemas.microsoft.com/office/drawing/2014/main" id="{D08F060D-0574-55C1-6F3C-6D0885AC66DF}"/>
              </a:ext>
            </a:extLst>
          </p:cNvPr>
          <p:cNvSpPr txBox="1"/>
          <p:nvPr/>
        </p:nvSpPr>
        <p:spPr>
          <a:xfrm>
            <a:off x="11135554" y="990552"/>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-2</a:t>
            </a:r>
          </a:p>
        </p:txBody>
      </p:sp>
      <p:sp>
        <p:nvSpPr>
          <p:cNvPr id="24" name="TextBox 23">
            <a:extLst>
              <a:ext uri="{FF2B5EF4-FFF2-40B4-BE49-F238E27FC236}">
                <a16:creationId xmlns:a16="http://schemas.microsoft.com/office/drawing/2014/main" id="{12050EF4-EE05-6813-C61A-6A40FD4F94A3}"/>
              </a:ext>
            </a:extLst>
          </p:cNvPr>
          <p:cNvSpPr txBox="1"/>
          <p:nvPr/>
        </p:nvSpPr>
        <p:spPr>
          <a:xfrm>
            <a:off x="11135554" y="1593255"/>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-1</a:t>
            </a:r>
          </a:p>
        </p:txBody>
      </p:sp>
      <p:sp>
        <p:nvSpPr>
          <p:cNvPr id="25" name="TextBox 24">
            <a:extLst>
              <a:ext uri="{FF2B5EF4-FFF2-40B4-BE49-F238E27FC236}">
                <a16:creationId xmlns:a16="http://schemas.microsoft.com/office/drawing/2014/main" id="{C7130024-9BAD-053B-C0E7-2F64CB16885D}"/>
              </a:ext>
            </a:extLst>
          </p:cNvPr>
          <p:cNvSpPr txBox="1"/>
          <p:nvPr/>
        </p:nvSpPr>
        <p:spPr>
          <a:xfrm>
            <a:off x="11135554" y="2202544"/>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a:t>
            </a:r>
          </a:p>
        </p:txBody>
      </p:sp>
      <p:sp>
        <p:nvSpPr>
          <p:cNvPr id="26" name="TextBox 25">
            <a:extLst>
              <a:ext uri="{FF2B5EF4-FFF2-40B4-BE49-F238E27FC236}">
                <a16:creationId xmlns:a16="http://schemas.microsoft.com/office/drawing/2014/main" id="{5D1977E8-9355-98B8-6075-E997F5D931D0}"/>
              </a:ext>
            </a:extLst>
          </p:cNvPr>
          <p:cNvSpPr txBox="1"/>
          <p:nvPr/>
        </p:nvSpPr>
        <p:spPr>
          <a:xfrm>
            <a:off x="11135554" y="2825410"/>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+5</a:t>
            </a:r>
          </a:p>
        </p:txBody>
      </p:sp>
      <p:sp>
        <p:nvSpPr>
          <p:cNvPr id="27" name="TextBox 26">
            <a:extLst>
              <a:ext uri="{FF2B5EF4-FFF2-40B4-BE49-F238E27FC236}">
                <a16:creationId xmlns:a16="http://schemas.microsoft.com/office/drawing/2014/main" id="{676CAF60-B9DA-A2D2-C70E-B25B711F20FE}"/>
              </a:ext>
            </a:extLst>
          </p:cNvPr>
          <p:cNvSpPr txBox="1"/>
          <p:nvPr/>
        </p:nvSpPr>
        <p:spPr>
          <a:xfrm>
            <a:off x="11135554" y="3395064"/>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+1</a:t>
            </a:r>
          </a:p>
        </p:txBody>
      </p:sp>
      <p:sp>
        <p:nvSpPr>
          <p:cNvPr id="28" name="TextBox 27">
            <a:extLst>
              <a:ext uri="{FF2B5EF4-FFF2-40B4-BE49-F238E27FC236}">
                <a16:creationId xmlns:a16="http://schemas.microsoft.com/office/drawing/2014/main" id="{E69CE555-A539-F5A9-C70B-B8F2D41B067C}"/>
              </a:ext>
            </a:extLst>
          </p:cNvPr>
          <p:cNvSpPr txBox="1"/>
          <p:nvPr/>
        </p:nvSpPr>
        <p:spPr>
          <a:xfrm>
            <a:off x="11135554" y="3965865"/>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+4</a:t>
            </a:r>
          </a:p>
        </p:txBody>
      </p:sp>
      <p:sp>
        <p:nvSpPr>
          <p:cNvPr id="29" name="TextBox 28">
            <a:extLst>
              <a:ext uri="{FF2B5EF4-FFF2-40B4-BE49-F238E27FC236}">
                <a16:creationId xmlns:a16="http://schemas.microsoft.com/office/drawing/2014/main" id="{4F5D9A82-4BEC-5C2E-B1D6-1F325BC892DE}"/>
              </a:ext>
            </a:extLst>
          </p:cNvPr>
          <p:cNvSpPr txBox="1"/>
          <p:nvPr/>
        </p:nvSpPr>
        <p:spPr>
          <a:xfrm>
            <a:off x="11135554" y="4591984"/>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+3</a:t>
            </a:r>
          </a:p>
        </p:txBody>
      </p:sp>
      <p:sp>
        <p:nvSpPr>
          <p:cNvPr id="30" name="TextBox 29">
            <a:extLst>
              <a:ext uri="{FF2B5EF4-FFF2-40B4-BE49-F238E27FC236}">
                <a16:creationId xmlns:a16="http://schemas.microsoft.com/office/drawing/2014/main" id="{98FC070D-AEBF-2C0B-66AC-B2C2EAA38F7C}"/>
              </a:ext>
            </a:extLst>
          </p:cNvPr>
          <p:cNvSpPr txBox="1"/>
          <p:nvPr/>
        </p:nvSpPr>
        <p:spPr>
          <a:xfrm>
            <a:off x="11135554" y="5219589"/>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+5</a:t>
            </a:r>
          </a:p>
        </p:txBody>
      </p:sp>
      <p:sp>
        <p:nvSpPr>
          <p:cNvPr id="31" name="TextBox 30">
            <a:extLst>
              <a:ext uri="{FF2B5EF4-FFF2-40B4-BE49-F238E27FC236}">
                <a16:creationId xmlns:a16="http://schemas.microsoft.com/office/drawing/2014/main" id="{D4756873-4881-1F14-E3AC-6F47198D8BA7}"/>
              </a:ext>
            </a:extLst>
          </p:cNvPr>
          <p:cNvSpPr txBox="1"/>
          <p:nvPr/>
        </p:nvSpPr>
        <p:spPr>
          <a:xfrm>
            <a:off x="11135554" y="5728235"/>
            <a:ext cx="508000" cy="285078"/>
          </a:xfrm>
          <a:prstGeom prst="rect">
            <a:avLst/>
          </a:prstGeom>
          <a:noFill/>
        </p:spPr>
        <p:txBody>
          <a:bodyPr wrap="square" lIns="0" tIns="0" rIns="0" bIns="0" rtlCol="0">
            <a:spAutoFit/>
          </a:bodyPr>
          <a:lstStyle/>
          <a:p>
            <a:pPr algn="ctr">
              <a:lnSpc>
                <a:spcPct val="115000"/>
              </a:lnSpc>
              <a:spcBef>
                <a:spcPts val="400"/>
              </a:spcBef>
              <a:spcAft>
                <a:spcPts val="400"/>
              </a:spcAft>
              <a:buSzPct val="100000"/>
            </a:pPr>
            <a:r>
              <a:rPr lang="en-GB" b="1"/>
              <a:t>+7</a:t>
            </a:r>
          </a:p>
        </p:txBody>
      </p:sp>
      <p:grpSp>
        <p:nvGrpSpPr>
          <p:cNvPr id="12" name="Group 11">
            <a:extLst>
              <a:ext uri="{FF2B5EF4-FFF2-40B4-BE49-F238E27FC236}">
                <a16:creationId xmlns:a16="http://schemas.microsoft.com/office/drawing/2014/main" id="{A97A83D7-6F88-0A71-2906-392B7F0B8076}"/>
              </a:ext>
            </a:extLst>
          </p:cNvPr>
          <p:cNvGrpSpPr/>
          <p:nvPr/>
        </p:nvGrpSpPr>
        <p:grpSpPr>
          <a:xfrm>
            <a:off x="4288798" y="1429950"/>
            <a:ext cx="7580636" cy="4202338"/>
            <a:chOff x="7344076" y="930765"/>
            <a:chExt cx="4494998" cy="4364027"/>
          </a:xfrm>
        </p:grpSpPr>
        <p:cxnSp>
          <p:nvCxnSpPr>
            <p:cNvPr id="13" name="Straight Connector 12">
              <a:extLst>
                <a:ext uri="{FF2B5EF4-FFF2-40B4-BE49-F238E27FC236}">
                  <a16:creationId xmlns:a16="http://schemas.microsoft.com/office/drawing/2014/main" id="{BB992D5F-9646-44A2-E67A-5867F1D48973}"/>
                </a:ext>
              </a:extLst>
            </p:cNvPr>
            <p:cNvCxnSpPr>
              <a:cxnSpLocks/>
            </p:cNvCxnSpPr>
            <p:nvPr/>
          </p:nvCxnSpPr>
          <p:spPr>
            <a:xfrm>
              <a:off x="7344076" y="930765"/>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D51B4A-C9C5-7FF9-5838-948E8BA50F23}"/>
                </a:ext>
              </a:extLst>
            </p:cNvPr>
            <p:cNvCxnSpPr>
              <a:cxnSpLocks/>
            </p:cNvCxnSpPr>
            <p:nvPr/>
          </p:nvCxnSpPr>
          <p:spPr>
            <a:xfrm>
              <a:off x="7344076" y="156312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FB29BC-9AB7-6F1D-66E7-A5EB5A3BE20F}"/>
                </a:ext>
              </a:extLst>
            </p:cNvPr>
            <p:cNvCxnSpPr>
              <a:cxnSpLocks/>
            </p:cNvCxnSpPr>
            <p:nvPr/>
          </p:nvCxnSpPr>
          <p:spPr>
            <a:xfrm>
              <a:off x="7344076" y="218480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90CA2E-853F-6DD3-AF10-1B777D1E2B88}"/>
                </a:ext>
              </a:extLst>
            </p:cNvPr>
            <p:cNvCxnSpPr>
              <a:cxnSpLocks/>
            </p:cNvCxnSpPr>
            <p:nvPr/>
          </p:nvCxnSpPr>
          <p:spPr>
            <a:xfrm>
              <a:off x="7344076" y="2801083"/>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C5DF8A-1407-113C-9AF6-A5DC941D9284}"/>
                </a:ext>
              </a:extLst>
            </p:cNvPr>
            <p:cNvCxnSpPr>
              <a:cxnSpLocks/>
            </p:cNvCxnSpPr>
            <p:nvPr/>
          </p:nvCxnSpPr>
          <p:spPr>
            <a:xfrm>
              <a:off x="7344076" y="341481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8DB9D0-490E-51CF-10D8-A177815549A9}"/>
                </a:ext>
              </a:extLst>
            </p:cNvPr>
            <p:cNvCxnSpPr>
              <a:cxnSpLocks/>
            </p:cNvCxnSpPr>
            <p:nvPr/>
          </p:nvCxnSpPr>
          <p:spPr>
            <a:xfrm>
              <a:off x="7344076" y="403588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C6DC1E8-8C23-7675-8E6F-155F5E344B4E}"/>
                </a:ext>
              </a:extLst>
            </p:cNvPr>
            <p:cNvCxnSpPr>
              <a:cxnSpLocks/>
            </p:cNvCxnSpPr>
            <p:nvPr/>
          </p:nvCxnSpPr>
          <p:spPr>
            <a:xfrm>
              <a:off x="7344076" y="4666842"/>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5745F4-3658-CB1B-0B94-4535B9D9C721}"/>
                </a:ext>
              </a:extLst>
            </p:cNvPr>
            <p:cNvCxnSpPr>
              <a:cxnSpLocks/>
            </p:cNvCxnSpPr>
            <p:nvPr/>
          </p:nvCxnSpPr>
          <p:spPr>
            <a:xfrm>
              <a:off x="7344076" y="5294792"/>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Text Placeholder 12">
            <a:extLst>
              <a:ext uri="{FF2B5EF4-FFF2-40B4-BE49-F238E27FC236}">
                <a16:creationId xmlns:a16="http://schemas.microsoft.com/office/drawing/2014/main" id="{5EDD7136-968D-D7B7-AFB5-433A99521A92}"/>
              </a:ext>
            </a:extLst>
          </p:cNvPr>
          <p:cNvSpPr txBox="1">
            <a:spLocks/>
          </p:cNvSpPr>
          <p:nvPr/>
        </p:nvSpPr>
        <p:spPr>
          <a:xfrm>
            <a:off x="839780" y="3569235"/>
            <a:ext cx="3240772" cy="167294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pPr>
            <a:r>
              <a:rPr lang="en-GB" sz="1800" dirty="0">
                <a:solidFill>
                  <a:srgbClr val="419999"/>
                </a:solidFill>
              </a:rPr>
              <a:t>How much, if anything, do you feel you know about the role each of the following play in supporting children, parents and carers during early childhood? </a:t>
            </a:r>
            <a:br>
              <a:rPr lang="en-GB" sz="1800" dirty="0">
                <a:solidFill>
                  <a:srgbClr val="419999"/>
                </a:solidFill>
              </a:rPr>
            </a:br>
            <a:br>
              <a:rPr lang="en-GB" sz="1800" dirty="0">
                <a:solidFill>
                  <a:srgbClr val="419999"/>
                </a:solidFill>
              </a:rPr>
            </a:br>
            <a:r>
              <a:rPr lang="en-GB" sz="2000" b="1" dirty="0">
                <a:solidFill>
                  <a:schemeClr val="tx2"/>
                </a:solidFill>
              </a:rPr>
              <a:t>Among parent of children aged 0-5.</a:t>
            </a:r>
          </a:p>
          <a:p>
            <a:pPr>
              <a:lnSpc>
                <a:spcPct val="85000"/>
              </a:lnSpc>
              <a:spcBef>
                <a:spcPts val="0"/>
              </a:spcBef>
              <a:spcAft>
                <a:spcPts val="0"/>
              </a:spcAft>
            </a:pPr>
            <a:endParaRPr lang="en-GB" sz="1800" b="1" dirty="0">
              <a:solidFill>
                <a:srgbClr val="419999"/>
              </a:solidFill>
            </a:endParaRPr>
          </a:p>
        </p:txBody>
      </p:sp>
      <p:sp>
        <p:nvSpPr>
          <p:cNvPr id="45" name="TextBox 44">
            <a:extLst>
              <a:ext uri="{FF2B5EF4-FFF2-40B4-BE49-F238E27FC236}">
                <a16:creationId xmlns:a16="http://schemas.microsoft.com/office/drawing/2014/main" id="{B1F34720-32D3-E545-FD36-4B108D227DE9}"/>
              </a:ext>
            </a:extLst>
          </p:cNvPr>
          <p:cNvSpPr txBox="1"/>
          <p:nvPr/>
        </p:nvSpPr>
        <p:spPr>
          <a:xfrm>
            <a:off x="10869792" y="365636"/>
            <a:ext cx="105040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100">
                <a:solidFill>
                  <a:prstClr val="black"/>
                </a:solidFill>
              </a:rPr>
              <a:t>Change since </a:t>
            </a:r>
            <a:br>
              <a:rPr lang="en-GB" sz="1100">
                <a:solidFill>
                  <a:prstClr val="black"/>
                </a:solidFill>
              </a:rPr>
            </a:br>
            <a:r>
              <a:rPr lang="en-GB" sz="1100">
                <a:solidFill>
                  <a:prstClr val="black"/>
                </a:solidFill>
              </a:rPr>
              <a:t>2023</a:t>
            </a:r>
            <a:endParaRPr kumimoji="0" lang="en-GB" sz="1100" i="0" u="none" strike="noStrike" kern="1200" cap="none" spc="0" normalizeH="0" baseline="0" noProof="0">
              <a:ln>
                <a:noFill/>
              </a:ln>
              <a:solidFill>
                <a:prstClr val="black"/>
              </a:solidFill>
              <a:effectLst/>
              <a:uLnTx/>
              <a:uFillTx/>
              <a:ea typeface="+mn-ea"/>
              <a:cs typeface="+mn-cs"/>
            </a:endParaRPr>
          </a:p>
        </p:txBody>
      </p:sp>
      <p:sp>
        <p:nvSpPr>
          <p:cNvPr id="7" name="Isosceles Triangle 6">
            <a:extLst>
              <a:ext uri="{FF2B5EF4-FFF2-40B4-BE49-F238E27FC236}">
                <a16:creationId xmlns:a16="http://schemas.microsoft.com/office/drawing/2014/main" id="{154B7945-2E2A-7983-1A4F-6A59ED19237E}"/>
              </a:ext>
            </a:extLst>
          </p:cNvPr>
          <p:cNvSpPr/>
          <p:nvPr/>
        </p:nvSpPr>
        <p:spPr>
          <a:xfrm>
            <a:off x="11671955" y="2913596"/>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0A403A89-942A-A009-EA85-1FC475CE4F34}"/>
              </a:ext>
            </a:extLst>
          </p:cNvPr>
          <p:cNvSpPr/>
          <p:nvPr/>
        </p:nvSpPr>
        <p:spPr>
          <a:xfrm>
            <a:off x="11649921" y="4043790"/>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3E42A2EB-6B7C-720C-DBED-6D4526606E48}"/>
              </a:ext>
            </a:extLst>
          </p:cNvPr>
          <p:cNvSpPr/>
          <p:nvPr/>
        </p:nvSpPr>
        <p:spPr>
          <a:xfrm>
            <a:off x="11669507" y="5808817"/>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Isosceles Triangle 14">
            <a:extLst>
              <a:ext uri="{FF2B5EF4-FFF2-40B4-BE49-F238E27FC236}">
                <a16:creationId xmlns:a16="http://schemas.microsoft.com/office/drawing/2014/main" id="{FD13C44A-BE73-1B81-307C-3D2B18708B54}"/>
              </a:ext>
            </a:extLst>
          </p:cNvPr>
          <p:cNvSpPr/>
          <p:nvPr/>
        </p:nvSpPr>
        <p:spPr>
          <a:xfrm>
            <a:off x="11671955" y="4670622"/>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Isosceles Triangle 15">
            <a:extLst>
              <a:ext uri="{FF2B5EF4-FFF2-40B4-BE49-F238E27FC236}">
                <a16:creationId xmlns:a16="http://schemas.microsoft.com/office/drawing/2014/main" id="{3A14F9B6-4CA2-D06A-92EB-830E289F2F24}"/>
              </a:ext>
            </a:extLst>
          </p:cNvPr>
          <p:cNvSpPr/>
          <p:nvPr/>
        </p:nvSpPr>
        <p:spPr>
          <a:xfrm>
            <a:off x="11668844" y="5298227"/>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FA837DBF-C50F-DC2B-EC8F-98526D2425D6}"/>
              </a:ext>
            </a:extLst>
          </p:cNvPr>
          <p:cNvSpPr txBox="1"/>
          <p:nvPr/>
        </p:nvSpPr>
        <p:spPr>
          <a:xfrm>
            <a:off x="7151900" y="6240582"/>
            <a:ext cx="2978602"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1,230 Parent of child aged 0-5,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2" name="Text Placeholder 12">
            <a:extLst>
              <a:ext uri="{FF2B5EF4-FFF2-40B4-BE49-F238E27FC236}">
                <a16:creationId xmlns:a16="http://schemas.microsoft.com/office/drawing/2014/main" id="{F00563B6-A089-DCC5-8B1E-A1A945400157}"/>
              </a:ext>
            </a:extLst>
          </p:cNvPr>
          <p:cNvSpPr txBox="1">
            <a:spLocks/>
          </p:cNvSpPr>
          <p:nvPr/>
        </p:nvSpPr>
        <p:spPr>
          <a:xfrm>
            <a:off x="451688" y="3063725"/>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ea typeface="+mn-ea"/>
                <a:cs typeface="+mn-cs"/>
              </a:rPr>
              <a:t>Q</a:t>
            </a:r>
          </a:p>
        </p:txBody>
      </p:sp>
      <p:sp>
        <p:nvSpPr>
          <p:cNvPr id="4" name="TextBox 3">
            <a:extLst>
              <a:ext uri="{FF2B5EF4-FFF2-40B4-BE49-F238E27FC236}">
                <a16:creationId xmlns:a16="http://schemas.microsoft.com/office/drawing/2014/main" id="{FF844B74-B141-9097-D024-095D1860753E}"/>
              </a:ext>
            </a:extLst>
          </p:cNvPr>
          <p:cNvSpPr txBox="1"/>
          <p:nvPr/>
        </p:nvSpPr>
        <p:spPr>
          <a:xfrm>
            <a:off x="7253630" y="6439520"/>
            <a:ext cx="3417923" cy="230832"/>
          </a:xfrm>
          <a:prstGeom prst="rect">
            <a:avLst/>
          </a:prstGeom>
          <a:noFill/>
        </p:spPr>
        <p:txBody>
          <a:bodyPr wrap="none" rtlCol="0">
            <a:spAutoFit/>
          </a:bodyPr>
          <a:lstStyle/>
          <a:p>
            <a:r>
              <a:rPr lang="en-GB" sz="900" dirty="0"/>
              <a:t>Significantly</a:t>
            </a:r>
            <a:r>
              <a:rPr lang="en-GB" sz="900" dirty="0">
                <a:solidFill>
                  <a:srgbClr val="77933C"/>
                </a:solidFill>
              </a:rPr>
              <a:t> higher</a:t>
            </a:r>
            <a:r>
              <a:rPr lang="en-GB" sz="900" dirty="0"/>
              <a:t>/</a:t>
            </a:r>
            <a:r>
              <a:rPr lang="en-GB" sz="900" dirty="0">
                <a:solidFill>
                  <a:srgbClr val="C00000"/>
                </a:solidFill>
              </a:rPr>
              <a:t>lower</a:t>
            </a:r>
            <a:r>
              <a:rPr lang="en-GB" sz="900" dirty="0"/>
              <a:t> change based on previous year, 95% CI</a:t>
            </a:r>
          </a:p>
        </p:txBody>
      </p:sp>
      <p:sp>
        <p:nvSpPr>
          <p:cNvPr id="17" name="Isosceles Triangle 16">
            <a:extLst>
              <a:ext uri="{FF2B5EF4-FFF2-40B4-BE49-F238E27FC236}">
                <a16:creationId xmlns:a16="http://schemas.microsoft.com/office/drawing/2014/main" id="{1C0FE9A3-1300-7171-EFD4-53D50DDC5A5A}"/>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DDD65DEC-17F1-C7C7-4ABB-69725A544CB1}"/>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75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CA099-1300-F04D-1C2F-A15F69682B84}"/>
              </a:ext>
            </a:extLst>
          </p:cNvPr>
          <p:cNvSpPr>
            <a:spLocks noGrp="1"/>
          </p:cNvSpPr>
          <p:nvPr>
            <p:ph type="title"/>
          </p:nvPr>
        </p:nvSpPr>
        <p:spPr>
          <a:xfrm>
            <a:off x="437230" y="317353"/>
            <a:ext cx="10021220" cy="775597"/>
          </a:xfrm>
        </p:spPr>
        <p:txBody>
          <a:bodyPr/>
          <a:lstStyle/>
          <a:p>
            <a:r>
              <a:rPr lang="en-GB" sz="2400">
                <a:solidFill>
                  <a:schemeClr val="tx1"/>
                </a:solidFill>
              </a:rPr>
              <a:t>Knowledge of key actors is consistently higher among parents in general, and lowest among non-parents, particularly those aged 45+</a:t>
            </a:r>
            <a:r>
              <a:rPr lang="en-GB" sz="2400"/>
              <a:t>  (and falling)</a:t>
            </a:r>
            <a:endParaRPr lang="en-GB" sz="2400">
              <a:solidFill>
                <a:schemeClr val="tx1"/>
              </a:solidFill>
            </a:endParaRPr>
          </a:p>
        </p:txBody>
      </p:sp>
      <p:graphicFrame>
        <p:nvGraphicFramePr>
          <p:cNvPr id="5" name="Table 4">
            <a:extLst>
              <a:ext uri="{FF2B5EF4-FFF2-40B4-BE49-F238E27FC236}">
                <a16:creationId xmlns:a16="http://schemas.microsoft.com/office/drawing/2014/main" id="{A93254D8-772D-FA00-D15B-A323F7232388}"/>
              </a:ext>
            </a:extLst>
          </p:cNvPr>
          <p:cNvGraphicFramePr>
            <a:graphicFrameLocks noGrp="1"/>
          </p:cNvGraphicFramePr>
          <p:nvPr>
            <p:extLst>
              <p:ext uri="{D42A27DB-BD31-4B8C-83A1-F6EECF244321}">
                <p14:modId xmlns:p14="http://schemas.microsoft.com/office/powerpoint/2010/main" val="3358008878"/>
              </p:ext>
            </p:extLst>
          </p:nvPr>
        </p:nvGraphicFramePr>
        <p:xfrm>
          <a:off x="449999" y="1355683"/>
          <a:ext cx="11299085" cy="4783325"/>
        </p:xfrm>
        <a:graphic>
          <a:graphicData uri="http://schemas.openxmlformats.org/drawingml/2006/table">
            <a:tbl>
              <a:tblPr/>
              <a:tblGrid>
                <a:gridCol w="1477124">
                  <a:extLst>
                    <a:ext uri="{9D8B030D-6E8A-4147-A177-3AD203B41FA5}">
                      <a16:colId xmlns:a16="http://schemas.microsoft.com/office/drawing/2014/main" val="51801773"/>
                    </a:ext>
                  </a:extLst>
                </a:gridCol>
                <a:gridCol w="1091329">
                  <a:extLst>
                    <a:ext uri="{9D8B030D-6E8A-4147-A177-3AD203B41FA5}">
                      <a16:colId xmlns:a16="http://schemas.microsoft.com/office/drawing/2014/main" val="852469141"/>
                    </a:ext>
                  </a:extLst>
                </a:gridCol>
                <a:gridCol w="1091329">
                  <a:extLst>
                    <a:ext uri="{9D8B030D-6E8A-4147-A177-3AD203B41FA5}">
                      <a16:colId xmlns:a16="http://schemas.microsoft.com/office/drawing/2014/main" val="2152655454"/>
                    </a:ext>
                  </a:extLst>
                </a:gridCol>
                <a:gridCol w="1091329">
                  <a:extLst>
                    <a:ext uri="{9D8B030D-6E8A-4147-A177-3AD203B41FA5}">
                      <a16:colId xmlns:a16="http://schemas.microsoft.com/office/drawing/2014/main" val="329520067"/>
                    </a:ext>
                  </a:extLst>
                </a:gridCol>
                <a:gridCol w="1091329">
                  <a:extLst>
                    <a:ext uri="{9D8B030D-6E8A-4147-A177-3AD203B41FA5}">
                      <a16:colId xmlns:a16="http://schemas.microsoft.com/office/drawing/2014/main" val="3802697504"/>
                    </a:ext>
                  </a:extLst>
                </a:gridCol>
                <a:gridCol w="1091329">
                  <a:extLst>
                    <a:ext uri="{9D8B030D-6E8A-4147-A177-3AD203B41FA5}">
                      <a16:colId xmlns:a16="http://schemas.microsoft.com/office/drawing/2014/main" val="2789212766"/>
                    </a:ext>
                  </a:extLst>
                </a:gridCol>
                <a:gridCol w="1091329">
                  <a:extLst>
                    <a:ext uri="{9D8B030D-6E8A-4147-A177-3AD203B41FA5}">
                      <a16:colId xmlns:a16="http://schemas.microsoft.com/office/drawing/2014/main" val="3066811089"/>
                    </a:ext>
                  </a:extLst>
                </a:gridCol>
                <a:gridCol w="1091329">
                  <a:extLst>
                    <a:ext uri="{9D8B030D-6E8A-4147-A177-3AD203B41FA5}">
                      <a16:colId xmlns:a16="http://schemas.microsoft.com/office/drawing/2014/main" val="2651007085"/>
                    </a:ext>
                  </a:extLst>
                </a:gridCol>
                <a:gridCol w="1091329">
                  <a:extLst>
                    <a:ext uri="{9D8B030D-6E8A-4147-A177-3AD203B41FA5}">
                      <a16:colId xmlns:a16="http://schemas.microsoft.com/office/drawing/2014/main" val="3110485522"/>
                    </a:ext>
                  </a:extLst>
                </a:gridCol>
                <a:gridCol w="1091329">
                  <a:extLst>
                    <a:ext uri="{9D8B030D-6E8A-4147-A177-3AD203B41FA5}">
                      <a16:colId xmlns:a16="http://schemas.microsoft.com/office/drawing/2014/main" val="2156614960"/>
                    </a:ext>
                  </a:extLst>
                </a:gridCol>
              </a:tblGrid>
              <a:tr h="64434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0" i="0" u="none" strike="noStrike">
                          <a:solidFill>
                            <a:schemeClr val="tx1"/>
                          </a:solidFill>
                          <a:effectLst/>
                          <a:latin typeface="Barlow" panose="00000500000000000000" pitchFamily="2" charset="0"/>
                        </a:rPr>
                        <a:t>% Saying they know a great deal / fair amount </a:t>
                      </a:r>
                      <a:endParaRPr lang="en-GB" sz="1050" b="0" i="0" u="none" strike="noStrike">
                        <a:solidFill>
                          <a:srgbClr val="000000"/>
                        </a:solidFill>
                        <a:effectLst/>
                        <a:latin typeface="Barlow" panose="00000500000000000000" pitchFamily="2" charset="0"/>
                      </a:endParaRPr>
                    </a:p>
                  </a:txBody>
                  <a:tcPr marL="9525" marR="9525" marT="9525"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General Population</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Parents of </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 0–5-year-olds</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Parents of</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0–18-year-olds</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Parents of  18+</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Likely to have first child</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No children </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aged 45+</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No children </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aged under </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45 </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Grand-</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parent of </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0–5-year-olds</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chemeClr val="tx1">
                              <a:lumMod val="95000"/>
                              <a:lumOff val="5000"/>
                            </a:schemeClr>
                          </a:solidFill>
                          <a:effectLst/>
                          <a:latin typeface="Barlow" panose="00000500000000000000" pitchFamily="2" charset="0"/>
                        </a:rPr>
                        <a:t>Grand-</a:t>
                      </a:r>
                      <a:br>
                        <a:rPr lang="en-GB" sz="1100" b="0" i="0" u="none" strike="noStrike">
                          <a:solidFill>
                            <a:schemeClr val="tx1">
                              <a:lumMod val="95000"/>
                              <a:lumOff val="5000"/>
                            </a:schemeClr>
                          </a:solidFill>
                          <a:effectLst/>
                          <a:latin typeface="Barlow" panose="00000500000000000000" pitchFamily="2" charset="0"/>
                        </a:rPr>
                      </a:br>
                      <a:r>
                        <a:rPr lang="en-GB" sz="1100" b="0" i="0" u="none" strike="noStrike">
                          <a:solidFill>
                            <a:schemeClr val="tx1">
                              <a:lumMod val="95000"/>
                              <a:lumOff val="5000"/>
                            </a:schemeClr>
                          </a:solidFill>
                          <a:effectLst/>
                          <a:latin typeface="Barlow" panose="00000500000000000000" pitchFamily="2" charset="0"/>
                        </a:rPr>
                        <a:t>parent any</a:t>
                      </a:r>
                    </a:p>
                  </a:txBody>
                  <a:tcPr marL="9525" marR="9525" marT="9525"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5905507"/>
                  </a:ext>
                </a:extLst>
              </a:tr>
              <a:tr h="459887">
                <a:tc>
                  <a:txBody>
                    <a:bodyPr/>
                    <a:lstStyle/>
                    <a:p>
                      <a:pPr algn="ctr" fontAlgn="b"/>
                      <a:r>
                        <a:rPr lang="en-GB" sz="1050" b="0" i="0" u="none" strike="noStrike">
                          <a:solidFill>
                            <a:srgbClr val="000000"/>
                          </a:solidFill>
                          <a:effectLst/>
                          <a:latin typeface="Barlow" panose="00000500000000000000" pitchFamily="2" charset="0"/>
                        </a:rPr>
                        <a:t> Primary schools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AFD480"/>
                          </a:highlight>
                          <a:latin typeface="+mn-lt"/>
                        </a:rPr>
                        <a:t>52%</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AFD480"/>
                    </a:solidFill>
                  </a:tcPr>
                </a:tc>
                <a:tc>
                  <a:txBody>
                    <a:bodyPr/>
                    <a:lstStyle/>
                    <a:p>
                      <a:pPr algn="ctr" fontAlgn="b"/>
                      <a:r>
                        <a:rPr lang="en-GB" sz="1400" b="0" i="0" u="none" strike="noStrike">
                          <a:solidFill>
                            <a:srgbClr val="000000"/>
                          </a:solidFill>
                          <a:effectLst/>
                          <a:highlight>
                            <a:srgbClr val="6EC27C"/>
                          </a:highlight>
                          <a:latin typeface="+mn-lt"/>
                        </a:rPr>
                        <a:t>64%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6EC27C"/>
                    </a:solidFill>
                  </a:tcPr>
                </a:tc>
                <a:tc>
                  <a:txBody>
                    <a:bodyPr/>
                    <a:lstStyle/>
                    <a:p>
                      <a:pPr algn="ctr" fontAlgn="b"/>
                      <a:r>
                        <a:rPr lang="en-GB" sz="1400" b="0" i="0" u="none" strike="noStrike">
                          <a:solidFill>
                            <a:srgbClr val="000000"/>
                          </a:solidFill>
                          <a:effectLst/>
                          <a:highlight>
                            <a:srgbClr val="63BE7B"/>
                          </a:highlight>
                          <a:latin typeface="+mn-lt"/>
                        </a:rPr>
                        <a:t>66%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63BE7B"/>
                    </a:solidFill>
                  </a:tcPr>
                </a:tc>
                <a:tc>
                  <a:txBody>
                    <a:bodyPr/>
                    <a:lstStyle/>
                    <a:p>
                      <a:pPr algn="ctr" fontAlgn="b"/>
                      <a:r>
                        <a:rPr lang="en-GB" sz="1400" b="0" i="0" u="none" strike="noStrike">
                          <a:solidFill>
                            <a:srgbClr val="000000"/>
                          </a:solidFill>
                          <a:effectLst/>
                          <a:highlight>
                            <a:srgbClr val="8FCB7E"/>
                          </a:highlight>
                          <a:latin typeface="+mn-lt"/>
                        </a:rPr>
                        <a:t>58%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8FCB7E"/>
                    </a:solidFill>
                  </a:tcPr>
                </a:tc>
                <a:tc>
                  <a:txBody>
                    <a:bodyPr/>
                    <a:lstStyle/>
                    <a:p>
                      <a:pPr algn="ctr" fontAlgn="b"/>
                      <a:r>
                        <a:rPr lang="en-GB" sz="1400" b="0" i="0" u="none" strike="noStrike">
                          <a:solidFill>
                            <a:srgbClr val="000000"/>
                          </a:solidFill>
                          <a:effectLst/>
                          <a:highlight>
                            <a:srgbClr val="CADC81"/>
                          </a:highlight>
                          <a:latin typeface="+mn-lt"/>
                        </a:rPr>
                        <a:t>47%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CADC81"/>
                    </a:solidFill>
                  </a:tcPr>
                </a:tc>
                <a:tc>
                  <a:txBody>
                    <a:bodyPr/>
                    <a:lstStyle/>
                    <a:p>
                      <a:pPr algn="ctr" fontAlgn="b"/>
                      <a:r>
                        <a:rPr lang="en-GB" sz="1400" b="0" i="0" u="none" strike="noStrike">
                          <a:solidFill>
                            <a:srgbClr val="000000"/>
                          </a:solidFill>
                          <a:effectLst/>
                          <a:highlight>
                            <a:srgbClr val="FCC57C"/>
                          </a:highlight>
                          <a:latin typeface="+mn-lt"/>
                        </a:rPr>
                        <a:t>28%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C57C"/>
                    </a:solidFill>
                  </a:tcPr>
                </a:tc>
                <a:tc>
                  <a:txBody>
                    <a:bodyPr/>
                    <a:lstStyle/>
                    <a:p>
                      <a:pPr algn="ctr" fontAlgn="b"/>
                      <a:r>
                        <a:rPr lang="en-GB" sz="1400" b="0" i="0" u="none" strike="noStrike">
                          <a:solidFill>
                            <a:srgbClr val="000000"/>
                          </a:solidFill>
                          <a:effectLst/>
                          <a:highlight>
                            <a:srgbClr val="DAE182"/>
                          </a:highlight>
                          <a:latin typeface="+mn-lt"/>
                        </a:rPr>
                        <a:t>44%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AE182"/>
                    </a:solidFill>
                  </a:tcPr>
                </a:tc>
                <a:tc>
                  <a:txBody>
                    <a:bodyPr/>
                    <a:lstStyle/>
                    <a:p>
                      <a:pPr algn="ctr" fontAlgn="b"/>
                      <a:r>
                        <a:rPr lang="en-GB" sz="1400" b="0" i="0" u="none" strike="noStrike">
                          <a:solidFill>
                            <a:srgbClr val="000000"/>
                          </a:solidFill>
                          <a:effectLst/>
                          <a:highlight>
                            <a:srgbClr val="89C97E"/>
                          </a:highlight>
                          <a:latin typeface="+mn-lt"/>
                        </a:rPr>
                        <a:t>59%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89C97E"/>
                    </a:solidFill>
                  </a:tcPr>
                </a:tc>
                <a:tc>
                  <a:txBody>
                    <a:bodyPr/>
                    <a:lstStyle/>
                    <a:p>
                      <a:pPr algn="ctr" fontAlgn="b"/>
                      <a:r>
                        <a:rPr lang="en-GB" sz="1400" b="0" i="0" u="none" strike="noStrike">
                          <a:solidFill>
                            <a:srgbClr val="000000"/>
                          </a:solidFill>
                          <a:effectLst/>
                          <a:highlight>
                            <a:srgbClr val="9FD07F"/>
                          </a:highlight>
                          <a:latin typeface="+mn-lt"/>
                        </a:rPr>
                        <a:t>55%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9FD07F"/>
                    </a:solidFill>
                  </a:tcPr>
                </a:tc>
                <a:extLst>
                  <a:ext uri="{0D108BD9-81ED-4DB2-BD59-A6C34878D82A}">
                    <a16:rowId xmlns:a16="http://schemas.microsoft.com/office/drawing/2014/main" val="1109969074"/>
                  </a:ext>
                </a:extLst>
              </a:tr>
              <a:tr h="459887">
                <a:tc>
                  <a:txBody>
                    <a:bodyPr/>
                    <a:lstStyle/>
                    <a:p>
                      <a:pPr algn="ctr" fontAlgn="b"/>
                      <a:r>
                        <a:rPr lang="en-GB" sz="1050" b="0" i="0" u="none" strike="noStrike">
                          <a:solidFill>
                            <a:srgbClr val="000000"/>
                          </a:solidFill>
                          <a:effectLst/>
                          <a:latin typeface="Barlow" panose="00000500000000000000" pitchFamily="2" charset="0"/>
                        </a:rPr>
                        <a:t>Early education and childcare services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EAE583"/>
                          </a:highlight>
                          <a:latin typeface="+mn-lt"/>
                        </a:rPr>
                        <a:t>41%</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EAE583"/>
                    </a:solidFill>
                  </a:tcPr>
                </a:tc>
                <a:tc>
                  <a:txBody>
                    <a:bodyPr/>
                    <a:lstStyle/>
                    <a:p>
                      <a:pPr algn="ctr" fontAlgn="b"/>
                      <a:r>
                        <a:rPr lang="en-GB" sz="1400" b="0" i="0" u="none" strike="noStrike">
                          <a:solidFill>
                            <a:srgbClr val="000000"/>
                          </a:solidFill>
                          <a:effectLst/>
                          <a:highlight>
                            <a:srgbClr val="74C37C"/>
                          </a:highlight>
                          <a:latin typeface="+mn-lt"/>
                        </a:rPr>
                        <a:t>63%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6EC27C"/>
                    </a:solidFill>
                  </a:tcPr>
                </a:tc>
                <a:tc>
                  <a:txBody>
                    <a:bodyPr/>
                    <a:lstStyle/>
                    <a:p>
                      <a:pPr algn="ctr" fontAlgn="b"/>
                      <a:r>
                        <a:rPr lang="en-GB" sz="1400" b="0" i="0" u="none" strike="noStrike">
                          <a:solidFill>
                            <a:srgbClr val="000000"/>
                          </a:solidFill>
                          <a:effectLst/>
                          <a:highlight>
                            <a:srgbClr val="89C97E"/>
                          </a:highlight>
                          <a:latin typeface="+mn-lt"/>
                        </a:rPr>
                        <a:t>59%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89C97E"/>
                    </a:solidFill>
                  </a:tcPr>
                </a:tc>
                <a:tc>
                  <a:txBody>
                    <a:bodyPr/>
                    <a:lstStyle/>
                    <a:p>
                      <a:pPr algn="ctr" fontAlgn="b"/>
                      <a:r>
                        <a:rPr lang="en-GB" sz="1400" b="0" i="0" u="none" strike="noStrike">
                          <a:solidFill>
                            <a:srgbClr val="000000"/>
                          </a:solidFill>
                          <a:effectLst/>
                          <a:highlight>
                            <a:srgbClr val="DAE182"/>
                          </a:highlight>
                          <a:latin typeface="+mn-lt"/>
                        </a:rPr>
                        <a:t>44%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AE182"/>
                    </a:solidFill>
                  </a:tcPr>
                </a:tc>
                <a:tc>
                  <a:txBody>
                    <a:bodyPr/>
                    <a:lstStyle/>
                    <a:p>
                      <a:pPr algn="ctr" fontAlgn="b"/>
                      <a:r>
                        <a:rPr lang="en-GB" sz="1400" b="0" i="0" u="none" strike="noStrike">
                          <a:solidFill>
                            <a:srgbClr val="000000"/>
                          </a:solidFill>
                          <a:effectLst/>
                          <a:highlight>
                            <a:srgbClr val="DFE283"/>
                          </a:highlight>
                          <a:latin typeface="+mn-lt"/>
                        </a:rPr>
                        <a:t>43%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FE283"/>
                    </a:solidFill>
                  </a:tcPr>
                </a:tc>
                <a:tc>
                  <a:txBody>
                    <a:bodyPr/>
                    <a:lstStyle/>
                    <a:p>
                      <a:pPr algn="ctr" fontAlgn="b"/>
                      <a:r>
                        <a:rPr lang="en-GB" sz="1400" b="0" i="0" u="none" strike="noStrike">
                          <a:solidFill>
                            <a:srgbClr val="000000"/>
                          </a:solidFill>
                          <a:effectLst/>
                          <a:highlight>
                            <a:srgbClr val="F98A71"/>
                          </a:highlight>
                          <a:latin typeface="+mn-lt"/>
                        </a:rPr>
                        <a:t>14%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98A71"/>
                    </a:solidFill>
                  </a:tcPr>
                </a:tc>
                <a:tc>
                  <a:txBody>
                    <a:bodyPr/>
                    <a:lstStyle/>
                    <a:p>
                      <a:pPr algn="ctr" fontAlgn="b"/>
                      <a:r>
                        <a:rPr lang="en-GB" sz="1400" b="0" i="0" u="none" strike="noStrike">
                          <a:solidFill>
                            <a:srgbClr val="000000"/>
                          </a:solidFill>
                          <a:effectLst/>
                          <a:highlight>
                            <a:srgbClr val="FEE282"/>
                          </a:highlight>
                          <a:latin typeface="+mn-lt"/>
                        </a:rPr>
                        <a:t>35%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EE282"/>
                    </a:solidFill>
                  </a:tcPr>
                </a:tc>
                <a:tc>
                  <a:txBody>
                    <a:bodyPr/>
                    <a:lstStyle/>
                    <a:p>
                      <a:pPr algn="ctr" fontAlgn="b"/>
                      <a:r>
                        <a:rPr lang="en-GB" sz="1400" b="0" i="0" u="none" strike="noStrike">
                          <a:solidFill>
                            <a:srgbClr val="000000"/>
                          </a:solidFill>
                          <a:effectLst/>
                          <a:highlight>
                            <a:srgbClr val="CFDE82"/>
                          </a:highlight>
                          <a:latin typeface="+mn-lt"/>
                        </a:rPr>
                        <a:t>46%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CFDE82"/>
                    </a:solidFill>
                  </a:tcPr>
                </a:tc>
                <a:tc>
                  <a:txBody>
                    <a:bodyPr/>
                    <a:lstStyle/>
                    <a:p>
                      <a:pPr algn="ctr" fontAlgn="b"/>
                      <a:r>
                        <a:rPr lang="en-GB" sz="1400" b="0" i="0" u="none" strike="noStrike">
                          <a:solidFill>
                            <a:srgbClr val="000000"/>
                          </a:solidFill>
                          <a:effectLst/>
                          <a:highlight>
                            <a:srgbClr val="E5E483"/>
                          </a:highlight>
                          <a:latin typeface="+mn-lt"/>
                        </a:rPr>
                        <a:t>42%</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FE283"/>
                    </a:solidFill>
                  </a:tcPr>
                </a:tc>
                <a:extLst>
                  <a:ext uri="{0D108BD9-81ED-4DB2-BD59-A6C34878D82A}">
                    <a16:rowId xmlns:a16="http://schemas.microsoft.com/office/drawing/2014/main" val="3535067082"/>
                  </a:ext>
                </a:extLst>
              </a:tr>
              <a:tr h="459887">
                <a:tc>
                  <a:txBody>
                    <a:bodyPr/>
                    <a:lstStyle/>
                    <a:p>
                      <a:pPr algn="ctr" fontAlgn="b"/>
                      <a:r>
                        <a:rPr lang="en-GB" sz="1050" b="0" i="0" u="none" strike="noStrike">
                          <a:solidFill>
                            <a:srgbClr val="000000"/>
                          </a:solidFill>
                          <a:effectLst/>
                          <a:latin typeface="Barlow" panose="00000500000000000000" pitchFamily="2" charset="0"/>
                        </a:rPr>
                        <a:t>GPs and </a:t>
                      </a:r>
                      <a:br>
                        <a:rPr lang="en-GB" sz="1050" b="0" i="0" u="none" strike="noStrike">
                          <a:solidFill>
                            <a:srgbClr val="000000"/>
                          </a:solidFill>
                          <a:effectLst/>
                          <a:latin typeface="Barlow" panose="00000500000000000000" pitchFamily="2" charset="0"/>
                        </a:rPr>
                      </a:br>
                      <a:r>
                        <a:rPr lang="en-GB" sz="1050" b="0" i="0" u="none" strike="noStrike">
                          <a:solidFill>
                            <a:srgbClr val="000000"/>
                          </a:solidFill>
                          <a:effectLst/>
                          <a:latin typeface="Barlow" panose="00000500000000000000" pitchFamily="2" charset="0"/>
                        </a:rPr>
                        <a:t>practice nurses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DFE283"/>
                          </a:highlight>
                          <a:latin typeface="+mn-lt"/>
                        </a:rPr>
                        <a:t>43%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FE283"/>
                    </a:solidFill>
                  </a:tcPr>
                </a:tc>
                <a:tc>
                  <a:txBody>
                    <a:bodyPr/>
                    <a:lstStyle/>
                    <a:p>
                      <a:pPr algn="ctr" fontAlgn="b"/>
                      <a:r>
                        <a:rPr lang="en-GB" sz="1400" b="0" i="0" u="none" strike="noStrike">
                          <a:solidFill>
                            <a:srgbClr val="000000"/>
                          </a:solidFill>
                          <a:effectLst/>
                          <a:highlight>
                            <a:srgbClr val="84C87D"/>
                          </a:highlight>
                          <a:latin typeface="+mn-lt"/>
                        </a:rPr>
                        <a:t>60%</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84C87D"/>
                    </a:solidFill>
                  </a:tcPr>
                </a:tc>
                <a:tc>
                  <a:txBody>
                    <a:bodyPr/>
                    <a:lstStyle/>
                    <a:p>
                      <a:pPr algn="ctr" fontAlgn="b"/>
                      <a:r>
                        <a:rPr lang="en-GB" sz="1400" b="0" i="0" u="none" strike="noStrike">
                          <a:solidFill>
                            <a:srgbClr val="000000"/>
                          </a:solidFill>
                          <a:effectLst/>
                          <a:highlight>
                            <a:srgbClr val="8FCB7E"/>
                          </a:highlight>
                          <a:latin typeface="+mn-lt"/>
                        </a:rPr>
                        <a:t>58%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8FCB7E"/>
                    </a:solidFill>
                  </a:tcPr>
                </a:tc>
                <a:tc>
                  <a:txBody>
                    <a:bodyPr/>
                    <a:lstStyle/>
                    <a:p>
                      <a:pPr algn="ctr" fontAlgn="b"/>
                      <a:r>
                        <a:rPr lang="en-GB" sz="1400" b="0" i="0" u="none" strike="noStrike">
                          <a:solidFill>
                            <a:srgbClr val="000000"/>
                          </a:solidFill>
                          <a:effectLst/>
                          <a:highlight>
                            <a:srgbClr val="CADC81"/>
                          </a:highlight>
                          <a:latin typeface="+mn-lt"/>
                        </a:rPr>
                        <a:t>47%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CADC81"/>
                    </a:solidFill>
                  </a:tcPr>
                </a:tc>
                <a:tc>
                  <a:txBody>
                    <a:bodyPr/>
                    <a:lstStyle/>
                    <a:p>
                      <a:pPr algn="ctr" fontAlgn="b"/>
                      <a:r>
                        <a:rPr lang="en-GB" sz="1400" b="0" i="0" u="none" strike="noStrike">
                          <a:solidFill>
                            <a:srgbClr val="000000"/>
                          </a:solidFill>
                          <a:effectLst/>
                          <a:highlight>
                            <a:srgbClr val="D4DF82"/>
                          </a:highlight>
                          <a:latin typeface="+mn-lt"/>
                        </a:rPr>
                        <a:t>45%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4DF82"/>
                    </a:solidFill>
                  </a:tcPr>
                </a:tc>
                <a:tc>
                  <a:txBody>
                    <a:bodyPr/>
                    <a:lstStyle/>
                    <a:p>
                      <a:pPr algn="ctr" fontAlgn="b"/>
                      <a:r>
                        <a:rPr lang="en-GB" sz="1400" b="0" i="0" u="none" strike="noStrike">
                          <a:solidFill>
                            <a:srgbClr val="000000"/>
                          </a:solidFill>
                          <a:effectLst/>
                          <a:highlight>
                            <a:srgbClr val="FBB078"/>
                          </a:highlight>
                          <a:latin typeface="+mn-lt"/>
                        </a:rPr>
                        <a:t>23%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BB078"/>
                    </a:solidFill>
                  </a:tcPr>
                </a:tc>
                <a:tc>
                  <a:txBody>
                    <a:bodyPr/>
                    <a:lstStyle/>
                    <a:p>
                      <a:pPr algn="ctr" fontAlgn="b"/>
                      <a:r>
                        <a:rPr lang="en-GB" sz="1400" b="0" i="0" u="none" strike="noStrike">
                          <a:solidFill>
                            <a:srgbClr val="000000"/>
                          </a:solidFill>
                          <a:effectLst/>
                          <a:highlight>
                            <a:srgbClr val="FEE282"/>
                          </a:highlight>
                          <a:latin typeface="+mn-lt"/>
                        </a:rPr>
                        <a:t>35%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EE282"/>
                    </a:solidFill>
                  </a:tcPr>
                </a:tc>
                <a:tc>
                  <a:txBody>
                    <a:bodyPr/>
                    <a:lstStyle/>
                    <a:p>
                      <a:pPr algn="ctr" fontAlgn="b"/>
                      <a:r>
                        <a:rPr lang="en-GB" sz="1400" b="0" i="0" u="none" strike="noStrike">
                          <a:solidFill>
                            <a:srgbClr val="000000"/>
                          </a:solidFill>
                          <a:effectLst/>
                          <a:highlight>
                            <a:srgbClr val="BAD780"/>
                          </a:highlight>
                          <a:latin typeface="+mn-lt"/>
                        </a:rPr>
                        <a:t>50%</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BAD780"/>
                    </a:solidFill>
                  </a:tcPr>
                </a:tc>
                <a:tc>
                  <a:txBody>
                    <a:bodyPr/>
                    <a:lstStyle/>
                    <a:p>
                      <a:pPr algn="ctr" fontAlgn="b"/>
                      <a:r>
                        <a:rPr lang="en-GB" sz="1400" b="0" i="0" u="none" strike="noStrike">
                          <a:solidFill>
                            <a:srgbClr val="000000"/>
                          </a:solidFill>
                          <a:effectLst/>
                          <a:highlight>
                            <a:srgbClr val="CFDE82"/>
                          </a:highlight>
                          <a:latin typeface="+mn-lt"/>
                        </a:rPr>
                        <a:t>46%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CFDE82"/>
                    </a:solidFill>
                  </a:tcPr>
                </a:tc>
                <a:extLst>
                  <a:ext uri="{0D108BD9-81ED-4DB2-BD59-A6C34878D82A}">
                    <a16:rowId xmlns:a16="http://schemas.microsoft.com/office/drawing/2014/main" val="1503365045"/>
                  </a:ext>
                </a:extLst>
              </a:tr>
              <a:tr h="459887">
                <a:tc>
                  <a:txBody>
                    <a:bodyPr/>
                    <a:lstStyle/>
                    <a:p>
                      <a:pPr algn="ctr" fontAlgn="b"/>
                      <a:r>
                        <a:rPr lang="en-GB" sz="1050" b="0" i="0" u="none" strike="noStrike">
                          <a:solidFill>
                            <a:srgbClr val="000000"/>
                          </a:solidFill>
                          <a:effectLst/>
                          <a:latin typeface="Barlow" panose="00000500000000000000" pitchFamily="2" charset="0"/>
                        </a:rPr>
                        <a:t> Health visitors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FFEB84"/>
                          </a:highlight>
                          <a:latin typeface="+mn-lt"/>
                        </a:rPr>
                        <a:t>37%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GB" sz="1400" b="0" i="0" u="none" strike="noStrike">
                          <a:solidFill>
                            <a:srgbClr val="000000"/>
                          </a:solidFill>
                          <a:effectLst/>
                          <a:highlight>
                            <a:srgbClr val="89C97E"/>
                          </a:highlight>
                          <a:latin typeface="+mn-lt"/>
                        </a:rPr>
                        <a:t>59%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89C97E"/>
                    </a:solidFill>
                  </a:tcPr>
                </a:tc>
                <a:tc>
                  <a:txBody>
                    <a:bodyPr/>
                    <a:lstStyle/>
                    <a:p>
                      <a:pPr algn="ctr" fontAlgn="b"/>
                      <a:r>
                        <a:rPr lang="en-GB" sz="1400" b="0" i="0" u="none" strike="noStrike">
                          <a:solidFill>
                            <a:srgbClr val="000000"/>
                          </a:solidFill>
                          <a:effectLst/>
                          <a:highlight>
                            <a:srgbClr val="9FD07F"/>
                          </a:highlight>
                          <a:latin typeface="+mn-lt"/>
                        </a:rPr>
                        <a:t>55%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9FD07F"/>
                    </a:solidFill>
                  </a:tcPr>
                </a:tc>
                <a:tc>
                  <a:txBody>
                    <a:bodyPr/>
                    <a:lstStyle/>
                    <a:p>
                      <a:pPr algn="ctr" fontAlgn="b"/>
                      <a:r>
                        <a:rPr lang="en-GB" sz="1400" b="0" i="0" u="none" strike="noStrike">
                          <a:solidFill>
                            <a:srgbClr val="000000"/>
                          </a:solidFill>
                          <a:effectLst/>
                          <a:highlight>
                            <a:srgbClr val="DFE283"/>
                          </a:highlight>
                          <a:latin typeface="+mn-lt"/>
                        </a:rPr>
                        <a:t>43%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FE283"/>
                    </a:solidFill>
                  </a:tcPr>
                </a:tc>
                <a:tc>
                  <a:txBody>
                    <a:bodyPr/>
                    <a:lstStyle/>
                    <a:p>
                      <a:pPr algn="ctr" fontAlgn="b"/>
                      <a:r>
                        <a:rPr lang="en-GB" sz="1400" b="0" i="0" u="none" strike="noStrike">
                          <a:solidFill>
                            <a:srgbClr val="000000"/>
                          </a:solidFill>
                          <a:effectLst/>
                          <a:highlight>
                            <a:srgbClr val="FEDE81"/>
                          </a:highlight>
                          <a:latin typeface="+mn-lt"/>
                        </a:rPr>
                        <a:t>34%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EDE81"/>
                    </a:solidFill>
                  </a:tcPr>
                </a:tc>
                <a:tc>
                  <a:txBody>
                    <a:bodyPr/>
                    <a:lstStyle/>
                    <a:p>
                      <a:pPr algn="ctr" fontAlgn="b"/>
                      <a:r>
                        <a:rPr lang="en-GB" sz="1400" b="0" i="0" u="none" strike="noStrike">
                          <a:solidFill>
                            <a:srgbClr val="000000"/>
                          </a:solidFill>
                          <a:effectLst/>
                          <a:highlight>
                            <a:srgbClr val="F98670"/>
                          </a:highlight>
                          <a:latin typeface="+mn-lt"/>
                        </a:rPr>
                        <a:t>13%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98670"/>
                    </a:solidFill>
                  </a:tcPr>
                </a:tc>
                <a:tc>
                  <a:txBody>
                    <a:bodyPr/>
                    <a:lstStyle/>
                    <a:p>
                      <a:pPr algn="ctr" fontAlgn="b"/>
                      <a:r>
                        <a:rPr lang="en-GB" sz="1400" b="0" i="0" u="none" strike="noStrike">
                          <a:solidFill>
                            <a:srgbClr val="000000"/>
                          </a:solidFill>
                          <a:effectLst/>
                          <a:highlight>
                            <a:srgbClr val="FCBC7B"/>
                          </a:highlight>
                          <a:latin typeface="+mn-lt"/>
                        </a:rPr>
                        <a:t>26%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400" b="0" i="0" u="none" strike="noStrike">
                          <a:solidFill>
                            <a:srgbClr val="000000"/>
                          </a:solidFill>
                          <a:effectLst/>
                          <a:highlight>
                            <a:srgbClr val="DFE283"/>
                          </a:highlight>
                          <a:latin typeface="+mn-lt"/>
                        </a:rPr>
                        <a:t>43%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FE283"/>
                    </a:solidFill>
                  </a:tcPr>
                </a:tc>
                <a:tc>
                  <a:txBody>
                    <a:bodyPr/>
                    <a:lstStyle/>
                    <a:p>
                      <a:pPr algn="ctr" fontAlgn="b"/>
                      <a:r>
                        <a:rPr lang="en-GB" sz="1400" b="0" i="0" u="none" strike="noStrike">
                          <a:solidFill>
                            <a:srgbClr val="000000"/>
                          </a:solidFill>
                          <a:effectLst/>
                          <a:highlight>
                            <a:srgbClr val="EFE784"/>
                          </a:highlight>
                          <a:latin typeface="+mn-lt"/>
                        </a:rPr>
                        <a:t>40%</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EFE784"/>
                    </a:solidFill>
                  </a:tcPr>
                </a:tc>
                <a:extLst>
                  <a:ext uri="{0D108BD9-81ED-4DB2-BD59-A6C34878D82A}">
                    <a16:rowId xmlns:a16="http://schemas.microsoft.com/office/drawing/2014/main" val="3826114472"/>
                  </a:ext>
                </a:extLst>
              </a:tr>
              <a:tr h="459887">
                <a:tc>
                  <a:txBody>
                    <a:bodyPr/>
                    <a:lstStyle/>
                    <a:p>
                      <a:pPr algn="ctr" fontAlgn="b"/>
                      <a:r>
                        <a:rPr lang="en-GB" sz="1050" b="0" i="0" u="none" strike="noStrike">
                          <a:solidFill>
                            <a:srgbClr val="000000"/>
                          </a:solidFill>
                          <a:effectLst/>
                          <a:latin typeface="Barlow" panose="00000500000000000000" pitchFamily="2" charset="0"/>
                        </a:rPr>
                        <a:t> Midwives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FFEB84"/>
                          </a:highlight>
                          <a:latin typeface="+mn-lt"/>
                        </a:rPr>
                        <a:t>37%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GB" sz="1400" b="0" i="0" u="none" strike="noStrike">
                          <a:solidFill>
                            <a:srgbClr val="000000"/>
                          </a:solidFill>
                          <a:effectLst/>
                          <a:highlight>
                            <a:srgbClr val="89C97E"/>
                          </a:highlight>
                          <a:latin typeface="+mn-lt"/>
                        </a:rPr>
                        <a:t>59%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89C97E"/>
                    </a:solidFill>
                  </a:tcPr>
                </a:tc>
                <a:tc>
                  <a:txBody>
                    <a:bodyPr/>
                    <a:lstStyle/>
                    <a:p>
                      <a:pPr algn="ctr" fontAlgn="b"/>
                      <a:r>
                        <a:rPr lang="en-GB" sz="1400" b="0" i="0" u="none" strike="noStrike">
                          <a:solidFill>
                            <a:srgbClr val="000000"/>
                          </a:solidFill>
                          <a:effectLst/>
                          <a:highlight>
                            <a:srgbClr val="A9D380"/>
                          </a:highlight>
                          <a:latin typeface="+mn-lt"/>
                        </a:rPr>
                        <a:t>53%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A9D380"/>
                    </a:solidFill>
                  </a:tcPr>
                </a:tc>
                <a:tc>
                  <a:txBody>
                    <a:bodyPr/>
                    <a:lstStyle/>
                    <a:p>
                      <a:pPr algn="ctr" fontAlgn="b"/>
                      <a:r>
                        <a:rPr lang="en-GB" sz="1400" b="0" i="0" u="none" strike="noStrike">
                          <a:solidFill>
                            <a:srgbClr val="000000"/>
                          </a:solidFill>
                          <a:effectLst/>
                          <a:highlight>
                            <a:srgbClr val="E5E483"/>
                          </a:highlight>
                          <a:latin typeface="+mn-lt"/>
                        </a:rPr>
                        <a:t>42%</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FE283"/>
                    </a:solidFill>
                  </a:tcPr>
                </a:tc>
                <a:tc>
                  <a:txBody>
                    <a:bodyPr/>
                    <a:lstStyle/>
                    <a:p>
                      <a:pPr algn="ctr" fontAlgn="b"/>
                      <a:r>
                        <a:rPr lang="en-GB" sz="1400" b="0" i="0" u="none" strike="noStrike">
                          <a:solidFill>
                            <a:srgbClr val="000000"/>
                          </a:solidFill>
                          <a:effectLst/>
                          <a:highlight>
                            <a:srgbClr val="FEE683"/>
                          </a:highlight>
                          <a:latin typeface="+mn-lt"/>
                        </a:rPr>
                        <a:t>36%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EE683"/>
                    </a:solidFill>
                  </a:tcPr>
                </a:tc>
                <a:tc>
                  <a:txBody>
                    <a:bodyPr/>
                    <a:lstStyle/>
                    <a:p>
                      <a:pPr algn="ctr" fontAlgn="b"/>
                      <a:r>
                        <a:rPr lang="en-GB" sz="1400" b="0" i="0" u="none" strike="noStrike">
                          <a:solidFill>
                            <a:srgbClr val="000000"/>
                          </a:solidFill>
                          <a:effectLst/>
                          <a:highlight>
                            <a:srgbClr val="FA9773"/>
                          </a:highlight>
                          <a:latin typeface="+mn-lt"/>
                        </a:rPr>
                        <a:t>17%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A9773"/>
                    </a:solidFill>
                  </a:tcPr>
                </a:tc>
                <a:tc>
                  <a:txBody>
                    <a:bodyPr/>
                    <a:lstStyle/>
                    <a:p>
                      <a:pPr algn="ctr" fontAlgn="b"/>
                      <a:r>
                        <a:rPr lang="en-GB" sz="1400" b="0" i="0" u="none" strike="noStrike">
                          <a:solidFill>
                            <a:srgbClr val="000000"/>
                          </a:solidFill>
                          <a:effectLst/>
                          <a:highlight>
                            <a:srgbClr val="FCBC7B"/>
                          </a:highlight>
                          <a:latin typeface="+mn-lt"/>
                        </a:rPr>
                        <a:t>26%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400" b="0" i="0" u="none" strike="noStrike">
                          <a:solidFill>
                            <a:srgbClr val="000000"/>
                          </a:solidFill>
                          <a:effectLst/>
                          <a:highlight>
                            <a:srgbClr val="F5E884"/>
                          </a:highlight>
                          <a:latin typeface="+mn-lt"/>
                        </a:rPr>
                        <a:t>39%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5E884"/>
                    </a:solidFill>
                  </a:tcPr>
                </a:tc>
                <a:tc>
                  <a:txBody>
                    <a:bodyPr/>
                    <a:lstStyle/>
                    <a:p>
                      <a:pPr algn="ctr" fontAlgn="b"/>
                      <a:r>
                        <a:rPr lang="en-GB" sz="1400" b="0" i="0" u="none" strike="noStrike">
                          <a:solidFill>
                            <a:srgbClr val="000000"/>
                          </a:solidFill>
                          <a:effectLst/>
                          <a:highlight>
                            <a:srgbClr val="FFEB84"/>
                          </a:highlight>
                          <a:latin typeface="+mn-lt"/>
                        </a:rPr>
                        <a:t>37%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FEB84"/>
                    </a:solidFill>
                  </a:tcPr>
                </a:tc>
                <a:extLst>
                  <a:ext uri="{0D108BD9-81ED-4DB2-BD59-A6C34878D82A}">
                    <a16:rowId xmlns:a16="http://schemas.microsoft.com/office/drawing/2014/main" val="3994373127"/>
                  </a:ext>
                </a:extLst>
              </a:tr>
              <a:tr h="459887">
                <a:tc>
                  <a:txBody>
                    <a:bodyPr/>
                    <a:lstStyle/>
                    <a:p>
                      <a:pPr algn="ctr" fontAlgn="b"/>
                      <a:r>
                        <a:rPr lang="en-GB" sz="1050" b="0" i="0" u="none" strike="noStrike">
                          <a:solidFill>
                            <a:srgbClr val="000000"/>
                          </a:solidFill>
                          <a:effectLst/>
                          <a:latin typeface="Barlow" panose="00000500000000000000" pitchFamily="2" charset="0"/>
                        </a:rPr>
                        <a:t>Informal social </a:t>
                      </a:r>
                      <a:br>
                        <a:rPr lang="en-GB" sz="1050" b="0" i="0" u="none" strike="noStrike">
                          <a:solidFill>
                            <a:srgbClr val="000000"/>
                          </a:solidFill>
                          <a:effectLst/>
                          <a:latin typeface="Barlow" panose="00000500000000000000" pitchFamily="2" charset="0"/>
                        </a:rPr>
                      </a:br>
                      <a:r>
                        <a:rPr lang="en-GB" sz="1050" b="0" i="0" u="none" strike="noStrike">
                          <a:solidFill>
                            <a:srgbClr val="000000"/>
                          </a:solidFill>
                          <a:effectLst/>
                          <a:latin typeface="Barlow" panose="00000500000000000000" pitchFamily="2" charset="0"/>
                        </a:rPr>
                        <a:t>activities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FCC57C"/>
                          </a:highlight>
                          <a:latin typeface="+mn-lt"/>
                        </a:rPr>
                        <a:t>28%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C57C"/>
                    </a:solidFill>
                  </a:tcPr>
                </a:tc>
                <a:tc>
                  <a:txBody>
                    <a:bodyPr/>
                    <a:lstStyle/>
                    <a:p>
                      <a:pPr algn="ctr" fontAlgn="b"/>
                      <a:r>
                        <a:rPr lang="en-GB" sz="1400" b="0" i="0" u="none" strike="noStrike">
                          <a:solidFill>
                            <a:srgbClr val="000000"/>
                          </a:solidFill>
                          <a:effectLst/>
                          <a:highlight>
                            <a:srgbClr val="AFD480"/>
                          </a:highlight>
                          <a:latin typeface="+mn-lt"/>
                        </a:rPr>
                        <a:t>52%</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AFD480"/>
                    </a:solidFill>
                  </a:tcPr>
                </a:tc>
                <a:tc>
                  <a:txBody>
                    <a:bodyPr/>
                    <a:lstStyle/>
                    <a:p>
                      <a:pPr algn="ctr" fontAlgn="b"/>
                      <a:r>
                        <a:rPr lang="en-GB" sz="1400" b="0" i="0" u="none" strike="noStrike">
                          <a:solidFill>
                            <a:srgbClr val="000000"/>
                          </a:solidFill>
                          <a:effectLst/>
                          <a:highlight>
                            <a:srgbClr val="C4DA81"/>
                          </a:highlight>
                          <a:latin typeface="+mn-lt"/>
                        </a:rPr>
                        <a:t>48%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C4DA81"/>
                    </a:solidFill>
                  </a:tcPr>
                </a:tc>
                <a:tc>
                  <a:txBody>
                    <a:bodyPr/>
                    <a:lstStyle/>
                    <a:p>
                      <a:pPr algn="ctr" fontAlgn="b"/>
                      <a:r>
                        <a:rPr lang="en-GB" sz="1400" b="0" i="0" u="none" strike="noStrike">
                          <a:solidFill>
                            <a:srgbClr val="000000"/>
                          </a:solidFill>
                          <a:effectLst/>
                          <a:highlight>
                            <a:srgbClr val="FDC97D"/>
                          </a:highlight>
                          <a:latin typeface="+mn-lt"/>
                        </a:rPr>
                        <a:t>29%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DC97D"/>
                    </a:solidFill>
                  </a:tcPr>
                </a:tc>
                <a:tc>
                  <a:txBody>
                    <a:bodyPr/>
                    <a:lstStyle/>
                    <a:p>
                      <a:pPr algn="ctr" fontAlgn="b"/>
                      <a:r>
                        <a:rPr lang="en-GB" sz="1400" b="0" i="0" u="none" strike="noStrike">
                          <a:solidFill>
                            <a:srgbClr val="000000"/>
                          </a:solidFill>
                          <a:effectLst/>
                          <a:highlight>
                            <a:srgbClr val="FEDA80"/>
                          </a:highlight>
                          <a:latin typeface="+mn-lt"/>
                        </a:rPr>
                        <a:t>33%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EDA80"/>
                    </a:solidFill>
                  </a:tcPr>
                </a:tc>
                <a:tc>
                  <a:txBody>
                    <a:bodyPr/>
                    <a:lstStyle/>
                    <a:p>
                      <a:pPr algn="ctr" fontAlgn="b"/>
                      <a:r>
                        <a:rPr lang="en-GB" sz="1400" b="0" i="0" u="none" strike="noStrike">
                          <a:solidFill>
                            <a:srgbClr val="000000"/>
                          </a:solidFill>
                          <a:effectLst/>
                          <a:highlight>
                            <a:srgbClr val="F8696B"/>
                          </a:highlight>
                          <a:latin typeface="+mn-lt"/>
                        </a:rPr>
                        <a:t>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GB" sz="1400" b="0" i="0" u="none" strike="noStrike">
                          <a:solidFill>
                            <a:srgbClr val="000000"/>
                          </a:solidFill>
                          <a:effectLst/>
                          <a:highlight>
                            <a:srgbClr val="FCB479"/>
                          </a:highlight>
                          <a:latin typeface="+mn-lt"/>
                        </a:rPr>
                        <a:t>24%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479"/>
                    </a:solidFill>
                  </a:tcPr>
                </a:tc>
                <a:tc>
                  <a:txBody>
                    <a:bodyPr/>
                    <a:lstStyle/>
                    <a:p>
                      <a:pPr algn="ctr" fontAlgn="b"/>
                      <a:r>
                        <a:rPr lang="en-GB" sz="1400" b="0" i="0" u="none" strike="noStrike">
                          <a:solidFill>
                            <a:srgbClr val="000000"/>
                          </a:solidFill>
                          <a:effectLst/>
                          <a:highlight>
                            <a:srgbClr val="FCC17B"/>
                          </a:highlight>
                          <a:latin typeface="+mn-lt"/>
                        </a:rPr>
                        <a:t>27%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C17B"/>
                    </a:solidFill>
                  </a:tcPr>
                </a:tc>
                <a:tc>
                  <a:txBody>
                    <a:bodyPr/>
                    <a:lstStyle/>
                    <a:p>
                      <a:pPr algn="ctr" fontAlgn="b"/>
                      <a:r>
                        <a:rPr lang="en-GB" sz="1400" b="0" i="0" u="none" strike="noStrike">
                          <a:solidFill>
                            <a:srgbClr val="000000"/>
                          </a:solidFill>
                          <a:effectLst/>
                          <a:highlight>
                            <a:srgbClr val="FCB87A"/>
                          </a:highlight>
                          <a:latin typeface="+mn-lt"/>
                        </a:rPr>
                        <a:t>25%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87A"/>
                    </a:solidFill>
                  </a:tcPr>
                </a:tc>
                <a:extLst>
                  <a:ext uri="{0D108BD9-81ED-4DB2-BD59-A6C34878D82A}">
                    <a16:rowId xmlns:a16="http://schemas.microsoft.com/office/drawing/2014/main" val="721225320"/>
                  </a:ext>
                </a:extLst>
              </a:tr>
              <a:tr h="459887">
                <a:tc>
                  <a:txBody>
                    <a:bodyPr/>
                    <a:lstStyle/>
                    <a:p>
                      <a:pPr algn="ctr" fontAlgn="b"/>
                      <a:r>
                        <a:rPr lang="en-GB" sz="1050" b="0" i="0" u="none" strike="noStrike" kern="1200">
                          <a:solidFill>
                            <a:srgbClr val="000000"/>
                          </a:solidFill>
                          <a:effectLst/>
                          <a:latin typeface="Barlow" panose="00000500000000000000" pitchFamily="2" charset="0"/>
                          <a:ea typeface="+mn-ea"/>
                          <a:cs typeface="+mn-cs"/>
                        </a:rPr>
                        <a:t>Local activity classes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FDC97D"/>
                          </a:highlight>
                          <a:latin typeface="+mn-lt"/>
                        </a:rPr>
                        <a:t>29%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DC97D"/>
                    </a:solidFill>
                  </a:tcPr>
                </a:tc>
                <a:tc>
                  <a:txBody>
                    <a:bodyPr/>
                    <a:lstStyle/>
                    <a:p>
                      <a:pPr algn="ctr" fontAlgn="b"/>
                      <a:r>
                        <a:rPr lang="en-GB" sz="1400" b="0" i="0" u="none" strike="noStrike">
                          <a:solidFill>
                            <a:srgbClr val="000000"/>
                          </a:solidFill>
                          <a:effectLst/>
                          <a:highlight>
                            <a:srgbClr val="9FD07F"/>
                          </a:highlight>
                          <a:latin typeface="+mn-lt"/>
                        </a:rPr>
                        <a:t>55%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9FD07F"/>
                    </a:solidFill>
                  </a:tcPr>
                </a:tc>
                <a:tc>
                  <a:txBody>
                    <a:bodyPr/>
                    <a:lstStyle/>
                    <a:p>
                      <a:pPr algn="ctr" fontAlgn="b"/>
                      <a:r>
                        <a:rPr lang="en-GB" sz="1400" b="0" i="0" u="none" strike="noStrike">
                          <a:solidFill>
                            <a:srgbClr val="000000"/>
                          </a:solidFill>
                          <a:effectLst/>
                          <a:highlight>
                            <a:srgbClr val="BFD981"/>
                          </a:highlight>
                          <a:latin typeface="+mn-lt"/>
                        </a:rPr>
                        <a:t>49%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BFD981"/>
                    </a:solidFill>
                  </a:tcPr>
                </a:tc>
                <a:tc>
                  <a:txBody>
                    <a:bodyPr/>
                    <a:lstStyle/>
                    <a:p>
                      <a:pPr algn="ctr" fontAlgn="b"/>
                      <a:r>
                        <a:rPr lang="en-GB" sz="1400" b="0" i="0" u="none" strike="noStrike">
                          <a:solidFill>
                            <a:srgbClr val="000000"/>
                          </a:solidFill>
                          <a:effectLst/>
                          <a:highlight>
                            <a:srgbClr val="FDC97D"/>
                          </a:highlight>
                          <a:latin typeface="+mn-lt"/>
                        </a:rPr>
                        <a:t>29%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DC97D"/>
                    </a:solidFill>
                  </a:tcPr>
                </a:tc>
                <a:tc>
                  <a:txBody>
                    <a:bodyPr/>
                    <a:lstStyle/>
                    <a:p>
                      <a:pPr algn="ctr" fontAlgn="b"/>
                      <a:r>
                        <a:rPr lang="en-GB" sz="1400" b="0" i="0" u="none" strike="noStrike">
                          <a:solidFill>
                            <a:srgbClr val="000000"/>
                          </a:solidFill>
                          <a:effectLst/>
                          <a:highlight>
                            <a:srgbClr val="FEDA80"/>
                          </a:highlight>
                          <a:latin typeface="+mn-lt"/>
                        </a:rPr>
                        <a:t>33%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EDA80"/>
                    </a:solidFill>
                  </a:tcPr>
                </a:tc>
                <a:tc>
                  <a:txBody>
                    <a:bodyPr/>
                    <a:lstStyle/>
                    <a:p>
                      <a:pPr algn="ctr" fontAlgn="b"/>
                      <a:r>
                        <a:rPr lang="en-GB" sz="1400" b="0" i="0" u="none" strike="noStrike">
                          <a:solidFill>
                            <a:srgbClr val="000000"/>
                          </a:solidFill>
                          <a:effectLst/>
                          <a:highlight>
                            <a:srgbClr val="F8756D"/>
                          </a:highlight>
                          <a:latin typeface="+mn-lt"/>
                        </a:rPr>
                        <a:t>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8756D"/>
                    </a:solidFill>
                  </a:tcPr>
                </a:tc>
                <a:tc>
                  <a:txBody>
                    <a:bodyPr/>
                    <a:lstStyle/>
                    <a:p>
                      <a:pPr algn="ctr" fontAlgn="b"/>
                      <a:r>
                        <a:rPr lang="en-GB" sz="1400" b="0" i="0" u="none" strike="noStrike">
                          <a:solidFill>
                            <a:srgbClr val="000000"/>
                          </a:solidFill>
                          <a:effectLst/>
                          <a:highlight>
                            <a:srgbClr val="FCB87A"/>
                          </a:highlight>
                          <a:latin typeface="+mn-lt"/>
                        </a:rPr>
                        <a:t>25%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87A"/>
                    </a:solidFill>
                  </a:tcPr>
                </a:tc>
                <a:tc>
                  <a:txBody>
                    <a:bodyPr/>
                    <a:lstStyle/>
                    <a:p>
                      <a:pPr algn="ctr" fontAlgn="b"/>
                      <a:r>
                        <a:rPr lang="en-GB" sz="1400" b="0" i="0" u="none" strike="noStrike">
                          <a:solidFill>
                            <a:srgbClr val="000000"/>
                          </a:solidFill>
                          <a:effectLst/>
                          <a:highlight>
                            <a:srgbClr val="FCBC7B"/>
                          </a:highlight>
                          <a:latin typeface="+mn-lt"/>
                        </a:rPr>
                        <a:t>26%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400" b="0" i="0" u="none" strike="noStrike">
                          <a:solidFill>
                            <a:srgbClr val="000000"/>
                          </a:solidFill>
                          <a:effectLst/>
                          <a:highlight>
                            <a:srgbClr val="FCB479"/>
                          </a:highlight>
                          <a:latin typeface="+mn-lt"/>
                        </a:rPr>
                        <a:t>24%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479"/>
                    </a:solidFill>
                  </a:tcPr>
                </a:tc>
                <a:extLst>
                  <a:ext uri="{0D108BD9-81ED-4DB2-BD59-A6C34878D82A}">
                    <a16:rowId xmlns:a16="http://schemas.microsoft.com/office/drawing/2014/main" val="2989485593"/>
                  </a:ext>
                </a:extLst>
              </a:tr>
              <a:tr h="459887">
                <a:tc>
                  <a:txBody>
                    <a:bodyPr/>
                    <a:lstStyle/>
                    <a:p>
                      <a:pPr algn="ctr" fontAlgn="b"/>
                      <a:r>
                        <a:rPr lang="en-GB" sz="1050" b="0" i="0" u="none" strike="noStrike" kern="1200">
                          <a:solidFill>
                            <a:srgbClr val="000000"/>
                          </a:solidFill>
                          <a:effectLst/>
                          <a:latin typeface="Barlow" panose="00000500000000000000" pitchFamily="2" charset="0"/>
                          <a:ea typeface="+mn-ea"/>
                          <a:cs typeface="+mn-cs"/>
                        </a:rPr>
                        <a:t> School nurses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FCC57C"/>
                          </a:highlight>
                          <a:latin typeface="+mn-lt"/>
                        </a:rPr>
                        <a:t>28%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C57C"/>
                    </a:solidFill>
                  </a:tcPr>
                </a:tc>
                <a:tc>
                  <a:txBody>
                    <a:bodyPr/>
                    <a:lstStyle/>
                    <a:p>
                      <a:pPr algn="ctr" fontAlgn="b"/>
                      <a:r>
                        <a:rPr lang="en-GB" sz="1400" b="0" i="0" u="none" strike="noStrike">
                          <a:solidFill>
                            <a:srgbClr val="000000"/>
                          </a:solidFill>
                          <a:effectLst/>
                          <a:highlight>
                            <a:srgbClr val="CADC81"/>
                          </a:highlight>
                          <a:latin typeface="+mn-lt"/>
                        </a:rPr>
                        <a:t>47%</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CADC81"/>
                    </a:solidFill>
                  </a:tcPr>
                </a:tc>
                <a:tc>
                  <a:txBody>
                    <a:bodyPr/>
                    <a:lstStyle/>
                    <a:p>
                      <a:pPr algn="ctr" fontAlgn="b"/>
                      <a:r>
                        <a:rPr lang="en-GB" sz="1400" b="0" i="0" u="none" strike="noStrike">
                          <a:solidFill>
                            <a:srgbClr val="000000"/>
                          </a:solidFill>
                          <a:effectLst/>
                          <a:highlight>
                            <a:srgbClr val="DAE182"/>
                          </a:highlight>
                          <a:latin typeface="+mn-lt"/>
                        </a:rPr>
                        <a:t>44%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DAE182"/>
                    </a:solidFill>
                  </a:tcPr>
                </a:tc>
                <a:tc>
                  <a:txBody>
                    <a:bodyPr/>
                    <a:lstStyle/>
                    <a:p>
                      <a:pPr algn="ctr" fontAlgn="b"/>
                      <a:r>
                        <a:rPr lang="en-GB" sz="1400" b="0" i="0" u="none" strike="noStrike">
                          <a:solidFill>
                            <a:srgbClr val="000000"/>
                          </a:solidFill>
                          <a:effectLst/>
                          <a:highlight>
                            <a:srgbClr val="FDC97D"/>
                          </a:highlight>
                          <a:latin typeface="+mn-lt"/>
                        </a:rPr>
                        <a:t>29%</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DC97D"/>
                    </a:solidFill>
                  </a:tcPr>
                </a:tc>
                <a:tc>
                  <a:txBody>
                    <a:bodyPr/>
                    <a:lstStyle/>
                    <a:p>
                      <a:pPr algn="ctr" fontAlgn="b"/>
                      <a:r>
                        <a:rPr lang="en-GB" sz="1400" b="0" i="0" u="none" strike="noStrike">
                          <a:solidFill>
                            <a:srgbClr val="000000"/>
                          </a:solidFill>
                          <a:effectLst/>
                          <a:highlight>
                            <a:srgbClr val="FDD67F"/>
                          </a:highlight>
                          <a:latin typeface="+mn-lt"/>
                        </a:rPr>
                        <a:t>32%</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DD67F"/>
                    </a:solidFill>
                  </a:tcPr>
                </a:tc>
                <a:tc>
                  <a:txBody>
                    <a:bodyPr/>
                    <a:lstStyle/>
                    <a:p>
                      <a:pPr algn="ctr" fontAlgn="b"/>
                      <a:r>
                        <a:rPr lang="en-GB" sz="1400" b="0" i="0" u="none" strike="noStrike">
                          <a:solidFill>
                            <a:srgbClr val="000000"/>
                          </a:solidFill>
                          <a:effectLst/>
                          <a:highlight>
                            <a:srgbClr val="F97D6F"/>
                          </a:highlight>
                          <a:latin typeface="+mn-lt"/>
                        </a:rPr>
                        <a:t>11%</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97D6F"/>
                    </a:solidFill>
                  </a:tcPr>
                </a:tc>
                <a:tc>
                  <a:txBody>
                    <a:bodyPr/>
                    <a:lstStyle/>
                    <a:p>
                      <a:pPr algn="ctr" fontAlgn="b"/>
                      <a:r>
                        <a:rPr lang="en-GB" sz="1400" b="0" i="0" u="none" strike="noStrike">
                          <a:solidFill>
                            <a:srgbClr val="000000"/>
                          </a:solidFill>
                          <a:effectLst/>
                          <a:highlight>
                            <a:srgbClr val="FCB479"/>
                          </a:highlight>
                          <a:latin typeface="+mn-lt"/>
                        </a:rPr>
                        <a:t>24%</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CB479"/>
                    </a:solidFill>
                  </a:tcPr>
                </a:tc>
                <a:tc>
                  <a:txBody>
                    <a:bodyPr/>
                    <a:lstStyle/>
                    <a:p>
                      <a:pPr algn="ctr" fontAlgn="b"/>
                      <a:r>
                        <a:rPr lang="en-GB" sz="1400" b="0" i="0" u="none" strike="noStrike">
                          <a:solidFill>
                            <a:srgbClr val="000000"/>
                          </a:solidFill>
                          <a:effectLst/>
                          <a:highlight>
                            <a:srgbClr val="FBA777"/>
                          </a:highlight>
                          <a:latin typeface="+mn-lt"/>
                        </a:rPr>
                        <a:t>21%</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BA777"/>
                    </a:solidFill>
                  </a:tcPr>
                </a:tc>
                <a:tc>
                  <a:txBody>
                    <a:bodyPr/>
                    <a:lstStyle/>
                    <a:p>
                      <a:pPr algn="ctr" fontAlgn="b"/>
                      <a:r>
                        <a:rPr lang="en-GB" sz="1400" b="0" i="0" u="none" strike="noStrike">
                          <a:solidFill>
                            <a:srgbClr val="000000"/>
                          </a:solidFill>
                          <a:effectLst/>
                          <a:highlight>
                            <a:srgbClr val="FBAC77"/>
                          </a:highlight>
                          <a:latin typeface="+mn-lt"/>
                        </a:rPr>
                        <a:t>22%</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solidFill>
                        <a:schemeClr val="tx1">
                          <a:lumMod val="50000"/>
                          <a:lumOff val="50000"/>
                        </a:schemeClr>
                      </a:solidFill>
                      <a:prstDash val="sysDash"/>
                      <a:round/>
                      <a:headEnd type="none" w="med" len="med"/>
                      <a:tailEnd type="none" w="med" len="med"/>
                    </a:lnB>
                    <a:lnTlToBr w="12700" cmpd="sng">
                      <a:noFill/>
                      <a:prstDash val="solid"/>
                    </a:lnTlToBr>
                    <a:lnBlToTr w="12700" cmpd="sng">
                      <a:noFill/>
                      <a:prstDash val="solid"/>
                    </a:lnBlToTr>
                    <a:solidFill>
                      <a:srgbClr val="FBAC77"/>
                    </a:solidFill>
                  </a:tcPr>
                </a:tc>
                <a:extLst>
                  <a:ext uri="{0D108BD9-81ED-4DB2-BD59-A6C34878D82A}">
                    <a16:rowId xmlns:a16="http://schemas.microsoft.com/office/drawing/2014/main" val="3323172290"/>
                  </a:ext>
                </a:extLst>
              </a:tr>
              <a:tr h="459887">
                <a:tc>
                  <a:txBody>
                    <a:bodyPr/>
                    <a:lstStyle/>
                    <a:p>
                      <a:pPr algn="ctr" fontAlgn="b"/>
                      <a:r>
                        <a:rPr lang="en-GB" sz="1050" b="0" i="0" u="none" strike="noStrike" kern="1200">
                          <a:solidFill>
                            <a:srgbClr val="000000"/>
                          </a:solidFill>
                          <a:effectLst/>
                          <a:latin typeface="Barlow" panose="00000500000000000000" pitchFamily="2" charset="0"/>
                          <a:ea typeface="+mn-ea"/>
                          <a:cs typeface="+mn-cs"/>
                        </a:rPr>
                        <a:t>Business and</a:t>
                      </a:r>
                      <a:br>
                        <a:rPr lang="en-GB" sz="1050" b="0" i="0" u="none" strike="noStrike" kern="1200">
                          <a:solidFill>
                            <a:srgbClr val="000000"/>
                          </a:solidFill>
                          <a:effectLst/>
                          <a:latin typeface="Barlow" panose="00000500000000000000" pitchFamily="2" charset="0"/>
                          <a:ea typeface="+mn-ea"/>
                          <a:cs typeface="+mn-cs"/>
                        </a:rPr>
                      </a:br>
                      <a:r>
                        <a:rPr lang="en-GB" sz="1050" b="0" i="0" u="none" strike="noStrike" kern="1200">
                          <a:solidFill>
                            <a:srgbClr val="000000"/>
                          </a:solidFill>
                          <a:effectLst/>
                          <a:latin typeface="Barlow" panose="00000500000000000000" pitchFamily="2" charset="0"/>
                          <a:ea typeface="+mn-ea"/>
                          <a:cs typeface="+mn-cs"/>
                        </a:rPr>
                        <a:t> employers</a:t>
                      </a:r>
                    </a:p>
                  </a:txBody>
                  <a:tcPr marL="6350" marR="6350" marT="6350" marB="0" anchor="ctr">
                    <a:lnL w="12700" cap="flat" cmpd="sng" algn="ctr">
                      <a:no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highlight>
                            <a:srgbClr val="FCC57C"/>
                          </a:highlight>
                          <a:latin typeface="+mn-lt"/>
                        </a:rPr>
                        <a:t>28%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CC57C"/>
                    </a:solidFill>
                  </a:tcPr>
                </a:tc>
                <a:tc>
                  <a:txBody>
                    <a:bodyPr/>
                    <a:lstStyle/>
                    <a:p>
                      <a:pPr algn="ctr" fontAlgn="b"/>
                      <a:r>
                        <a:rPr lang="en-GB" sz="1400" b="0" i="0" u="none" strike="noStrike">
                          <a:solidFill>
                            <a:srgbClr val="000000"/>
                          </a:solidFill>
                          <a:effectLst/>
                          <a:highlight>
                            <a:srgbClr val="D4DF82"/>
                          </a:highlight>
                          <a:latin typeface="+mn-lt"/>
                        </a:rPr>
                        <a:t>45%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D4DF82"/>
                    </a:solidFill>
                  </a:tcPr>
                </a:tc>
                <a:tc>
                  <a:txBody>
                    <a:bodyPr/>
                    <a:lstStyle/>
                    <a:p>
                      <a:pPr algn="ctr" fontAlgn="b"/>
                      <a:r>
                        <a:rPr lang="en-GB" sz="1400" b="0" i="0" u="none" strike="noStrike">
                          <a:solidFill>
                            <a:srgbClr val="000000"/>
                          </a:solidFill>
                          <a:effectLst/>
                          <a:highlight>
                            <a:srgbClr val="DFE283"/>
                          </a:highlight>
                          <a:latin typeface="+mn-lt"/>
                        </a:rPr>
                        <a:t>43%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DFE283"/>
                    </a:solidFill>
                  </a:tcPr>
                </a:tc>
                <a:tc>
                  <a:txBody>
                    <a:bodyPr/>
                    <a:lstStyle/>
                    <a:p>
                      <a:pPr algn="ctr" fontAlgn="b"/>
                      <a:r>
                        <a:rPr lang="en-GB" sz="1400" b="0" i="0" u="none" strike="noStrike">
                          <a:solidFill>
                            <a:srgbClr val="000000"/>
                          </a:solidFill>
                          <a:effectLst/>
                          <a:highlight>
                            <a:srgbClr val="FCC57C"/>
                          </a:highlight>
                          <a:latin typeface="+mn-lt"/>
                        </a:rPr>
                        <a:t>28%</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CC57C"/>
                    </a:solidFill>
                  </a:tcPr>
                </a:tc>
                <a:tc>
                  <a:txBody>
                    <a:bodyPr/>
                    <a:lstStyle/>
                    <a:p>
                      <a:pPr algn="ctr" fontAlgn="b"/>
                      <a:r>
                        <a:rPr lang="en-GB" sz="1400" b="0" i="0" u="none" strike="noStrike">
                          <a:solidFill>
                            <a:srgbClr val="000000"/>
                          </a:solidFill>
                          <a:effectLst/>
                          <a:highlight>
                            <a:srgbClr val="FEE683"/>
                          </a:highlight>
                          <a:latin typeface="+mn-lt"/>
                        </a:rPr>
                        <a:t>36%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EE683"/>
                    </a:solidFill>
                  </a:tcPr>
                </a:tc>
                <a:tc>
                  <a:txBody>
                    <a:bodyPr/>
                    <a:lstStyle/>
                    <a:p>
                      <a:pPr algn="ctr" fontAlgn="b"/>
                      <a:r>
                        <a:rPr lang="en-GB" sz="1400" b="0" i="0" u="none" strike="noStrike">
                          <a:solidFill>
                            <a:srgbClr val="000000"/>
                          </a:solidFill>
                          <a:effectLst/>
                          <a:highlight>
                            <a:srgbClr val="FA8E72"/>
                          </a:highlight>
                          <a:latin typeface="+mn-lt"/>
                        </a:rPr>
                        <a:t>15%</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A8E72"/>
                    </a:solidFill>
                  </a:tcPr>
                </a:tc>
                <a:tc>
                  <a:txBody>
                    <a:bodyPr/>
                    <a:lstStyle/>
                    <a:p>
                      <a:pPr algn="ctr" fontAlgn="b"/>
                      <a:r>
                        <a:rPr lang="en-GB" sz="1400" b="0" i="0" u="none" strike="noStrike">
                          <a:solidFill>
                            <a:srgbClr val="000000"/>
                          </a:solidFill>
                          <a:effectLst/>
                          <a:highlight>
                            <a:srgbClr val="FCBC7B"/>
                          </a:highlight>
                          <a:latin typeface="+mn-lt"/>
                        </a:rPr>
                        <a:t>26%</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400" b="0" i="0" u="none" strike="noStrike">
                          <a:solidFill>
                            <a:srgbClr val="000000"/>
                          </a:solidFill>
                          <a:effectLst/>
                          <a:highlight>
                            <a:srgbClr val="FBB078"/>
                          </a:highlight>
                          <a:latin typeface="+mn-lt"/>
                        </a:rPr>
                        <a:t>23%</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BB078"/>
                    </a:solidFill>
                  </a:tcPr>
                </a:tc>
                <a:tc>
                  <a:txBody>
                    <a:bodyPr/>
                    <a:lstStyle/>
                    <a:p>
                      <a:pPr algn="ctr" fontAlgn="b"/>
                      <a:r>
                        <a:rPr lang="en-GB" sz="1400" b="0" i="0" u="none" strike="noStrike">
                          <a:solidFill>
                            <a:srgbClr val="000000"/>
                          </a:solidFill>
                          <a:effectLst/>
                          <a:highlight>
                            <a:srgbClr val="FBA777"/>
                          </a:highlight>
                          <a:latin typeface="+mn-lt"/>
                        </a:rPr>
                        <a:t>21%</a:t>
                      </a:r>
                    </a:p>
                  </a:txBody>
                  <a:tcPr marL="6350" marR="6350" marT="6350" marB="0" anchor="ctr">
                    <a:lnL w="12700" cap="flat" cmpd="sng" algn="ctr">
                      <a:solidFill>
                        <a:schemeClr val="tx1">
                          <a:lumMod val="50000"/>
                          <a:lumOff val="50000"/>
                        </a:schemeClr>
                      </a:solidFill>
                      <a:prstDash val="sysDash"/>
                      <a:round/>
                      <a:headEnd type="none" w="med" len="med"/>
                      <a:tailEnd type="none" w="med" len="med"/>
                    </a:lnL>
                    <a:lnR>
                      <a:noFill/>
                    </a:lnR>
                    <a:lnT w="12700" cap="flat" cmpd="sng" algn="ctr">
                      <a:solidFill>
                        <a:schemeClr val="tx1">
                          <a:lumMod val="50000"/>
                          <a:lumOff val="50000"/>
                        </a:schemeClr>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BA777"/>
                    </a:solidFill>
                  </a:tcPr>
                </a:tc>
                <a:extLst>
                  <a:ext uri="{0D108BD9-81ED-4DB2-BD59-A6C34878D82A}">
                    <a16:rowId xmlns:a16="http://schemas.microsoft.com/office/drawing/2014/main" val="2794588975"/>
                  </a:ext>
                </a:extLst>
              </a:tr>
            </a:tbl>
          </a:graphicData>
        </a:graphic>
      </p:graphicFrame>
      <p:sp>
        <p:nvSpPr>
          <p:cNvPr id="6" name="TextBox 5">
            <a:extLst>
              <a:ext uri="{FF2B5EF4-FFF2-40B4-BE49-F238E27FC236}">
                <a16:creationId xmlns:a16="http://schemas.microsoft.com/office/drawing/2014/main" id="{49A080B9-05C1-58A8-100D-4AD48C42DDC9}"/>
              </a:ext>
            </a:extLst>
          </p:cNvPr>
          <p:cNvSpPr txBox="1"/>
          <p:nvPr/>
        </p:nvSpPr>
        <p:spPr>
          <a:xfrm>
            <a:off x="7003527" y="6540997"/>
            <a:ext cx="10052280"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Arial"/>
                <a:ea typeface="+mn-ea"/>
                <a:cs typeface="+mn-cs"/>
              </a:rPr>
              <a:t>Base: 4,000 UK adults aged 16+, surveyed in April – May 2023.</a:t>
            </a:r>
            <a:br>
              <a:rPr kumimoji="0" lang="en-US" sz="900" b="0" i="0" u="none" strike="noStrike" kern="1200" cap="none" spc="0" normalizeH="0" baseline="0" noProof="0">
                <a:ln>
                  <a:noFill/>
                </a:ln>
                <a:solidFill>
                  <a:prstClr val="black">
                    <a:lumMod val="65000"/>
                    <a:lumOff val="35000"/>
                  </a:prstClr>
                </a:solidFill>
                <a:effectLst/>
                <a:uLnTx/>
                <a:uFillTx/>
                <a:latin typeface="Arial"/>
                <a:ea typeface="+mn-ea"/>
                <a:cs typeface="+mn-cs"/>
              </a:rPr>
            </a:br>
            <a:endParaRPr kumimoji="0" lang="en-US" sz="900" b="0" i="0" u="none" strike="noStrike" kern="1200" cap="none" spc="0" normalizeH="0" baseline="0" noProof="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7" name="Text Placeholder 5">
            <a:extLst>
              <a:ext uri="{FF2B5EF4-FFF2-40B4-BE49-F238E27FC236}">
                <a16:creationId xmlns:a16="http://schemas.microsoft.com/office/drawing/2014/main" id="{A0BF9670-6F7A-914E-6C6F-03111FBD3BA7}"/>
              </a:ext>
            </a:extLst>
          </p:cNvPr>
          <p:cNvSpPr txBox="1">
            <a:spLocks/>
          </p:cNvSpPr>
          <p:nvPr/>
        </p:nvSpPr>
        <p:spPr>
          <a:xfrm>
            <a:off x="449999" y="6191049"/>
            <a:ext cx="11160000" cy="276999"/>
          </a:xfrm>
          <a:prstGeom prst="rect">
            <a:avLst/>
          </a:prstGeom>
        </p:spPr>
        <p:txBody>
          <a:bodyPr lIns="0" tIns="0" rIns="0" bIns="0"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prstClr val="black"/>
                </a:solidFill>
              </a:rPr>
              <a:t>Q:</a:t>
            </a:r>
            <a:r>
              <a:rPr lang="en-GB" sz="900">
                <a:solidFill>
                  <a:prstClr val="black"/>
                </a:solidFill>
              </a:rPr>
              <a:t> How much, if anything, do you feel you know about the role each of the following play in supporting children, parents and carers during early childhood? </a:t>
            </a:r>
            <a:br>
              <a:rPr lang="en-US" sz="900">
                <a:solidFill>
                  <a:prstClr val="black"/>
                </a:solidFill>
              </a:rPr>
            </a:br>
            <a:r>
              <a:rPr lang="en-GB" sz="900">
                <a:solidFill>
                  <a:prstClr val="black"/>
                </a:solidFill>
              </a:rPr>
              <a:t>Colo</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ur</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coding used to illustrate difference between the highest (dark green 66%) and the lowest (dark red 6%) figures between subgroups</a:t>
            </a:r>
            <a:endPar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0659431-74F9-A1F7-CABF-0AA5C46FA390}"/>
              </a:ext>
            </a:extLst>
          </p:cNvPr>
          <p:cNvSpPr txBox="1"/>
          <p:nvPr/>
        </p:nvSpPr>
        <p:spPr>
          <a:xfrm>
            <a:off x="5948063" y="2286852"/>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-4</a:t>
            </a:r>
          </a:p>
        </p:txBody>
      </p:sp>
      <p:sp>
        <p:nvSpPr>
          <p:cNvPr id="14" name="TextBox 13">
            <a:extLst>
              <a:ext uri="{FF2B5EF4-FFF2-40B4-BE49-F238E27FC236}">
                <a16:creationId xmlns:a16="http://schemas.microsoft.com/office/drawing/2014/main" id="{C65F26A7-D43E-18E4-5144-DCE4236CC64E}"/>
              </a:ext>
            </a:extLst>
          </p:cNvPr>
          <p:cNvSpPr txBox="1"/>
          <p:nvPr/>
        </p:nvSpPr>
        <p:spPr>
          <a:xfrm>
            <a:off x="8157863" y="2286852"/>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-5</a:t>
            </a:r>
          </a:p>
        </p:txBody>
      </p:sp>
      <p:sp>
        <p:nvSpPr>
          <p:cNvPr id="15" name="TextBox 14">
            <a:extLst>
              <a:ext uri="{FF2B5EF4-FFF2-40B4-BE49-F238E27FC236}">
                <a16:creationId xmlns:a16="http://schemas.microsoft.com/office/drawing/2014/main" id="{2A1EABBE-24EE-1084-9D98-6C668FE2DC63}"/>
              </a:ext>
            </a:extLst>
          </p:cNvPr>
          <p:cNvSpPr txBox="1"/>
          <p:nvPr/>
        </p:nvSpPr>
        <p:spPr>
          <a:xfrm>
            <a:off x="11443012" y="2286851"/>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-5</a:t>
            </a:r>
          </a:p>
        </p:txBody>
      </p:sp>
      <p:sp>
        <p:nvSpPr>
          <p:cNvPr id="16" name="TextBox 15">
            <a:extLst>
              <a:ext uri="{FF2B5EF4-FFF2-40B4-BE49-F238E27FC236}">
                <a16:creationId xmlns:a16="http://schemas.microsoft.com/office/drawing/2014/main" id="{1809096E-8D31-F42E-E36B-5E24A9CA3A55}"/>
              </a:ext>
            </a:extLst>
          </p:cNvPr>
          <p:cNvSpPr txBox="1"/>
          <p:nvPr/>
        </p:nvSpPr>
        <p:spPr>
          <a:xfrm>
            <a:off x="4880287" y="2715476"/>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-4</a:t>
            </a:r>
          </a:p>
        </p:txBody>
      </p:sp>
      <p:sp>
        <p:nvSpPr>
          <p:cNvPr id="17" name="TextBox 16">
            <a:extLst>
              <a:ext uri="{FF2B5EF4-FFF2-40B4-BE49-F238E27FC236}">
                <a16:creationId xmlns:a16="http://schemas.microsoft.com/office/drawing/2014/main" id="{15BD45C8-8EC7-AF31-D341-A710094CBE77}"/>
              </a:ext>
            </a:extLst>
          </p:cNvPr>
          <p:cNvSpPr txBox="1"/>
          <p:nvPr/>
        </p:nvSpPr>
        <p:spPr>
          <a:xfrm>
            <a:off x="6001424" y="2715476"/>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-7</a:t>
            </a:r>
          </a:p>
        </p:txBody>
      </p:sp>
      <p:sp>
        <p:nvSpPr>
          <p:cNvPr id="18" name="TextBox 17">
            <a:extLst>
              <a:ext uri="{FF2B5EF4-FFF2-40B4-BE49-F238E27FC236}">
                <a16:creationId xmlns:a16="http://schemas.microsoft.com/office/drawing/2014/main" id="{4726BB58-E68D-09BF-E112-825CDA4E469F}"/>
              </a:ext>
            </a:extLst>
          </p:cNvPr>
          <p:cNvSpPr txBox="1"/>
          <p:nvPr/>
        </p:nvSpPr>
        <p:spPr>
          <a:xfrm>
            <a:off x="8157863" y="2715476"/>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-6</a:t>
            </a:r>
          </a:p>
        </p:txBody>
      </p:sp>
      <p:sp>
        <p:nvSpPr>
          <p:cNvPr id="19" name="TextBox 18">
            <a:extLst>
              <a:ext uri="{FF2B5EF4-FFF2-40B4-BE49-F238E27FC236}">
                <a16:creationId xmlns:a16="http://schemas.microsoft.com/office/drawing/2014/main" id="{54DA1E66-26C9-4DDB-35A9-91CC44979269}"/>
              </a:ext>
            </a:extLst>
          </p:cNvPr>
          <p:cNvSpPr txBox="1"/>
          <p:nvPr/>
        </p:nvSpPr>
        <p:spPr>
          <a:xfrm>
            <a:off x="11476649" y="2715476"/>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-7</a:t>
            </a:r>
          </a:p>
        </p:txBody>
      </p:sp>
      <p:sp>
        <p:nvSpPr>
          <p:cNvPr id="20" name="TextBox 19">
            <a:extLst>
              <a:ext uri="{FF2B5EF4-FFF2-40B4-BE49-F238E27FC236}">
                <a16:creationId xmlns:a16="http://schemas.microsoft.com/office/drawing/2014/main" id="{CEA1B678-306D-4CF6-A9C6-9AE39C9C0B90}"/>
              </a:ext>
            </a:extLst>
          </p:cNvPr>
          <p:cNvSpPr txBox="1"/>
          <p:nvPr/>
        </p:nvSpPr>
        <p:spPr>
          <a:xfrm>
            <a:off x="9266849" y="3662706"/>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+6</a:t>
            </a:r>
          </a:p>
        </p:txBody>
      </p:sp>
      <p:sp>
        <p:nvSpPr>
          <p:cNvPr id="21" name="TextBox 20">
            <a:extLst>
              <a:ext uri="{FF2B5EF4-FFF2-40B4-BE49-F238E27FC236}">
                <a16:creationId xmlns:a16="http://schemas.microsoft.com/office/drawing/2014/main" id="{64690E0C-3F56-6871-17C1-2EA5E5CADA91}"/>
              </a:ext>
            </a:extLst>
          </p:cNvPr>
          <p:cNvSpPr txBox="1"/>
          <p:nvPr/>
        </p:nvSpPr>
        <p:spPr>
          <a:xfrm>
            <a:off x="3789974" y="4110381"/>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+5</a:t>
            </a:r>
          </a:p>
        </p:txBody>
      </p:sp>
      <p:sp>
        <p:nvSpPr>
          <p:cNvPr id="22" name="TextBox 21">
            <a:extLst>
              <a:ext uri="{FF2B5EF4-FFF2-40B4-BE49-F238E27FC236}">
                <a16:creationId xmlns:a16="http://schemas.microsoft.com/office/drawing/2014/main" id="{0F88C994-96E3-75FA-B9E6-3779D5D65CBD}"/>
              </a:ext>
            </a:extLst>
          </p:cNvPr>
          <p:cNvSpPr txBox="1"/>
          <p:nvPr/>
        </p:nvSpPr>
        <p:spPr>
          <a:xfrm>
            <a:off x="2694599" y="4567581"/>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-4</a:t>
            </a:r>
          </a:p>
        </p:txBody>
      </p:sp>
      <p:sp>
        <p:nvSpPr>
          <p:cNvPr id="23" name="TextBox 22">
            <a:extLst>
              <a:ext uri="{FF2B5EF4-FFF2-40B4-BE49-F238E27FC236}">
                <a16:creationId xmlns:a16="http://schemas.microsoft.com/office/drawing/2014/main" id="{663A6FF6-2F5F-3153-25B6-29C261518980}"/>
              </a:ext>
            </a:extLst>
          </p:cNvPr>
          <p:cNvSpPr txBox="1"/>
          <p:nvPr/>
        </p:nvSpPr>
        <p:spPr>
          <a:xfrm>
            <a:off x="2713272" y="4080953"/>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+2</a:t>
            </a:r>
          </a:p>
        </p:txBody>
      </p:sp>
      <p:sp>
        <p:nvSpPr>
          <p:cNvPr id="24" name="TextBox 23">
            <a:extLst>
              <a:ext uri="{FF2B5EF4-FFF2-40B4-BE49-F238E27FC236}">
                <a16:creationId xmlns:a16="http://schemas.microsoft.com/office/drawing/2014/main" id="{DC7E81BD-6326-7C86-3937-36111B5F999C}"/>
              </a:ext>
            </a:extLst>
          </p:cNvPr>
          <p:cNvSpPr txBox="1"/>
          <p:nvPr/>
        </p:nvSpPr>
        <p:spPr>
          <a:xfrm>
            <a:off x="2713272" y="2242417"/>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-2</a:t>
            </a:r>
          </a:p>
        </p:txBody>
      </p:sp>
      <p:sp>
        <p:nvSpPr>
          <p:cNvPr id="25" name="TextBox 24">
            <a:extLst>
              <a:ext uri="{FF2B5EF4-FFF2-40B4-BE49-F238E27FC236}">
                <a16:creationId xmlns:a16="http://schemas.microsoft.com/office/drawing/2014/main" id="{5966AA83-743B-CAC3-3888-39024ADBCEDF}"/>
              </a:ext>
            </a:extLst>
          </p:cNvPr>
          <p:cNvSpPr txBox="1"/>
          <p:nvPr/>
        </p:nvSpPr>
        <p:spPr>
          <a:xfrm>
            <a:off x="2694599" y="2729045"/>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-2</a:t>
            </a:r>
          </a:p>
        </p:txBody>
      </p:sp>
      <p:sp>
        <p:nvSpPr>
          <p:cNvPr id="27" name="TextBox 26">
            <a:extLst>
              <a:ext uri="{FF2B5EF4-FFF2-40B4-BE49-F238E27FC236}">
                <a16:creationId xmlns:a16="http://schemas.microsoft.com/office/drawing/2014/main" id="{BC9C6A09-D8FA-0892-7BAE-7B3DC8CD9E75}"/>
              </a:ext>
            </a:extLst>
          </p:cNvPr>
          <p:cNvSpPr txBox="1"/>
          <p:nvPr/>
        </p:nvSpPr>
        <p:spPr>
          <a:xfrm>
            <a:off x="2694599" y="4999591"/>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-2</a:t>
            </a:r>
          </a:p>
        </p:txBody>
      </p:sp>
      <p:sp>
        <p:nvSpPr>
          <p:cNvPr id="29" name="TextBox 28">
            <a:extLst>
              <a:ext uri="{FF2B5EF4-FFF2-40B4-BE49-F238E27FC236}">
                <a16:creationId xmlns:a16="http://schemas.microsoft.com/office/drawing/2014/main" id="{3B883BDB-78ED-085F-4751-2DE1ECD6F590}"/>
              </a:ext>
            </a:extLst>
          </p:cNvPr>
          <p:cNvSpPr txBox="1"/>
          <p:nvPr/>
        </p:nvSpPr>
        <p:spPr>
          <a:xfrm>
            <a:off x="3818172" y="4542391"/>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+3</a:t>
            </a:r>
          </a:p>
        </p:txBody>
      </p:sp>
      <p:sp>
        <p:nvSpPr>
          <p:cNvPr id="30" name="TextBox 29">
            <a:extLst>
              <a:ext uri="{FF2B5EF4-FFF2-40B4-BE49-F238E27FC236}">
                <a16:creationId xmlns:a16="http://schemas.microsoft.com/office/drawing/2014/main" id="{37586CF5-003E-D6CA-1106-A552557596B9}"/>
              </a:ext>
            </a:extLst>
          </p:cNvPr>
          <p:cNvSpPr txBox="1"/>
          <p:nvPr/>
        </p:nvSpPr>
        <p:spPr>
          <a:xfrm>
            <a:off x="3818172" y="4999591"/>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+4</a:t>
            </a:r>
          </a:p>
        </p:txBody>
      </p:sp>
      <p:sp>
        <p:nvSpPr>
          <p:cNvPr id="31" name="TextBox 30">
            <a:extLst>
              <a:ext uri="{FF2B5EF4-FFF2-40B4-BE49-F238E27FC236}">
                <a16:creationId xmlns:a16="http://schemas.microsoft.com/office/drawing/2014/main" id="{02BD6AE7-945C-D26D-F917-535FA61B71E2}"/>
              </a:ext>
            </a:extLst>
          </p:cNvPr>
          <p:cNvSpPr txBox="1"/>
          <p:nvPr/>
        </p:nvSpPr>
        <p:spPr>
          <a:xfrm>
            <a:off x="3789974" y="5473742"/>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+5</a:t>
            </a:r>
          </a:p>
        </p:txBody>
      </p:sp>
      <p:sp>
        <p:nvSpPr>
          <p:cNvPr id="32" name="TextBox 31">
            <a:extLst>
              <a:ext uri="{FF2B5EF4-FFF2-40B4-BE49-F238E27FC236}">
                <a16:creationId xmlns:a16="http://schemas.microsoft.com/office/drawing/2014/main" id="{7A55794D-DB3A-B0E5-10F5-3B238B8C59EC}"/>
              </a:ext>
            </a:extLst>
          </p:cNvPr>
          <p:cNvSpPr txBox="1"/>
          <p:nvPr/>
        </p:nvSpPr>
        <p:spPr>
          <a:xfrm>
            <a:off x="3789974" y="5911113"/>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+7</a:t>
            </a:r>
          </a:p>
        </p:txBody>
      </p:sp>
      <p:sp>
        <p:nvSpPr>
          <p:cNvPr id="34" name="TextBox 33">
            <a:extLst>
              <a:ext uri="{FF2B5EF4-FFF2-40B4-BE49-F238E27FC236}">
                <a16:creationId xmlns:a16="http://schemas.microsoft.com/office/drawing/2014/main" id="{E8A22224-2C02-4EAE-4F28-0F9A535B5EBF}"/>
              </a:ext>
            </a:extLst>
          </p:cNvPr>
          <p:cNvSpPr txBox="1"/>
          <p:nvPr/>
        </p:nvSpPr>
        <p:spPr>
          <a:xfrm>
            <a:off x="6001424" y="3182200"/>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-3</a:t>
            </a:r>
          </a:p>
        </p:txBody>
      </p:sp>
      <p:sp>
        <p:nvSpPr>
          <p:cNvPr id="35" name="TextBox 34">
            <a:extLst>
              <a:ext uri="{FF2B5EF4-FFF2-40B4-BE49-F238E27FC236}">
                <a16:creationId xmlns:a16="http://schemas.microsoft.com/office/drawing/2014/main" id="{28C9A813-AD97-B2CC-3D0A-0929A6EF9DE8}"/>
              </a:ext>
            </a:extLst>
          </p:cNvPr>
          <p:cNvSpPr txBox="1"/>
          <p:nvPr/>
        </p:nvSpPr>
        <p:spPr>
          <a:xfrm>
            <a:off x="5993172" y="4560354"/>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-11</a:t>
            </a:r>
          </a:p>
        </p:txBody>
      </p:sp>
      <p:sp>
        <p:nvSpPr>
          <p:cNvPr id="36" name="TextBox 35">
            <a:extLst>
              <a:ext uri="{FF2B5EF4-FFF2-40B4-BE49-F238E27FC236}">
                <a16:creationId xmlns:a16="http://schemas.microsoft.com/office/drawing/2014/main" id="{4159D00A-44F1-F79F-DDC3-8A08363330FB}"/>
              </a:ext>
            </a:extLst>
          </p:cNvPr>
          <p:cNvSpPr txBox="1"/>
          <p:nvPr/>
        </p:nvSpPr>
        <p:spPr>
          <a:xfrm>
            <a:off x="5993172" y="5033234"/>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-5</a:t>
            </a:r>
          </a:p>
        </p:txBody>
      </p:sp>
      <p:sp>
        <p:nvSpPr>
          <p:cNvPr id="37" name="TextBox 36">
            <a:extLst>
              <a:ext uri="{FF2B5EF4-FFF2-40B4-BE49-F238E27FC236}">
                <a16:creationId xmlns:a16="http://schemas.microsoft.com/office/drawing/2014/main" id="{84DF868D-5F02-AB10-C591-A7DD7DA40D25}"/>
              </a:ext>
            </a:extLst>
          </p:cNvPr>
          <p:cNvSpPr txBox="1"/>
          <p:nvPr/>
        </p:nvSpPr>
        <p:spPr>
          <a:xfrm>
            <a:off x="6002697" y="5491957"/>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-4</a:t>
            </a:r>
          </a:p>
        </p:txBody>
      </p:sp>
      <p:sp>
        <p:nvSpPr>
          <p:cNvPr id="38" name="TextBox 37">
            <a:extLst>
              <a:ext uri="{FF2B5EF4-FFF2-40B4-BE49-F238E27FC236}">
                <a16:creationId xmlns:a16="http://schemas.microsoft.com/office/drawing/2014/main" id="{17C68856-88F2-3984-2318-05277180954D}"/>
              </a:ext>
            </a:extLst>
          </p:cNvPr>
          <p:cNvSpPr txBox="1"/>
          <p:nvPr/>
        </p:nvSpPr>
        <p:spPr>
          <a:xfrm>
            <a:off x="8129288" y="4561256"/>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-9</a:t>
            </a:r>
          </a:p>
        </p:txBody>
      </p:sp>
      <p:sp>
        <p:nvSpPr>
          <p:cNvPr id="39" name="TextBox 38">
            <a:extLst>
              <a:ext uri="{FF2B5EF4-FFF2-40B4-BE49-F238E27FC236}">
                <a16:creationId xmlns:a16="http://schemas.microsoft.com/office/drawing/2014/main" id="{70939D0A-A1B3-7D42-D308-62C73BC812EE}"/>
              </a:ext>
            </a:extLst>
          </p:cNvPr>
          <p:cNvSpPr txBox="1"/>
          <p:nvPr/>
        </p:nvSpPr>
        <p:spPr>
          <a:xfrm>
            <a:off x="9266849" y="5954891"/>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-7</a:t>
            </a:r>
          </a:p>
        </p:txBody>
      </p:sp>
      <p:sp>
        <p:nvSpPr>
          <p:cNvPr id="40" name="TextBox 39">
            <a:extLst>
              <a:ext uri="{FF2B5EF4-FFF2-40B4-BE49-F238E27FC236}">
                <a16:creationId xmlns:a16="http://schemas.microsoft.com/office/drawing/2014/main" id="{7BE3B25D-F7D1-6626-2C1C-4F8A2939D3DB}"/>
              </a:ext>
            </a:extLst>
          </p:cNvPr>
          <p:cNvSpPr txBox="1"/>
          <p:nvPr/>
        </p:nvSpPr>
        <p:spPr>
          <a:xfrm>
            <a:off x="9266849" y="2734273"/>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-5</a:t>
            </a:r>
          </a:p>
        </p:txBody>
      </p:sp>
      <p:sp>
        <p:nvSpPr>
          <p:cNvPr id="41" name="TextBox 40">
            <a:extLst>
              <a:ext uri="{FF2B5EF4-FFF2-40B4-BE49-F238E27FC236}">
                <a16:creationId xmlns:a16="http://schemas.microsoft.com/office/drawing/2014/main" id="{3267DF29-A375-97C8-7D69-C627404DE168}"/>
              </a:ext>
            </a:extLst>
          </p:cNvPr>
          <p:cNvSpPr txBox="1"/>
          <p:nvPr/>
        </p:nvSpPr>
        <p:spPr>
          <a:xfrm>
            <a:off x="10362224" y="4563737"/>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-7</a:t>
            </a:r>
          </a:p>
        </p:txBody>
      </p:sp>
      <p:sp>
        <p:nvSpPr>
          <p:cNvPr id="42" name="TextBox 41">
            <a:extLst>
              <a:ext uri="{FF2B5EF4-FFF2-40B4-BE49-F238E27FC236}">
                <a16:creationId xmlns:a16="http://schemas.microsoft.com/office/drawing/2014/main" id="{43150C6D-27D1-2F86-777B-E13F0D513DBB}"/>
              </a:ext>
            </a:extLst>
          </p:cNvPr>
          <p:cNvSpPr txBox="1"/>
          <p:nvPr/>
        </p:nvSpPr>
        <p:spPr>
          <a:xfrm>
            <a:off x="11447697" y="4563738"/>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-10</a:t>
            </a:r>
          </a:p>
        </p:txBody>
      </p:sp>
      <p:sp>
        <p:nvSpPr>
          <p:cNvPr id="43" name="TextBox 42">
            <a:extLst>
              <a:ext uri="{FF2B5EF4-FFF2-40B4-BE49-F238E27FC236}">
                <a16:creationId xmlns:a16="http://schemas.microsoft.com/office/drawing/2014/main" id="{975A7141-6EE2-E1D6-FD63-A6AA75133B0F}"/>
              </a:ext>
            </a:extLst>
          </p:cNvPr>
          <p:cNvSpPr txBox="1"/>
          <p:nvPr/>
        </p:nvSpPr>
        <p:spPr>
          <a:xfrm>
            <a:off x="11461685" y="5002150"/>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-5</a:t>
            </a:r>
          </a:p>
        </p:txBody>
      </p:sp>
      <p:sp>
        <p:nvSpPr>
          <p:cNvPr id="44" name="TextBox 43">
            <a:extLst>
              <a:ext uri="{FF2B5EF4-FFF2-40B4-BE49-F238E27FC236}">
                <a16:creationId xmlns:a16="http://schemas.microsoft.com/office/drawing/2014/main" id="{C366BC85-492D-5158-3AF8-B83BDF990106}"/>
              </a:ext>
            </a:extLst>
          </p:cNvPr>
          <p:cNvSpPr txBox="1"/>
          <p:nvPr/>
        </p:nvSpPr>
        <p:spPr>
          <a:xfrm>
            <a:off x="11445880" y="5466890"/>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-6</a:t>
            </a:r>
          </a:p>
        </p:txBody>
      </p:sp>
      <p:sp>
        <p:nvSpPr>
          <p:cNvPr id="45" name="TextBox 44">
            <a:extLst>
              <a:ext uri="{FF2B5EF4-FFF2-40B4-BE49-F238E27FC236}">
                <a16:creationId xmlns:a16="http://schemas.microsoft.com/office/drawing/2014/main" id="{3FEF06A9-4FC8-0B13-7506-FFE111BDF299}"/>
              </a:ext>
            </a:extLst>
          </p:cNvPr>
          <p:cNvSpPr txBox="1"/>
          <p:nvPr/>
        </p:nvSpPr>
        <p:spPr>
          <a:xfrm>
            <a:off x="4913547" y="2242417"/>
            <a:ext cx="333974" cy="169277"/>
          </a:xfrm>
          <a:prstGeom prst="rect">
            <a:avLst/>
          </a:prstGeom>
          <a:noFill/>
        </p:spPr>
        <p:txBody>
          <a:bodyPr wrap="square" lIns="0" tIns="0" rIns="0" bIns="0" rtlCol="0">
            <a:spAutoFit/>
          </a:bodyPr>
          <a:lstStyle/>
          <a:p>
            <a:pPr algn="ctr">
              <a:spcBef>
                <a:spcPts val="400"/>
              </a:spcBef>
              <a:spcAft>
                <a:spcPts val="400"/>
              </a:spcAft>
            </a:pPr>
            <a:r>
              <a:rPr lang="en-GB" sz="1100" b="1">
                <a:solidFill>
                  <a:schemeClr val="tx1">
                    <a:lumMod val="85000"/>
                    <a:lumOff val="15000"/>
                  </a:schemeClr>
                </a:solidFill>
              </a:rPr>
              <a:t>-3</a:t>
            </a:r>
          </a:p>
        </p:txBody>
      </p:sp>
      <p:sp>
        <p:nvSpPr>
          <p:cNvPr id="46" name="TextBox 45">
            <a:extLst>
              <a:ext uri="{FF2B5EF4-FFF2-40B4-BE49-F238E27FC236}">
                <a16:creationId xmlns:a16="http://schemas.microsoft.com/office/drawing/2014/main" id="{FD2DAC98-729C-FF84-04E7-C671F6A328C1}"/>
              </a:ext>
            </a:extLst>
          </p:cNvPr>
          <p:cNvSpPr txBox="1"/>
          <p:nvPr/>
        </p:nvSpPr>
        <p:spPr>
          <a:xfrm>
            <a:off x="449999" y="1067634"/>
            <a:ext cx="4921312" cy="169277"/>
          </a:xfrm>
          <a:prstGeom prst="rect">
            <a:avLst/>
          </a:prstGeom>
          <a:noFill/>
        </p:spPr>
        <p:txBody>
          <a:bodyPr wrap="square" lIns="0" tIns="0" rIns="0" bIns="0" rtlCol="0">
            <a:spAutoFit/>
          </a:bodyPr>
          <a:lstStyle/>
          <a:p>
            <a:pPr>
              <a:spcBef>
                <a:spcPts val="400"/>
              </a:spcBef>
              <a:spcAft>
                <a:spcPts val="400"/>
              </a:spcAft>
            </a:pPr>
            <a:r>
              <a:rPr lang="en-GB" sz="1100" b="1">
                <a:solidFill>
                  <a:schemeClr val="tx1">
                    <a:lumMod val="85000"/>
                    <a:lumOff val="15000"/>
                  </a:schemeClr>
                </a:solidFill>
              </a:rPr>
              <a:t>+/- Numbers are significant changes since 2023</a:t>
            </a:r>
          </a:p>
        </p:txBody>
      </p:sp>
    </p:spTree>
    <p:extLst>
      <p:ext uri="{BB962C8B-B14F-4D97-AF65-F5344CB8AC3E}">
        <p14:creationId xmlns:p14="http://schemas.microsoft.com/office/powerpoint/2010/main" val="173533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1671DF-C673-57C2-AB1F-B579E7A307DB}"/>
              </a:ext>
            </a:extLst>
          </p:cNvPr>
          <p:cNvSpPr txBox="1">
            <a:spLocks/>
          </p:cNvSpPr>
          <p:nvPr/>
        </p:nvSpPr>
        <p:spPr>
          <a:xfrm>
            <a:off x="625040" y="2560931"/>
            <a:ext cx="7233086" cy="715669"/>
          </a:xfrm>
          <a:prstGeom prst="rect">
            <a:avLst/>
          </a:prstGeom>
        </p:spPr>
        <p:txBody>
          <a:bodyPr vert="horz" wrap="square" lIns="0" tIns="0" rIns="0" bIns="0" rtlCol="0" anchor="t">
            <a:noAutofit/>
          </a:bodyPr>
          <a:lstStyle>
            <a:lvl1pPr algn="l" defTabSz="914400" rtl="0" eaLnBrk="1" latinLnBrk="0" hangingPunct="1">
              <a:lnSpc>
                <a:spcPct val="100000"/>
              </a:lnSpc>
              <a:spcBef>
                <a:spcPct val="0"/>
              </a:spcBef>
              <a:buNone/>
              <a:defRPr sz="32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Barlow"/>
                <a:ea typeface="+mj-ea"/>
                <a:cs typeface="+mj-cs"/>
              </a:rPr>
              <a:t>Challenges facing parents and the support they need</a:t>
            </a:r>
            <a:endParaRPr kumimoji="0" lang="en-GB" sz="6000" b="1" i="0" u="none" strike="noStrike" kern="1200" cap="none" spc="0" normalizeH="0" baseline="0" noProof="0" dirty="0">
              <a:ln>
                <a:noFill/>
              </a:ln>
              <a:solidFill>
                <a:prstClr val="white"/>
              </a:solidFill>
              <a:effectLst/>
              <a:uLnTx/>
              <a:uFillTx/>
              <a:latin typeface="Barlow"/>
              <a:ea typeface="+mj-ea"/>
              <a:cs typeface="+mj-cs"/>
            </a:endParaRPr>
          </a:p>
        </p:txBody>
      </p:sp>
      <p:sp>
        <p:nvSpPr>
          <p:cNvPr id="2" name="Title 1">
            <a:extLst>
              <a:ext uri="{FF2B5EF4-FFF2-40B4-BE49-F238E27FC236}">
                <a16:creationId xmlns:a16="http://schemas.microsoft.com/office/drawing/2014/main" id="{EB3A68D3-2CEB-7AC0-1C43-F6513B29EFA6}"/>
              </a:ext>
            </a:extLst>
          </p:cNvPr>
          <p:cNvSpPr>
            <a:spLocks noGrp="1"/>
          </p:cNvSpPr>
          <p:nvPr>
            <p:ph type="title"/>
          </p:nvPr>
        </p:nvSpPr>
        <p:spPr>
          <a:xfrm>
            <a:off x="625039" y="364690"/>
            <a:ext cx="7010201" cy="715669"/>
          </a:xfrm>
        </p:spPr>
        <p:txBody>
          <a:bodyPr/>
          <a:lstStyle/>
          <a:p>
            <a:r>
              <a:rPr lang="en-GB" sz="13800" dirty="0">
                <a:solidFill>
                  <a:schemeClr val="bg1"/>
                </a:solidFill>
              </a:rPr>
              <a:t>2</a:t>
            </a:r>
          </a:p>
        </p:txBody>
      </p:sp>
    </p:spTree>
    <p:extLst>
      <p:ext uri="{BB962C8B-B14F-4D97-AF65-F5344CB8AC3E}">
        <p14:creationId xmlns:p14="http://schemas.microsoft.com/office/powerpoint/2010/main" val="246670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F251-B0C9-4641-8D5D-C2986FB7A7C5}"/>
              </a:ext>
            </a:extLst>
          </p:cNvPr>
          <p:cNvSpPr>
            <a:spLocks noGrp="1"/>
          </p:cNvSpPr>
          <p:nvPr>
            <p:ph type="title"/>
          </p:nvPr>
        </p:nvSpPr>
        <p:spPr/>
        <p:txBody>
          <a:bodyPr/>
          <a:lstStyle/>
          <a:p>
            <a:r>
              <a:rPr lang="en-GB"/>
              <a:t>Methodology</a:t>
            </a:r>
          </a:p>
        </p:txBody>
      </p:sp>
      <p:sp>
        <p:nvSpPr>
          <p:cNvPr id="5" name="TextBox 4">
            <a:extLst>
              <a:ext uri="{FF2B5EF4-FFF2-40B4-BE49-F238E27FC236}">
                <a16:creationId xmlns:a16="http://schemas.microsoft.com/office/drawing/2014/main" id="{77FB052B-FBED-4A59-986D-68DEBAA8D860}"/>
              </a:ext>
            </a:extLst>
          </p:cNvPr>
          <p:cNvSpPr txBox="1"/>
          <p:nvPr/>
        </p:nvSpPr>
        <p:spPr>
          <a:xfrm>
            <a:off x="254442" y="1047523"/>
            <a:ext cx="11593001" cy="6155531"/>
          </a:xfrm>
          <a:prstGeom prst="rect">
            <a:avLst/>
          </a:prstGeom>
          <a:noFill/>
        </p:spPr>
        <p:txBody>
          <a:bodyPr wrap="square">
            <a:spAutoFit/>
          </a:bodyPr>
          <a:lstStyle/>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Ipsos interviewed 5,353 adults aged 16+ across the UK through the online Ipsos </a:t>
            </a:r>
            <a:r>
              <a:rPr lang="en-GB" sz="1800" dirty="0" err="1">
                <a:solidFill>
                  <a:srgbClr val="000000"/>
                </a:solidFill>
                <a:effectLst/>
                <a:latin typeface="Arial" panose="020B0604020202020204" pitchFamily="34" charset="0"/>
                <a:ea typeface="Times New Roman" panose="02020603050405020304" pitchFamily="18" charset="0"/>
              </a:rPr>
              <a:t>i</a:t>
            </a:r>
            <a:r>
              <a:rPr lang="en-GB" sz="1800" dirty="0">
                <a:solidFill>
                  <a:srgbClr val="000000"/>
                </a:solidFill>
                <a:effectLst/>
                <a:latin typeface="Arial" panose="020B0604020202020204" pitchFamily="34" charset="0"/>
                <a:ea typeface="Times New Roman" panose="02020603050405020304" pitchFamily="18" charset="0"/>
              </a:rPr>
              <a:t>-Say panel from the 7- 21 May 2024. This included boosts in Scotland (500), Wales (500) and Northern Ireland (300).</a:t>
            </a:r>
          </a:p>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From these responses, we present nationally representative results from interviews with the </a:t>
            </a:r>
            <a:r>
              <a:rPr lang="en-GB" sz="1800" b="1" dirty="0">
                <a:solidFill>
                  <a:srgbClr val="000000"/>
                </a:solidFill>
                <a:effectLst/>
                <a:latin typeface="Arial" panose="020B0604020202020204" pitchFamily="34" charset="0"/>
                <a:ea typeface="Times New Roman" panose="02020603050405020304" pitchFamily="18" charset="0"/>
              </a:rPr>
              <a:t>general population based on 4,673 interviews</a:t>
            </a:r>
            <a:r>
              <a:rPr lang="en-GB" sz="1800" dirty="0">
                <a:solidFill>
                  <a:srgbClr val="000000"/>
                </a:solidFill>
                <a:effectLst/>
                <a:latin typeface="Arial" panose="020B0604020202020204" pitchFamily="34" charset="0"/>
                <a:ea typeface="Times New Roman" panose="02020603050405020304" pitchFamily="18" charset="0"/>
              </a:rPr>
              <a:t>. This includes parents, grandparents, adults with no children, and those saying they are likely to have children in the near future. Data were weighted by gender and age within region, working status and ethnicity. </a:t>
            </a:r>
            <a:r>
              <a:rPr lang="en-GB" dirty="0">
                <a:solidFill>
                  <a:srgbClr val="000000"/>
                </a:solidFill>
                <a:latin typeface="Arial" panose="020B0604020202020204" pitchFamily="34" charset="0"/>
                <a:ea typeface="Times New Roman" panose="02020603050405020304" pitchFamily="18" charset="0"/>
              </a:rPr>
              <a:t>B</a:t>
            </a:r>
            <a:r>
              <a:rPr lang="en-GB" sz="1800" dirty="0">
                <a:solidFill>
                  <a:srgbClr val="000000"/>
                </a:solidFill>
                <a:effectLst/>
                <a:latin typeface="Arial" panose="020B0604020202020204" pitchFamily="34" charset="0"/>
                <a:ea typeface="Times New Roman" panose="02020603050405020304" pitchFamily="18" charset="0"/>
              </a:rPr>
              <a:t>oosts were weighted to make the sample nationally representative.</a:t>
            </a:r>
          </a:p>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Separately, we present results from interviews with </a:t>
            </a:r>
            <a:r>
              <a:rPr lang="en-GB" sz="1800" b="1" dirty="0">
                <a:solidFill>
                  <a:srgbClr val="000000"/>
                </a:solidFill>
                <a:effectLst/>
                <a:latin typeface="Arial" panose="020B0604020202020204" pitchFamily="34" charset="0"/>
                <a:ea typeface="Times New Roman" panose="02020603050405020304" pitchFamily="18" charset="0"/>
              </a:rPr>
              <a:t>parents of children aged 0-5 based on 1,230 interviews. </a:t>
            </a:r>
            <a:r>
              <a:rPr lang="en-GB" sz="1800" dirty="0">
                <a:solidFill>
                  <a:srgbClr val="000000"/>
                </a:solidFill>
                <a:effectLst/>
                <a:latin typeface="Arial" panose="020B0604020202020204" pitchFamily="34" charset="0"/>
                <a:ea typeface="Times New Roman" panose="02020603050405020304" pitchFamily="18" charset="0"/>
              </a:rPr>
              <a:t>This includes </a:t>
            </a:r>
            <a:r>
              <a:rPr lang="en-GB" dirty="0">
                <a:solidFill>
                  <a:srgbClr val="000000"/>
                </a:solidFill>
                <a:latin typeface="Arial" panose="020B0604020202020204" pitchFamily="34" charset="0"/>
                <a:ea typeface="Times New Roman" panose="02020603050405020304" pitchFamily="18" charset="0"/>
              </a:rPr>
              <a:t>550</a:t>
            </a:r>
            <a:r>
              <a:rPr lang="en-GB" sz="1800" dirty="0">
                <a:solidFill>
                  <a:srgbClr val="000000"/>
                </a:solidFill>
                <a:effectLst/>
                <a:latin typeface="Arial" panose="020B0604020202020204" pitchFamily="34" charset="0"/>
                <a:ea typeface="Times New Roman" panose="02020603050405020304" pitchFamily="18" charset="0"/>
              </a:rPr>
              <a:t> parents of children aged 0-5 from the general population sample, and a boost of a further 680 interviews. Data were weighted by gender age and ethnicity.</a:t>
            </a:r>
          </a:p>
          <a:p>
            <a:pPr marL="342900" lvl="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As this is a sample of the population, all results are subject to a ‘margin of error’, which means small differences may not be statistically significant. Where results do not sum to 100%, this may be due to computer rounding, multiple responses, or the exclusion of “don’t know” categories. </a:t>
            </a:r>
          </a:p>
          <a:p>
            <a:pPr marL="342900" indent="-342900">
              <a:spcBef>
                <a:spcPts val="600"/>
              </a:spcBef>
              <a:spcAft>
                <a:spcPts val="600"/>
              </a:spcAft>
              <a:buFont typeface="Arial" panose="020B0604020202020204" pitchFamily="34" charset="0"/>
              <a:buChar char=""/>
            </a:pPr>
            <a:r>
              <a:rPr lang="en-GB" dirty="0">
                <a:solidFill>
                  <a:srgbClr val="000000"/>
                </a:solidFill>
                <a:latin typeface="Arial" panose="020B0604020202020204" pitchFamily="34" charset="0"/>
                <a:ea typeface="Times New Roman" panose="02020603050405020304" pitchFamily="18" charset="0"/>
              </a:rPr>
              <a:t>Please note, for the purpose of this study, the ‘early years’ or ‘early childhood’ was defined within the survey as: “</a:t>
            </a:r>
            <a:r>
              <a:rPr lang="en-GB" sz="1800" b="1" dirty="0">
                <a:effectLst/>
                <a:latin typeface="Arial" panose="020B0604020202020204" pitchFamily="34" charset="0"/>
                <a:ea typeface="Calibri" panose="020F0502020204030204" pitchFamily="34" charset="0"/>
                <a:cs typeface="Arial" panose="020B0604020202020204" pitchFamily="34" charset="0"/>
              </a:rPr>
              <a:t>the period between the start of pregnancy and the age of 5”.</a:t>
            </a:r>
          </a:p>
          <a:p>
            <a:pPr marL="342900" indent="-342900">
              <a:spcBef>
                <a:spcPts val="600"/>
              </a:spcBef>
              <a:spcAft>
                <a:spcPts val="6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This is the </a:t>
            </a:r>
            <a:r>
              <a:rPr lang="en-GB" dirty="0">
                <a:solidFill>
                  <a:srgbClr val="000000"/>
                </a:solidFill>
                <a:latin typeface="Arial" panose="020B0604020202020204" pitchFamily="34" charset="0"/>
                <a:ea typeface="Times New Roman" panose="02020603050405020304" pitchFamily="18" charset="0"/>
              </a:rPr>
              <a:t>third</a:t>
            </a:r>
            <a:r>
              <a:rPr lang="en-GB" sz="1800" dirty="0">
                <a:solidFill>
                  <a:srgbClr val="000000"/>
                </a:solidFill>
                <a:effectLst/>
                <a:latin typeface="Arial" panose="020B0604020202020204" pitchFamily="34" charset="0"/>
                <a:ea typeface="Times New Roman" panose="02020603050405020304" pitchFamily="18" charset="0"/>
              </a:rPr>
              <a:t> wave of the Annual Perceptions Survey. Where appropriate, we have shown differences compared to the 2023 survey which followed a similar methodology. </a:t>
            </a:r>
          </a:p>
          <a:p>
            <a:pPr marL="342900" indent="-342900">
              <a:spcBef>
                <a:spcPts val="600"/>
              </a:spcBef>
              <a:spcAft>
                <a:spcPts val="6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600"/>
              </a:spcBef>
              <a:spcAft>
                <a:spcPts val="600"/>
              </a:spcAft>
              <a:buFont typeface="Arial" panose="020B0604020202020204" pitchFamily="34" charset="0"/>
              <a:buChar char=""/>
            </a:pPr>
            <a:endParaRPr lang="en-GB" sz="18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12303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3BB72-49BE-4EBB-1F5F-718DFD6C07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en-GB" sz="900" b="1" i="0" u="none" strike="noStrike" kern="1200" cap="none" spc="0" normalizeH="0" baseline="0" noProof="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BE9CA099-1300-F04D-1C2F-A15F69682B84}"/>
              </a:ext>
            </a:extLst>
          </p:cNvPr>
          <p:cNvSpPr>
            <a:spLocks noGrp="1"/>
          </p:cNvSpPr>
          <p:nvPr>
            <p:ph type="title"/>
          </p:nvPr>
        </p:nvSpPr>
        <p:spPr>
          <a:xfrm>
            <a:off x="437230" y="355224"/>
            <a:ext cx="9341700" cy="775597"/>
          </a:xfrm>
        </p:spPr>
        <p:txBody>
          <a:bodyPr/>
          <a:lstStyle/>
          <a:p>
            <a:r>
              <a:rPr lang="en-GB"/>
              <a:t>Key findings</a:t>
            </a:r>
          </a:p>
        </p:txBody>
      </p:sp>
      <p:sp>
        <p:nvSpPr>
          <p:cNvPr id="6" name="TextBox 5">
            <a:extLst>
              <a:ext uri="{FF2B5EF4-FFF2-40B4-BE49-F238E27FC236}">
                <a16:creationId xmlns:a16="http://schemas.microsoft.com/office/drawing/2014/main" id="{F77E5D59-4E97-C77E-5126-554FFB8C0E11}"/>
              </a:ext>
            </a:extLst>
          </p:cNvPr>
          <p:cNvSpPr txBox="1"/>
          <p:nvPr/>
        </p:nvSpPr>
        <p:spPr>
          <a:xfrm>
            <a:off x="431521" y="928219"/>
            <a:ext cx="4679975" cy="366767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Barlow"/>
                <a:ea typeface="+mn-ea"/>
                <a:cs typeface="+mn-cs"/>
              </a:rPr>
              <a:t>1.</a:t>
            </a:r>
            <a:endParaRPr kumimoji="0" lang="en-GB" sz="4500" b="0" i="0" u="none" strike="noStrike" kern="1200" cap="none" spc="0" normalizeH="0" baseline="0" noProof="0" dirty="0">
              <a:ln>
                <a:noFill/>
              </a:ln>
              <a:solidFill>
                <a:prstClr val="white"/>
              </a:solidFill>
              <a:effectLst/>
              <a:uLnTx/>
              <a:uFillTx/>
              <a:latin typeface="Barlow"/>
              <a:ea typeface="+mn-ea"/>
              <a:cs typeface="Arial"/>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arlow"/>
                <a:ea typeface="+mn-ea"/>
                <a:cs typeface="+mn-cs"/>
              </a:rPr>
              <a:t>In line with last year, “costs” are seen as the biggest issue facing parents and carers aged 0-5. </a:t>
            </a:r>
            <a:r>
              <a:rPr kumimoji="0" lang="en-GB" sz="1800" b="0" i="0" u="none" strike="noStrike" kern="1200" cap="none" spc="0" normalizeH="0" baseline="0" noProof="0" dirty="0">
                <a:ln>
                  <a:noFill/>
                </a:ln>
                <a:solidFill>
                  <a:prstClr val="white"/>
                </a:solidFill>
                <a:effectLst/>
                <a:uLnTx/>
                <a:uFillTx/>
                <a:latin typeface="Barlow"/>
                <a:ea typeface="+mn-ea"/>
                <a:cs typeface="+mn-cs"/>
              </a:rPr>
              <a:t>Concern about the cost of living / poverty has increased 4ppts among parents of children aged 0-5 (now at 24%).</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Awareness of the challenges facing parents is increasing though, with the proportion answering ‘don’t know’ falling since last year among both parents of children aged 0-5 and all adults.  </a:t>
            </a:r>
            <a:endParaRPr kumimoji="0" lang="en-GB" sz="1800" b="0" i="0" u="none" strike="noStrike" kern="1200" cap="none" spc="0" normalizeH="0" baseline="0" noProof="0" dirty="0">
              <a:ln>
                <a:noFill/>
              </a:ln>
              <a:solidFill>
                <a:prstClr val="white"/>
              </a:solidFill>
              <a:effectLst/>
              <a:uLnTx/>
              <a:uFillTx/>
              <a:latin typeface="Barlow"/>
              <a:ea typeface="+mn-ea"/>
              <a:cs typeface="Arial"/>
            </a:endParaRPr>
          </a:p>
        </p:txBody>
      </p:sp>
      <p:sp>
        <p:nvSpPr>
          <p:cNvPr id="7" name="TextBox 6">
            <a:extLst>
              <a:ext uri="{FF2B5EF4-FFF2-40B4-BE49-F238E27FC236}">
                <a16:creationId xmlns:a16="http://schemas.microsoft.com/office/drawing/2014/main" id="{36D171F4-9CDB-D92C-3880-1FF150EC304F}"/>
              </a:ext>
            </a:extLst>
          </p:cNvPr>
          <p:cNvSpPr txBox="1"/>
          <p:nvPr/>
        </p:nvSpPr>
        <p:spPr>
          <a:xfrm>
            <a:off x="6295992" y="928219"/>
            <a:ext cx="4333908" cy="339067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Barlow"/>
                <a:ea typeface="+mn-ea"/>
                <a:cs typeface="+mn-cs"/>
              </a:rPr>
              <a:t>2.</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arlow"/>
                <a:ea typeface="+mn-ea"/>
                <a:cs typeface="+mn-cs"/>
              </a:rPr>
              <a:t>The public’s top concerns for children aged 0-5 continue to be issues relating to bonding and spending time with parents. This is alongside worries about the cost of living and its impact.</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A lack of time to spend with their children is cited as the third most pressing issue for parents of children aged 0-5. Figures for 2024 remain broadly in line with 2023.</a:t>
            </a:r>
            <a:endParaRPr kumimoji="0" lang="en-GB" sz="1800" b="0" i="0" u="none" strike="noStrike" kern="1200" cap="none" spc="0" normalizeH="0" baseline="0" noProof="0" dirty="0">
              <a:ln>
                <a:noFill/>
              </a:ln>
              <a:solidFill>
                <a:prstClr val="white"/>
              </a:solidFill>
              <a:effectLst/>
              <a:uLnTx/>
              <a:uFillTx/>
              <a:latin typeface="Barlow"/>
              <a:ea typeface="+mn-ea"/>
              <a:cs typeface="Arial"/>
            </a:endParaRPr>
          </a:p>
        </p:txBody>
      </p:sp>
    </p:spTree>
    <p:extLst>
      <p:ext uri="{BB962C8B-B14F-4D97-AF65-F5344CB8AC3E}">
        <p14:creationId xmlns:p14="http://schemas.microsoft.com/office/powerpoint/2010/main" val="261353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3BB72-49BE-4EBB-1F5F-718DFD6C07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BE9CA099-1300-F04D-1C2F-A15F69682B84}"/>
              </a:ext>
            </a:extLst>
          </p:cNvPr>
          <p:cNvSpPr>
            <a:spLocks noGrp="1"/>
          </p:cNvSpPr>
          <p:nvPr>
            <p:ph type="title"/>
          </p:nvPr>
        </p:nvSpPr>
        <p:spPr>
          <a:xfrm>
            <a:off x="315774" y="315871"/>
            <a:ext cx="9341700" cy="775597"/>
          </a:xfrm>
        </p:spPr>
        <p:txBody>
          <a:bodyPr/>
          <a:lstStyle/>
          <a:p>
            <a:r>
              <a:rPr lang="en-GB" dirty="0"/>
              <a:t>Key findings</a:t>
            </a:r>
          </a:p>
        </p:txBody>
      </p:sp>
      <p:sp>
        <p:nvSpPr>
          <p:cNvPr id="6" name="TextBox 5">
            <a:extLst>
              <a:ext uri="{FF2B5EF4-FFF2-40B4-BE49-F238E27FC236}">
                <a16:creationId xmlns:a16="http://schemas.microsoft.com/office/drawing/2014/main" id="{F77E5D59-4E97-C77E-5126-554FFB8C0E11}"/>
              </a:ext>
            </a:extLst>
          </p:cNvPr>
          <p:cNvSpPr txBox="1"/>
          <p:nvPr/>
        </p:nvSpPr>
        <p:spPr>
          <a:xfrm>
            <a:off x="315774" y="757943"/>
            <a:ext cx="3549306" cy="525785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Barlow"/>
                <a:ea typeface="+mn-ea"/>
                <a:cs typeface="+mn-cs"/>
              </a:rPr>
              <a:t>3.</a:t>
            </a:r>
            <a:endParaRPr kumimoji="0" lang="en-GB" sz="4500" b="0" i="0" u="none" strike="noStrike" kern="1200" cap="none" spc="0" normalizeH="0" baseline="0" noProof="0" dirty="0">
              <a:ln>
                <a:noFill/>
              </a:ln>
              <a:solidFill>
                <a:prstClr val="white"/>
              </a:solidFill>
              <a:effectLst/>
              <a:uLnTx/>
              <a:uFillTx/>
              <a:latin typeface="Barlow"/>
              <a:ea typeface="+mn-ea"/>
              <a:cs typeface="Arial"/>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arlow"/>
                <a:ea typeface="+mn-ea"/>
                <a:cs typeface="+mn-cs"/>
              </a:rPr>
              <a:t>The belief that there is not enough help and support for parents, carers and children during the early years remains high at 56%.</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However, concern has fallen slightly among parents of children aged 0-5, from 69% to 65%, suggesting greater access to and use of help.</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The main reason people don’t personally provide support to parents is because they don’t feel as if they have a close enough relationship with a baby, child or parent. </a:t>
            </a:r>
            <a:endParaRPr kumimoji="0" lang="en-GB" sz="1800" b="0" i="0" u="none" strike="noStrike" kern="1200" cap="none" spc="0" normalizeH="0" baseline="0" noProof="0" dirty="0">
              <a:ln>
                <a:noFill/>
              </a:ln>
              <a:solidFill>
                <a:prstClr val="white"/>
              </a:solidFill>
              <a:effectLst/>
              <a:uLnTx/>
              <a:uFillTx/>
              <a:latin typeface="Barlow"/>
              <a:ea typeface="+mn-ea"/>
              <a:cs typeface="Arial"/>
            </a:endParaRP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Barlow"/>
              <a:ea typeface="+mn-ea"/>
              <a:cs typeface="Arial"/>
            </a:endParaRPr>
          </a:p>
        </p:txBody>
      </p:sp>
      <p:sp>
        <p:nvSpPr>
          <p:cNvPr id="7" name="TextBox 6">
            <a:extLst>
              <a:ext uri="{FF2B5EF4-FFF2-40B4-BE49-F238E27FC236}">
                <a16:creationId xmlns:a16="http://schemas.microsoft.com/office/drawing/2014/main" id="{36D171F4-9CDB-D92C-3880-1FF150EC304F}"/>
              </a:ext>
            </a:extLst>
          </p:cNvPr>
          <p:cNvSpPr txBox="1"/>
          <p:nvPr/>
        </p:nvSpPr>
        <p:spPr>
          <a:xfrm>
            <a:off x="4417469" y="722074"/>
            <a:ext cx="3482948" cy="422166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Barlow"/>
                <a:ea typeface="+mn-ea"/>
                <a:cs typeface="+mn-cs"/>
              </a:rPr>
              <a:t>4.</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arlow"/>
                <a:ea typeface="+mn-ea"/>
                <a:cs typeface="+mn-cs"/>
              </a:rPr>
              <a:t>In line with last year, the public’s understanding of how communities play a role in supporting children and parents is mixed.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Parents with children aged 0-5 tend to believe that everyone in society shares the responsibility for supporting young children and families. However, those without children in this age group are more likely to disagree.</a:t>
            </a:r>
          </a:p>
        </p:txBody>
      </p:sp>
      <p:sp>
        <p:nvSpPr>
          <p:cNvPr id="9" name="TextBox 8">
            <a:extLst>
              <a:ext uri="{FF2B5EF4-FFF2-40B4-BE49-F238E27FC236}">
                <a16:creationId xmlns:a16="http://schemas.microsoft.com/office/drawing/2014/main" id="{5EDEF24F-DEF3-CBDB-ACBF-65F3D54F2EF4}"/>
              </a:ext>
            </a:extLst>
          </p:cNvPr>
          <p:cNvSpPr txBox="1"/>
          <p:nvPr/>
        </p:nvSpPr>
        <p:spPr>
          <a:xfrm>
            <a:off x="8369874" y="722074"/>
            <a:ext cx="3632238" cy="543225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Barlow"/>
                <a:ea typeface="+mn-ea"/>
                <a:cs typeface="+mn-cs"/>
              </a:rPr>
              <a:t>5.</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arlow"/>
                <a:ea typeface="+mn-ea"/>
                <a:cs typeface="+mn-cs"/>
              </a:rPr>
              <a:t>People feel that there is more support for parents during pregnancy than any time after the child is born, and that support declines as the child ages.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Both parents and wider society feel that the most helpful support for parents of 0-5s is emotional support and helping with childcare.</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Family members and the NHS website remain the top sources of support and advice for social and emotional development. People continue to seek advice on a range of topics, with all subjects seeing a significant increase since last year.</a:t>
            </a:r>
          </a:p>
        </p:txBody>
      </p:sp>
    </p:spTree>
    <p:extLst>
      <p:ext uri="{BB962C8B-B14F-4D97-AF65-F5344CB8AC3E}">
        <p14:creationId xmlns:p14="http://schemas.microsoft.com/office/powerpoint/2010/main" val="73507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A2FF44FE-B7EE-1EDB-1152-0EFFEAC1D2BD}"/>
              </a:ext>
            </a:extLst>
          </p:cNvPr>
          <p:cNvSpPr txBox="1">
            <a:spLocks/>
          </p:cNvSpPr>
          <p:nvPr/>
        </p:nvSpPr>
        <p:spPr>
          <a:xfrm>
            <a:off x="700884" y="4518775"/>
            <a:ext cx="3441081"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t>In your opinion, what would you say are the biggest issues facing parents and carers of children aged 0-5 today?</a:t>
            </a:r>
            <a:b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br>
            <a:b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br>
            <a:r>
              <a:rPr kumimoji="0" lang="en-GB" sz="2400" b="1" i="0" u="none" strike="noStrike" kern="1200" cap="none" spc="0" normalizeH="0" baseline="0" noProof="0" dirty="0">
                <a:ln>
                  <a:noFill/>
                </a:ln>
                <a:solidFill>
                  <a:srgbClr val="103C50">
                    <a:lumMod val="75000"/>
                    <a:lumOff val="25000"/>
                  </a:srgbClr>
                </a:solidFill>
                <a:effectLst/>
                <a:uLnTx/>
                <a:uFillTx/>
                <a:latin typeface="Barlow"/>
                <a:ea typeface="+mn-ea"/>
                <a:cs typeface="+mn-cs"/>
              </a:rPr>
              <a:t>Among general public</a:t>
            </a:r>
            <a:endParaRPr kumimoji="0" lang="en-GB" sz="2400" b="0" i="0" u="none" strike="noStrike" kern="1200" cap="none" spc="0" normalizeH="0" baseline="0" noProof="0" dirty="0">
              <a:ln>
                <a:noFill/>
              </a:ln>
              <a:solidFill>
                <a:srgbClr val="419999"/>
              </a:solidFill>
              <a:effectLst/>
              <a:uLnTx/>
              <a:uFillTx/>
              <a:latin typeface="Barlow"/>
              <a:ea typeface="+mn-ea"/>
              <a:cs typeface="+mn-cs"/>
            </a:endParaRP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br>
              <a:rPr kumimoji="0" lang="en-GB" sz="2400" b="1" i="0" u="none" strike="noStrike" kern="1200" cap="none" spc="0" normalizeH="0" baseline="0" noProof="0" dirty="0">
                <a:ln>
                  <a:noFill/>
                </a:ln>
                <a:solidFill>
                  <a:srgbClr val="419999"/>
                </a:solidFill>
                <a:effectLst/>
                <a:uLnTx/>
                <a:uFillTx/>
                <a:latin typeface="Barlow"/>
                <a:ea typeface="+mn-ea"/>
                <a:cs typeface="+mn-cs"/>
              </a:rPr>
            </a:br>
            <a:br>
              <a:rPr kumimoji="0" lang="en-GB" sz="2400" b="1" i="0" u="none" strike="noStrike" kern="1200" cap="none" spc="0" normalizeH="0" baseline="0" noProof="0" dirty="0">
                <a:ln>
                  <a:noFill/>
                </a:ln>
                <a:solidFill>
                  <a:srgbClr val="419999"/>
                </a:solidFill>
                <a:effectLst/>
                <a:uLnTx/>
                <a:uFillTx/>
                <a:latin typeface="Barlow"/>
                <a:ea typeface="+mn-ea"/>
                <a:cs typeface="+mn-cs"/>
              </a:rPr>
            </a:b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800" b="1" i="0" u="none" strike="noStrike" kern="1200" cap="none" spc="0" normalizeH="0" baseline="0" noProof="0" dirty="0">
              <a:ln>
                <a:noFill/>
              </a:ln>
              <a:solidFill>
                <a:prstClr val="black"/>
              </a:solidFill>
              <a:effectLst/>
              <a:uLnTx/>
              <a:uFillTx/>
              <a:latin typeface="Barlow"/>
              <a:ea typeface="+mn-ea"/>
              <a:cs typeface="+mn-cs"/>
            </a:endParaRPr>
          </a:p>
        </p:txBody>
      </p:sp>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37230" y="172269"/>
            <a:ext cx="3379865" cy="1116250"/>
          </a:xfrm>
        </p:spPr>
        <p:txBody>
          <a:bodyPr/>
          <a:lstStyle/>
          <a:p>
            <a:r>
              <a:rPr lang="en-GB" sz="2200" dirty="0"/>
              <a:t>A third of the public mention “costs” as the biggest issue facing parents and carers of those aged 0-5, followed by almost one in four saying childcare. </a:t>
            </a:r>
            <a:br>
              <a:rPr lang="en-GB" sz="2200" dirty="0"/>
            </a:br>
            <a:r>
              <a:rPr lang="en-GB" sz="2200" dirty="0"/>
              <a:t>Awareness is increasing, with a fall in the proportion saying they “don’t know”.</a:t>
            </a:r>
          </a:p>
        </p:txBody>
      </p:sp>
      <p:sp>
        <p:nvSpPr>
          <p:cNvPr id="5" name="TextBox 4">
            <a:extLst>
              <a:ext uri="{FF2B5EF4-FFF2-40B4-BE49-F238E27FC236}">
                <a16:creationId xmlns:a16="http://schemas.microsoft.com/office/drawing/2014/main" id="{2E820557-328A-57EB-2B03-148E1D211309}"/>
              </a:ext>
            </a:extLst>
          </p:cNvPr>
          <p:cNvSpPr txBox="1"/>
          <p:nvPr/>
        </p:nvSpPr>
        <p:spPr>
          <a:xfrm>
            <a:off x="7590355" y="6138333"/>
            <a:ext cx="3074545" cy="1384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2,336 UK adults aged 16+, surveyed in May 2024.</a:t>
            </a:r>
            <a:endParaRPr kumimoji="0" lang="en-GB" sz="1200" b="0" i="0" u="none" strike="noStrike" kern="1200" cap="none" spc="0" normalizeH="0" baseline="0" noProof="0">
              <a:ln>
                <a:noFill/>
              </a:ln>
              <a:solidFill>
                <a:prstClr val="black">
                  <a:lumMod val="65000"/>
                  <a:lumOff val="35000"/>
                </a:prstClr>
              </a:solidFill>
              <a:effectLst/>
              <a:uLnTx/>
              <a:uFillTx/>
              <a:latin typeface="Barlow"/>
              <a:ea typeface="+mn-ea"/>
              <a:cs typeface="+mn-cs"/>
            </a:endParaRPr>
          </a:p>
        </p:txBody>
      </p:sp>
      <p:graphicFrame>
        <p:nvGraphicFramePr>
          <p:cNvPr id="7" name="Chart 6">
            <a:extLst>
              <a:ext uri="{FF2B5EF4-FFF2-40B4-BE49-F238E27FC236}">
                <a16:creationId xmlns:a16="http://schemas.microsoft.com/office/drawing/2014/main" id="{D72C672F-3798-BB78-886A-49CFBCFE40CE}"/>
              </a:ext>
            </a:extLst>
          </p:cNvPr>
          <p:cNvGraphicFramePr/>
          <p:nvPr/>
        </p:nvGraphicFramePr>
        <p:xfrm>
          <a:off x="3878311" y="317353"/>
          <a:ext cx="7506969" cy="5820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0CC7A56-8991-8F70-CB66-79CE99DE7471}"/>
              </a:ext>
            </a:extLst>
          </p:cNvPr>
          <p:cNvSpPr txBox="1"/>
          <p:nvPr/>
        </p:nvSpPr>
        <p:spPr>
          <a:xfrm>
            <a:off x="7649536" y="189970"/>
            <a:ext cx="419661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prstClr val="black"/>
                </a:solidFill>
                <a:effectLst/>
                <a:uLnTx/>
                <a:uFillTx/>
                <a:latin typeface="Barlow"/>
                <a:ea typeface="+mn-ea"/>
                <a:cs typeface="+mn-cs"/>
              </a:rPr>
              <a:t>Unprompted top ten issues</a:t>
            </a:r>
          </a:p>
        </p:txBody>
      </p:sp>
      <p:grpSp>
        <p:nvGrpSpPr>
          <p:cNvPr id="23" name="Group 22">
            <a:extLst>
              <a:ext uri="{FF2B5EF4-FFF2-40B4-BE49-F238E27FC236}">
                <a16:creationId xmlns:a16="http://schemas.microsoft.com/office/drawing/2014/main" id="{40CD597B-ACAE-02AB-7A23-67EE4DAB80A7}"/>
              </a:ext>
            </a:extLst>
          </p:cNvPr>
          <p:cNvGrpSpPr/>
          <p:nvPr/>
        </p:nvGrpSpPr>
        <p:grpSpPr>
          <a:xfrm>
            <a:off x="7590354" y="847787"/>
            <a:ext cx="4484133" cy="4758380"/>
            <a:chOff x="8145923" y="847787"/>
            <a:chExt cx="3620586" cy="4758380"/>
          </a:xfrm>
        </p:grpSpPr>
        <p:cxnSp>
          <p:nvCxnSpPr>
            <p:cNvPr id="12" name="Straight Connector 11">
              <a:extLst>
                <a:ext uri="{FF2B5EF4-FFF2-40B4-BE49-F238E27FC236}">
                  <a16:creationId xmlns:a16="http://schemas.microsoft.com/office/drawing/2014/main" id="{BEEE22C7-538A-5367-96D5-455771E3A6D4}"/>
                </a:ext>
              </a:extLst>
            </p:cNvPr>
            <p:cNvCxnSpPr>
              <a:cxnSpLocks/>
            </p:cNvCxnSpPr>
            <p:nvPr/>
          </p:nvCxnSpPr>
          <p:spPr>
            <a:xfrm>
              <a:off x="8145923" y="847787"/>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673F12-EDBE-03E8-7022-D73ED8841A63}"/>
                </a:ext>
              </a:extLst>
            </p:cNvPr>
            <p:cNvCxnSpPr>
              <a:cxnSpLocks/>
            </p:cNvCxnSpPr>
            <p:nvPr/>
          </p:nvCxnSpPr>
          <p:spPr>
            <a:xfrm>
              <a:off x="8145923" y="1249783"/>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095103-F92C-D582-4EB2-AFEF2E0A885E}"/>
                </a:ext>
              </a:extLst>
            </p:cNvPr>
            <p:cNvCxnSpPr>
              <a:cxnSpLocks/>
            </p:cNvCxnSpPr>
            <p:nvPr/>
          </p:nvCxnSpPr>
          <p:spPr>
            <a:xfrm>
              <a:off x="8145923" y="1642815"/>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337956-4F6F-EF9F-3EAF-DFDBC24C45E1}"/>
                </a:ext>
              </a:extLst>
            </p:cNvPr>
            <p:cNvCxnSpPr>
              <a:cxnSpLocks/>
            </p:cNvCxnSpPr>
            <p:nvPr/>
          </p:nvCxnSpPr>
          <p:spPr>
            <a:xfrm>
              <a:off x="8145923" y="2035846"/>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CA4B6E-56CB-5C14-0B38-F62A03214A4E}"/>
                </a:ext>
              </a:extLst>
            </p:cNvPr>
            <p:cNvCxnSpPr>
              <a:cxnSpLocks/>
            </p:cNvCxnSpPr>
            <p:nvPr/>
          </p:nvCxnSpPr>
          <p:spPr>
            <a:xfrm>
              <a:off x="8145923" y="2430199"/>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6C1378-4218-28CC-F4A1-C3D60DDF99BF}"/>
                </a:ext>
              </a:extLst>
            </p:cNvPr>
            <p:cNvCxnSpPr>
              <a:cxnSpLocks/>
            </p:cNvCxnSpPr>
            <p:nvPr/>
          </p:nvCxnSpPr>
          <p:spPr>
            <a:xfrm>
              <a:off x="8145923" y="2825498"/>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8C82B3-4CC8-9DA6-ADC8-8BFD31DA3704}"/>
                </a:ext>
              </a:extLst>
            </p:cNvPr>
            <p:cNvCxnSpPr>
              <a:cxnSpLocks/>
            </p:cNvCxnSpPr>
            <p:nvPr/>
          </p:nvCxnSpPr>
          <p:spPr>
            <a:xfrm>
              <a:off x="8145923" y="3226174"/>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A10ED4-C996-87E3-1047-00F79FCF9758}"/>
                </a:ext>
              </a:extLst>
            </p:cNvPr>
            <p:cNvCxnSpPr>
              <a:cxnSpLocks/>
            </p:cNvCxnSpPr>
            <p:nvPr/>
          </p:nvCxnSpPr>
          <p:spPr>
            <a:xfrm>
              <a:off x="8145923" y="3619867"/>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BB181A-E3F0-B90E-0687-B7AF4473F1B6}"/>
                </a:ext>
              </a:extLst>
            </p:cNvPr>
            <p:cNvCxnSpPr>
              <a:cxnSpLocks/>
            </p:cNvCxnSpPr>
            <p:nvPr/>
          </p:nvCxnSpPr>
          <p:spPr>
            <a:xfrm>
              <a:off x="8145923" y="4012901"/>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5940D1-618B-9DF5-64D7-63312241FCE0}"/>
                </a:ext>
              </a:extLst>
            </p:cNvPr>
            <p:cNvCxnSpPr>
              <a:cxnSpLocks/>
            </p:cNvCxnSpPr>
            <p:nvPr/>
          </p:nvCxnSpPr>
          <p:spPr>
            <a:xfrm>
              <a:off x="8145923" y="4414899"/>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A40FB8-A0C0-7EDE-37A3-6504793C853E}"/>
                </a:ext>
              </a:extLst>
            </p:cNvPr>
            <p:cNvCxnSpPr>
              <a:cxnSpLocks/>
            </p:cNvCxnSpPr>
            <p:nvPr/>
          </p:nvCxnSpPr>
          <p:spPr>
            <a:xfrm>
              <a:off x="8145923" y="5606167"/>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DE71F529-4DC1-901C-8BEB-00EA0727E5C0}"/>
              </a:ext>
            </a:extLst>
          </p:cNvPr>
          <p:cNvSpPr txBox="1"/>
          <p:nvPr/>
        </p:nvSpPr>
        <p:spPr>
          <a:xfrm>
            <a:off x="11186871" y="488528"/>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a:t>
            </a:r>
          </a:p>
        </p:txBody>
      </p:sp>
      <p:sp>
        <p:nvSpPr>
          <p:cNvPr id="26" name="TextBox 25">
            <a:extLst>
              <a:ext uri="{FF2B5EF4-FFF2-40B4-BE49-F238E27FC236}">
                <a16:creationId xmlns:a16="http://schemas.microsoft.com/office/drawing/2014/main" id="{3128FCF5-2012-8672-1DAD-AE8DF3F7FDE9}"/>
              </a:ext>
            </a:extLst>
          </p:cNvPr>
          <p:cNvSpPr txBox="1"/>
          <p:nvPr/>
        </p:nvSpPr>
        <p:spPr>
          <a:xfrm>
            <a:off x="11186871" y="927058"/>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27" name="TextBox 26">
            <a:extLst>
              <a:ext uri="{FF2B5EF4-FFF2-40B4-BE49-F238E27FC236}">
                <a16:creationId xmlns:a16="http://schemas.microsoft.com/office/drawing/2014/main" id="{FFFB616C-D47C-CFA5-6D5B-0670A4497AFD}"/>
              </a:ext>
            </a:extLst>
          </p:cNvPr>
          <p:cNvSpPr txBox="1"/>
          <p:nvPr/>
        </p:nvSpPr>
        <p:spPr>
          <a:xfrm>
            <a:off x="11186871" y="173767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+2</a:t>
            </a:r>
          </a:p>
        </p:txBody>
      </p:sp>
      <p:sp>
        <p:nvSpPr>
          <p:cNvPr id="28" name="TextBox 27">
            <a:extLst>
              <a:ext uri="{FF2B5EF4-FFF2-40B4-BE49-F238E27FC236}">
                <a16:creationId xmlns:a16="http://schemas.microsoft.com/office/drawing/2014/main" id="{130FE871-63C2-8F78-9692-92CC19A33A4E}"/>
              </a:ext>
            </a:extLst>
          </p:cNvPr>
          <p:cNvSpPr txBox="1"/>
          <p:nvPr/>
        </p:nvSpPr>
        <p:spPr>
          <a:xfrm>
            <a:off x="11186871" y="252190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29" name="TextBox 28">
            <a:extLst>
              <a:ext uri="{FF2B5EF4-FFF2-40B4-BE49-F238E27FC236}">
                <a16:creationId xmlns:a16="http://schemas.microsoft.com/office/drawing/2014/main" id="{263C7585-9D00-9EB7-0C73-E3A7047A5A30}"/>
              </a:ext>
            </a:extLst>
          </p:cNvPr>
          <p:cNvSpPr txBox="1"/>
          <p:nvPr/>
        </p:nvSpPr>
        <p:spPr>
          <a:xfrm>
            <a:off x="11186871" y="2875110"/>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a:t>
            </a:r>
          </a:p>
        </p:txBody>
      </p:sp>
      <p:sp>
        <p:nvSpPr>
          <p:cNvPr id="30" name="TextBox 29">
            <a:extLst>
              <a:ext uri="{FF2B5EF4-FFF2-40B4-BE49-F238E27FC236}">
                <a16:creationId xmlns:a16="http://schemas.microsoft.com/office/drawing/2014/main" id="{2AEC0413-1E48-E86D-ED4F-2AFD0D32E6B2}"/>
              </a:ext>
            </a:extLst>
          </p:cNvPr>
          <p:cNvSpPr txBox="1"/>
          <p:nvPr/>
        </p:nvSpPr>
        <p:spPr>
          <a:xfrm>
            <a:off x="11186871" y="3275581"/>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a:t>
            </a:r>
          </a:p>
        </p:txBody>
      </p:sp>
      <p:sp>
        <p:nvSpPr>
          <p:cNvPr id="31" name="TextBox 30">
            <a:extLst>
              <a:ext uri="{FF2B5EF4-FFF2-40B4-BE49-F238E27FC236}">
                <a16:creationId xmlns:a16="http://schemas.microsoft.com/office/drawing/2014/main" id="{458BAAFE-34FC-49D1-48AE-286C1DADDE40}"/>
              </a:ext>
            </a:extLst>
          </p:cNvPr>
          <p:cNvSpPr txBox="1"/>
          <p:nvPr/>
        </p:nvSpPr>
        <p:spPr>
          <a:xfrm>
            <a:off x="11186871" y="406306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a:t>
            </a:r>
          </a:p>
        </p:txBody>
      </p:sp>
      <p:sp>
        <p:nvSpPr>
          <p:cNvPr id="32" name="TextBox 31">
            <a:extLst>
              <a:ext uri="{FF2B5EF4-FFF2-40B4-BE49-F238E27FC236}">
                <a16:creationId xmlns:a16="http://schemas.microsoft.com/office/drawing/2014/main" id="{46352845-7B87-65CB-B7BD-A4E1EEA0E9B7}"/>
              </a:ext>
            </a:extLst>
          </p:cNvPr>
          <p:cNvSpPr txBox="1"/>
          <p:nvPr/>
        </p:nvSpPr>
        <p:spPr>
          <a:xfrm>
            <a:off x="11186871" y="4480540"/>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dirty="0">
                <a:ln>
                  <a:noFill/>
                </a:ln>
                <a:solidFill>
                  <a:srgbClr val="000000"/>
                </a:solidFill>
                <a:effectLst/>
                <a:uLnTx/>
                <a:uFillTx/>
                <a:latin typeface="Barlow"/>
                <a:ea typeface="+mn-ea"/>
                <a:cs typeface="+mn-cs"/>
              </a:rPr>
              <a:t>-6</a:t>
            </a:r>
          </a:p>
        </p:txBody>
      </p:sp>
      <p:sp>
        <p:nvSpPr>
          <p:cNvPr id="33" name="TextBox 32">
            <a:extLst>
              <a:ext uri="{FF2B5EF4-FFF2-40B4-BE49-F238E27FC236}">
                <a16:creationId xmlns:a16="http://schemas.microsoft.com/office/drawing/2014/main" id="{D502C5C0-7901-07AD-9308-2F9FCDE49B50}"/>
              </a:ext>
            </a:extLst>
          </p:cNvPr>
          <p:cNvSpPr txBox="1"/>
          <p:nvPr/>
        </p:nvSpPr>
        <p:spPr>
          <a:xfrm>
            <a:off x="11186871" y="5252728"/>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35" name="TextBox 34">
            <a:extLst>
              <a:ext uri="{FF2B5EF4-FFF2-40B4-BE49-F238E27FC236}">
                <a16:creationId xmlns:a16="http://schemas.microsoft.com/office/drawing/2014/main" id="{DF654D38-0EF1-A7EA-980C-7BB5E49C49A7}"/>
              </a:ext>
            </a:extLst>
          </p:cNvPr>
          <p:cNvSpPr txBox="1"/>
          <p:nvPr/>
        </p:nvSpPr>
        <p:spPr>
          <a:xfrm>
            <a:off x="10856956" y="130607"/>
            <a:ext cx="105040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100" b="0" i="0" u="none" strike="noStrike" kern="1200" cap="none" spc="0" normalizeH="0" baseline="0" noProof="0">
                <a:ln>
                  <a:noFill/>
                </a:ln>
                <a:solidFill>
                  <a:prstClr val="black"/>
                </a:solidFill>
                <a:effectLst/>
                <a:uLnTx/>
                <a:uFillTx/>
                <a:latin typeface="Barlow"/>
                <a:ea typeface="+mn-ea"/>
                <a:cs typeface="+mn-cs"/>
              </a:rPr>
              <a:t>Change since </a:t>
            </a:r>
            <a:br>
              <a:rPr kumimoji="0" lang="en-GB" sz="1100" b="0" i="0" u="none" strike="noStrike" kern="1200" cap="none" spc="0" normalizeH="0" baseline="0" noProof="0">
                <a:ln>
                  <a:noFill/>
                </a:ln>
                <a:solidFill>
                  <a:prstClr val="black"/>
                </a:solidFill>
                <a:effectLst/>
                <a:uLnTx/>
                <a:uFillTx/>
                <a:latin typeface="Barlow"/>
                <a:ea typeface="+mn-ea"/>
                <a:cs typeface="+mn-cs"/>
              </a:rPr>
            </a:br>
            <a:r>
              <a:rPr kumimoji="0" lang="en-GB" sz="1100" b="0" i="0" u="none" strike="noStrike" kern="1200" cap="none" spc="0" normalizeH="0" baseline="0" noProof="0">
                <a:ln>
                  <a:noFill/>
                </a:ln>
                <a:solidFill>
                  <a:prstClr val="black"/>
                </a:solidFill>
                <a:effectLst/>
                <a:uLnTx/>
                <a:uFillTx/>
                <a:latin typeface="Barlow"/>
                <a:ea typeface="+mn-ea"/>
                <a:cs typeface="+mn-cs"/>
              </a:rPr>
              <a:t>2023</a:t>
            </a:r>
          </a:p>
        </p:txBody>
      </p:sp>
      <p:sp>
        <p:nvSpPr>
          <p:cNvPr id="36" name="TextBox 35">
            <a:extLst>
              <a:ext uri="{FF2B5EF4-FFF2-40B4-BE49-F238E27FC236}">
                <a16:creationId xmlns:a16="http://schemas.microsoft.com/office/drawing/2014/main" id="{9865C200-DE77-6089-FB9F-E49E9292F529}"/>
              </a:ext>
            </a:extLst>
          </p:cNvPr>
          <p:cNvSpPr txBox="1"/>
          <p:nvPr/>
        </p:nvSpPr>
        <p:spPr>
          <a:xfrm>
            <a:off x="11186871" y="1288519"/>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a:t>
            </a:r>
          </a:p>
        </p:txBody>
      </p:sp>
      <p:sp>
        <p:nvSpPr>
          <p:cNvPr id="37" name="TextBox 36">
            <a:extLst>
              <a:ext uri="{FF2B5EF4-FFF2-40B4-BE49-F238E27FC236}">
                <a16:creationId xmlns:a16="http://schemas.microsoft.com/office/drawing/2014/main" id="{F08FF8D0-CFF7-A04F-3185-B47D81AEF35A}"/>
              </a:ext>
            </a:extLst>
          </p:cNvPr>
          <p:cNvSpPr txBox="1"/>
          <p:nvPr/>
        </p:nvSpPr>
        <p:spPr>
          <a:xfrm>
            <a:off x="11186871" y="2124257"/>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+3</a:t>
            </a:r>
          </a:p>
        </p:txBody>
      </p:sp>
      <p:sp>
        <p:nvSpPr>
          <p:cNvPr id="38" name="TextBox 37">
            <a:extLst>
              <a:ext uri="{FF2B5EF4-FFF2-40B4-BE49-F238E27FC236}">
                <a16:creationId xmlns:a16="http://schemas.microsoft.com/office/drawing/2014/main" id="{FFEB9B23-4B37-AB18-322C-1D9463BE0FC8}"/>
              </a:ext>
            </a:extLst>
          </p:cNvPr>
          <p:cNvSpPr txBox="1"/>
          <p:nvPr/>
        </p:nvSpPr>
        <p:spPr>
          <a:xfrm>
            <a:off x="11186871" y="366829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39" name="TextBox 38">
            <a:extLst>
              <a:ext uri="{FF2B5EF4-FFF2-40B4-BE49-F238E27FC236}">
                <a16:creationId xmlns:a16="http://schemas.microsoft.com/office/drawing/2014/main" id="{E92438C6-B9DA-8E78-FADA-A2C5A28AA27C}"/>
              </a:ext>
            </a:extLst>
          </p:cNvPr>
          <p:cNvSpPr txBox="1"/>
          <p:nvPr/>
        </p:nvSpPr>
        <p:spPr>
          <a:xfrm>
            <a:off x="11186871" y="5689878"/>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24" name="Isosceles Triangle 23">
            <a:extLst>
              <a:ext uri="{FF2B5EF4-FFF2-40B4-BE49-F238E27FC236}">
                <a16:creationId xmlns:a16="http://schemas.microsoft.com/office/drawing/2014/main" id="{3D62664D-57E4-7BC8-A6F0-4BF8833535F2}"/>
              </a:ext>
            </a:extLst>
          </p:cNvPr>
          <p:cNvSpPr/>
          <p:nvPr/>
        </p:nvSpPr>
        <p:spPr>
          <a:xfrm>
            <a:off x="11726678" y="1808084"/>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25" name="Isosceles Triangle 24">
            <a:extLst>
              <a:ext uri="{FF2B5EF4-FFF2-40B4-BE49-F238E27FC236}">
                <a16:creationId xmlns:a16="http://schemas.microsoft.com/office/drawing/2014/main" id="{6AF5C62B-37D0-7620-9D8D-2D24AEF39411}"/>
              </a:ext>
            </a:extLst>
          </p:cNvPr>
          <p:cNvSpPr/>
          <p:nvPr/>
        </p:nvSpPr>
        <p:spPr>
          <a:xfrm>
            <a:off x="11726678" y="2211991"/>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00D8FF9F-2A54-BBF1-7CEB-B9ADED55BFA9}"/>
              </a:ext>
            </a:extLst>
          </p:cNvPr>
          <p:cNvSpPr/>
          <p:nvPr/>
        </p:nvSpPr>
        <p:spPr>
          <a:xfrm rot="10800000">
            <a:off x="11726679" y="4561458"/>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9" name="Text Placeholder 12">
            <a:extLst>
              <a:ext uri="{FF2B5EF4-FFF2-40B4-BE49-F238E27FC236}">
                <a16:creationId xmlns:a16="http://schemas.microsoft.com/office/drawing/2014/main" id="{C9CEEBB4-D282-FB52-F208-C3D41695E365}"/>
              </a:ext>
            </a:extLst>
          </p:cNvPr>
          <p:cNvSpPr txBox="1">
            <a:spLocks/>
          </p:cNvSpPr>
          <p:nvPr/>
        </p:nvSpPr>
        <p:spPr>
          <a:xfrm>
            <a:off x="345852" y="3374809"/>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latin typeface="Barlow"/>
                <a:ea typeface="+mn-ea"/>
                <a:cs typeface="+mn-cs"/>
              </a:rPr>
              <a:t>Q</a:t>
            </a:r>
          </a:p>
        </p:txBody>
      </p:sp>
      <p:sp>
        <p:nvSpPr>
          <p:cNvPr id="34" name="TextBox 33">
            <a:extLst>
              <a:ext uri="{FF2B5EF4-FFF2-40B4-BE49-F238E27FC236}">
                <a16:creationId xmlns:a16="http://schemas.microsoft.com/office/drawing/2014/main" id="{60E1B75F-EF6F-098F-596D-208CABF17F01}"/>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41" name="Isosceles Triangle 40">
            <a:extLst>
              <a:ext uri="{FF2B5EF4-FFF2-40B4-BE49-F238E27FC236}">
                <a16:creationId xmlns:a16="http://schemas.microsoft.com/office/drawing/2014/main" id="{E5FA1E11-4881-E7BD-F744-26CB0566461D}"/>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Isosceles Triangle 41">
            <a:extLst>
              <a:ext uri="{FF2B5EF4-FFF2-40B4-BE49-F238E27FC236}">
                <a16:creationId xmlns:a16="http://schemas.microsoft.com/office/drawing/2014/main" id="{D0B1BA27-D688-9B26-9BC9-3FC11A8AC3CB}"/>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70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A2FF44FE-B7EE-1EDB-1152-0EFFEAC1D2BD}"/>
              </a:ext>
            </a:extLst>
          </p:cNvPr>
          <p:cNvSpPr txBox="1">
            <a:spLocks/>
          </p:cNvSpPr>
          <p:nvPr/>
        </p:nvSpPr>
        <p:spPr>
          <a:xfrm>
            <a:off x="806720" y="3955734"/>
            <a:ext cx="3260693"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a:ln>
                  <a:noFill/>
                </a:ln>
                <a:solidFill>
                  <a:srgbClr val="419999"/>
                </a:solidFill>
                <a:effectLst/>
                <a:uLnTx/>
                <a:uFillTx/>
                <a:latin typeface="Barlow"/>
                <a:ea typeface="Calibri" panose="020F0502020204030204" pitchFamily="34" charset="0"/>
                <a:cs typeface="+mn-cs"/>
              </a:rPr>
              <a:t>In your opinion, what would you say are the biggest issues facing parents and carers of children aged 0-5 today?</a:t>
            </a:r>
            <a:br>
              <a:rPr kumimoji="0" lang="en-GB" sz="1800" b="0" i="0" u="none" strike="noStrike" kern="1200" cap="none" spc="0" normalizeH="0" baseline="0" noProof="0">
                <a:ln>
                  <a:noFill/>
                </a:ln>
                <a:solidFill>
                  <a:srgbClr val="419999"/>
                </a:solidFill>
                <a:effectLst/>
                <a:uLnTx/>
                <a:uFillTx/>
                <a:latin typeface="Barlow"/>
                <a:ea typeface="Calibri" panose="020F0502020204030204" pitchFamily="34" charset="0"/>
                <a:cs typeface="+mn-cs"/>
              </a:rPr>
            </a:br>
            <a:br>
              <a:rPr kumimoji="0" lang="en-GB" sz="1800" b="0" i="0" u="none" strike="noStrike" kern="1200" cap="none" spc="0" normalizeH="0" baseline="0" noProof="0">
                <a:ln>
                  <a:noFill/>
                </a:ln>
                <a:solidFill>
                  <a:srgbClr val="419999"/>
                </a:solidFill>
                <a:effectLst/>
                <a:uLnTx/>
                <a:uFillTx/>
                <a:latin typeface="Barlow"/>
                <a:ea typeface="Calibri" panose="020F0502020204030204" pitchFamily="34" charset="0"/>
                <a:cs typeface="+mn-cs"/>
              </a:rPr>
            </a:br>
            <a:r>
              <a:rPr kumimoji="0" lang="en-GB" sz="2400" b="1" i="0" u="none" strike="noStrike" kern="1200" cap="none" spc="0" normalizeH="0" baseline="0" noProof="0">
                <a:ln>
                  <a:noFill/>
                </a:ln>
                <a:solidFill>
                  <a:srgbClr val="1DAFAD"/>
                </a:solidFill>
                <a:effectLst/>
                <a:uLnTx/>
                <a:uFillTx/>
                <a:latin typeface="Barlow"/>
                <a:ea typeface="+mn-ea"/>
                <a:cs typeface="+mn-cs"/>
              </a:rPr>
              <a:t>Among parents of children aged 0-5</a:t>
            </a:r>
            <a:br>
              <a:rPr kumimoji="0" lang="en-GB" sz="2400" b="1" i="0" u="none" strike="noStrike" kern="1200" cap="none" spc="0" normalizeH="0" baseline="0" noProof="0">
                <a:ln>
                  <a:noFill/>
                </a:ln>
                <a:solidFill>
                  <a:srgbClr val="1DAFAD"/>
                </a:solidFill>
                <a:effectLst/>
                <a:uLnTx/>
                <a:uFillTx/>
                <a:latin typeface="Barlow"/>
                <a:ea typeface="+mn-ea"/>
                <a:cs typeface="+mn-cs"/>
              </a:rPr>
            </a:br>
            <a:br>
              <a:rPr kumimoji="0" lang="en-GB" sz="2400" b="1" i="0" u="none" strike="noStrike" kern="1200" cap="none" spc="0" normalizeH="0" baseline="0" noProof="0">
                <a:ln>
                  <a:noFill/>
                </a:ln>
                <a:solidFill>
                  <a:srgbClr val="1DAFAD"/>
                </a:solidFill>
                <a:effectLst/>
                <a:uLnTx/>
                <a:uFillTx/>
                <a:latin typeface="Barlow"/>
                <a:ea typeface="+mn-ea"/>
                <a:cs typeface="+mn-cs"/>
              </a:rPr>
            </a:br>
            <a:br>
              <a:rPr kumimoji="0" lang="en-GB" sz="1800" b="1" i="0" u="none" strike="noStrike" kern="1200" cap="none" spc="0" normalizeH="0" baseline="0" noProof="0">
                <a:ln>
                  <a:noFill/>
                </a:ln>
                <a:solidFill>
                  <a:srgbClr val="419999"/>
                </a:solidFill>
                <a:effectLst/>
                <a:uLnTx/>
                <a:uFillTx/>
                <a:latin typeface="Barlow"/>
                <a:ea typeface="+mn-ea"/>
                <a:cs typeface="+mn-cs"/>
              </a:rPr>
            </a:br>
            <a:endParaRPr kumimoji="0" lang="en-GB" sz="1800" b="1" i="0" u="none" strike="noStrike" kern="1200" cap="none" spc="0" normalizeH="0" baseline="0" noProof="0">
              <a:ln>
                <a:noFill/>
              </a:ln>
              <a:solidFill>
                <a:prstClr val="black"/>
              </a:solidFill>
              <a:effectLst/>
              <a:uLnTx/>
              <a:uFillTx/>
              <a:latin typeface="Barlow"/>
              <a:ea typeface="+mn-ea"/>
              <a:cs typeface="+mn-cs"/>
            </a:endParaRPr>
          </a:p>
        </p:txBody>
      </p:sp>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37230" y="172269"/>
            <a:ext cx="3260693" cy="1116250"/>
          </a:xfrm>
        </p:spPr>
        <p:txBody>
          <a:bodyPr/>
          <a:lstStyle/>
          <a:p>
            <a:r>
              <a:rPr lang="en-GB" sz="2400" dirty="0"/>
              <a:t>The top issues remain the same among parents of children 0-5, although the proportion mentioning the cost of living has now risen to nearer one in four.</a:t>
            </a:r>
          </a:p>
        </p:txBody>
      </p:sp>
      <p:graphicFrame>
        <p:nvGraphicFramePr>
          <p:cNvPr id="7" name="Chart 6">
            <a:extLst>
              <a:ext uri="{FF2B5EF4-FFF2-40B4-BE49-F238E27FC236}">
                <a16:creationId xmlns:a16="http://schemas.microsoft.com/office/drawing/2014/main" id="{D72C672F-3798-BB78-886A-49CFBCFE40CE}"/>
              </a:ext>
            </a:extLst>
          </p:cNvPr>
          <p:cNvGraphicFramePr/>
          <p:nvPr/>
        </p:nvGraphicFramePr>
        <p:xfrm>
          <a:off x="3878311" y="317353"/>
          <a:ext cx="7506969" cy="5820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0CC7A56-8991-8F70-CB66-79CE99DE7471}"/>
              </a:ext>
            </a:extLst>
          </p:cNvPr>
          <p:cNvSpPr txBox="1"/>
          <p:nvPr/>
        </p:nvSpPr>
        <p:spPr>
          <a:xfrm>
            <a:off x="7649536" y="189970"/>
            <a:ext cx="419661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prstClr val="black"/>
                </a:solidFill>
                <a:effectLst/>
                <a:uLnTx/>
                <a:uFillTx/>
                <a:latin typeface="Barlow"/>
                <a:ea typeface="+mn-ea"/>
                <a:cs typeface="+mn-cs"/>
              </a:rPr>
              <a:t>Unprompted top ten issues</a:t>
            </a:r>
          </a:p>
        </p:txBody>
      </p:sp>
      <p:grpSp>
        <p:nvGrpSpPr>
          <p:cNvPr id="23" name="Group 22">
            <a:extLst>
              <a:ext uri="{FF2B5EF4-FFF2-40B4-BE49-F238E27FC236}">
                <a16:creationId xmlns:a16="http://schemas.microsoft.com/office/drawing/2014/main" id="{40CD597B-ACAE-02AB-7A23-67EE4DAB80A7}"/>
              </a:ext>
            </a:extLst>
          </p:cNvPr>
          <p:cNvGrpSpPr/>
          <p:nvPr/>
        </p:nvGrpSpPr>
        <p:grpSpPr>
          <a:xfrm>
            <a:off x="7590354" y="847787"/>
            <a:ext cx="4484133" cy="4758380"/>
            <a:chOff x="8145923" y="847787"/>
            <a:chExt cx="3620586" cy="4758380"/>
          </a:xfrm>
        </p:grpSpPr>
        <p:cxnSp>
          <p:nvCxnSpPr>
            <p:cNvPr id="12" name="Straight Connector 11">
              <a:extLst>
                <a:ext uri="{FF2B5EF4-FFF2-40B4-BE49-F238E27FC236}">
                  <a16:creationId xmlns:a16="http://schemas.microsoft.com/office/drawing/2014/main" id="{BEEE22C7-538A-5367-96D5-455771E3A6D4}"/>
                </a:ext>
              </a:extLst>
            </p:cNvPr>
            <p:cNvCxnSpPr>
              <a:cxnSpLocks/>
            </p:cNvCxnSpPr>
            <p:nvPr/>
          </p:nvCxnSpPr>
          <p:spPr>
            <a:xfrm>
              <a:off x="8145923" y="847787"/>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673F12-EDBE-03E8-7022-D73ED8841A63}"/>
                </a:ext>
              </a:extLst>
            </p:cNvPr>
            <p:cNvCxnSpPr>
              <a:cxnSpLocks/>
            </p:cNvCxnSpPr>
            <p:nvPr/>
          </p:nvCxnSpPr>
          <p:spPr>
            <a:xfrm>
              <a:off x="8145923" y="1249783"/>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095103-F92C-D582-4EB2-AFEF2E0A885E}"/>
                </a:ext>
              </a:extLst>
            </p:cNvPr>
            <p:cNvCxnSpPr>
              <a:cxnSpLocks/>
            </p:cNvCxnSpPr>
            <p:nvPr/>
          </p:nvCxnSpPr>
          <p:spPr>
            <a:xfrm>
              <a:off x="8145923" y="1642815"/>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337956-4F6F-EF9F-3EAF-DFDBC24C45E1}"/>
                </a:ext>
              </a:extLst>
            </p:cNvPr>
            <p:cNvCxnSpPr>
              <a:cxnSpLocks/>
            </p:cNvCxnSpPr>
            <p:nvPr/>
          </p:nvCxnSpPr>
          <p:spPr>
            <a:xfrm>
              <a:off x="8145923" y="2035846"/>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CA4B6E-56CB-5C14-0B38-F62A03214A4E}"/>
                </a:ext>
              </a:extLst>
            </p:cNvPr>
            <p:cNvCxnSpPr>
              <a:cxnSpLocks/>
            </p:cNvCxnSpPr>
            <p:nvPr/>
          </p:nvCxnSpPr>
          <p:spPr>
            <a:xfrm>
              <a:off x="8145923" y="2430199"/>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6C1378-4218-28CC-F4A1-C3D60DDF99BF}"/>
                </a:ext>
              </a:extLst>
            </p:cNvPr>
            <p:cNvCxnSpPr>
              <a:cxnSpLocks/>
            </p:cNvCxnSpPr>
            <p:nvPr/>
          </p:nvCxnSpPr>
          <p:spPr>
            <a:xfrm>
              <a:off x="8145923" y="2825498"/>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8C82B3-4CC8-9DA6-ADC8-8BFD31DA3704}"/>
                </a:ext>
              </a:extLst>
            </p:cNvPr>
            <p:cNvCxnSpPr>
              <a:cxnSpLocks/>
            </p:cNvCxnSpPr>
            <p:nvPr/>
          </p:nvCxnSpPr>
          <p:spPr>
            <a:xfrm>
              <a:off x="8145923" y="3226174"/>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A10ED4-C996-87E3-1047-00F79FCF9758}"/>
                </a:ext>
              </a:extLst>
            </p:cNvPr>
            <p:cNvCxnSpPr>
              <a:cxnSpLocks/>
            </p:cNvCxnSpPr>
            <p:nvPr/>
          </p:nvCxnSpPr>
          <p:spPr>
            <a:xfrm>
              <a:off x="8145923" y="3619867"/>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BB181A-E3F0-B90E-0687-B7AF4473F1B6}"/>
                </a:ext>
              </a:extLst>
            </p:cNvPr>
            <p:cNvCxnSpPr>
              <a:cxnSpLocks/>
            </p:cNvCxnSpPr>
            <p:nvPr/>
          </p:nvCxnSpPr>
          <p:spPr>
            <a:xfrm>
              <a:off x="8145923" y="4012901"/>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5940D1-618B-9DF5-64D7-63312241FCE0}"/>
                </a:ext>
              </a:extLst>
            </p:cNvPr>
            <p:cNvCxnSpPr>
              <a:cxnSpLocks/>
            </p:cNvCxnSpPr>
            <p:nvPr/>
          </p:nvCxnSpPr>
          <p:spPr>
            <a:xfrm>
              <a:off x="8145923" y="4414899"/>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A40FB8-A0C0-7EDE-37A3-6504793C853E}"/>
                </a:ext>
              </a:extLst>
            </p:cNvPr>
            <p:cNvCxnSpPr>
              <a:cxnSpLocks/>
            </p:cNvCxnSpPr>
            <p:nvPr/>
          </p:nvCxnSpPr>
          <p:spPr>
            <a:xfrm>
              <a:off x="8145923" y="5606167"/>
              <a:ext cx="3620586"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DE71F529-4DC1-901C-8BEB-00EA0727E5C0}"/>
              </a:ext>
            </a:extLst>
          </p:cNvPr>
          <p:cNvSpPr txBox="1"/>
          <p:nvPr/>
        </p:nvSpPr>
        <p:spPr>
          <a:xfrm>
            <a:off x="11186871" y="510562"/>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+4</a:t>
            </a:r>
          </a:p>
        </p:txBody>
      </p:sp>
      <p:sp>
        <p:nvSpPr>
          <p:cNvPr id="26" name="TextBox 25">
            <a:extLst>
              <a:ext uri="{FF2B5EF4-FFF2-40B4-BE49-F238E27FC236}">
                <a16:creationId xmlns:a16="http://schemas.microsoft.com/office/drawing/2014/main" id="{3128FCF5-2012-8672-1DAD-AE8DF3F7FDE9}"/>
              </a:ext>
            </a:extLst>
          </p:cNvPr>
          <p:cNvSpPr txBox="1"/>
          <p:nvPr/>
        </p:nvSpPr>
        <p:spPr>
          <a:xfrm>
            <a:off x="11186871" y="927058"/>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+2</a:t>
            </a:r>
          </a:p>
        </p:txBody>
      </p:sp>
      <p:sp>
        <p:nvSpPr>
          <p:cNvPr id="27" name="TextBox 26">
            <a:extLst>
              <a:ext uri="{FF2B5EF4-FFF2-40B4-BE49-F238E27FC236}">
                <a16:creationId xmlns:a16="http://schemas.microsoft.com/office/drawing/2014/main" id="{FFFB616C-D47C-CFA5-6D5B-0670A4497AFD}"/>
              </a:ext>
            </a:extLst>
          </p:cNvPr>
          <p:cNvSpPr txBox="1"/>
          <p:nvPr/>
        </p:nvSpPr>
        <p:spPr>
          <a:xfrm>
            <a:off x="11186871" y="173767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28" name="TextBox 27">
            <a:extLst>
              <a:ext uri="{FF2B5EF4-FFF2-40B4-BE49-F238E27FC236}">
                <a16:creationId xmlns:a16="http://schemas.microsoft.com/office/drawing/2014/main" id="{130FE871-63C2-8F78-9692-92CC19A33A4E}"/>
              </a:ext>
            </a:extLst>
          </p:cNvPr>
          <p:cNvSpPr txBox="1"/>
          <p:nvPr/>
        </p:nvSpPr>
        <p:spPr>
          <a:xfrm>
            <a:off x="11186871" y="252190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+2</a:t>
            </a:r>
          </a:p>
        </p:txBody>
      </p:sp>
      <p:sp>
        <p:nvSpPr>
          <p:cNvPr id="29" name="TextBox 28">
            <a:extLst>
              <a:ext uri="{FF2B5EF4-FFF2-40B4-BE49-F238E27FC236}">
                <a16:creationId xmlns:a16="http://schemas.microsoft.com/office/drawing/2014/main" id="{263C7585-9D00-9EB7-0C73-E3A7047A5A30}"/>
              </a:ext>
            </a:extLst>
          </p:cNvPr>
          <p:cNvSpPr txBox="1"/>
          <p:nvPr/>
        </p:nvSpPr>
        <p:spPr>
          <a:xfrm>
            <a:off x="11186871" y="2875110"/>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30" name="TextBox 29">
            <a:extLst>
              <a:ext uri="{FF2B5EF4-FFF2-40B4-BE49-F238E27FC236}">
                <a16:creationId xmlns:a16="http://schemas.microsoft.com/office/drawing/2014/main" id="{2AEC0413-1E48-E86D-ED4F-2AFD0D32E6B2}"/>
              </a:ext>
            </a:extLst>
          </p:cNvPr>
          <p:cNvSpPr txBox="1"/>
          <p:nvPr/>
        </p:nvSpPr>
        <p:spPr>
          <a:xfrm>
            <a:off x="11186871" y="3275581"/>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a:t>
            </a:r>
          </a:p>
        </p:txBody>
      </p:sp>
      <p:sp>
        <p:nvSpPr>
          <p:cNvPr id="31" name="TextBox 30">
            <a:extLst>
              <a:ext uri="{FF2B5EF4-FFF2-40B4-BE49-F238E27FC236}">
                <a16:creationId xmlns:a16="http://schemas.microsoft.com/office/drawing/2014/main" id="{458BAAFE-34FC-49D1-48AE-286C1DADDE40}"/>
              </a:ext>
            </a:extLst>
          </p:cNvPr>
          <p:cNvSpPr txBox="1"/>
          <p:nvPr/>
        </p:nvSpPr>
        <p:spPr>
          <a:xfrm>
            <a:off x="11186871" y="406306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32" name="TextBox 31">
            <a:extLst>
              <a:ext uri="{FF2B5EF4-FFF2-40B4-BE49-F238E27FC236}">
                <a16:creationId xmlns:a16="http://schemas.microsoft.com/office/drawing/2014/main" id="{46352845-7B87-65CB-B7BD-A4E1EEA0E9B7}"/>
              </a:ext>
            </a:extLst>
          </p:cNvPr>
          <p:cNvSpPr txBox="1"/>
          <p:nvPr/>
        </p:nvSpPr>
        <p:spPr>
          <a:xfrm>
            <a:off x="11186871" y="4556740"/>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-8</a:t>
            </a:r>
          </a:p>
        </p:txBody>
      </p:sp>
      <p:sp>
        <p:nvSpPr>
          <p:cNvPr id="33" name="TextBox 32">
            <a:extLst>
              <a:ext uri="{FF2B5EF4-FFF2-40B4-BE49-F238E27FC236}">
                <a16:creationId xmlns:a16="http://schemas.microsoft.com/office/drawing/2014/main" id="{D502C5C0-7901-07AD-9308-2F9FCDE49B50}"/>
              </a:ext>
            </a:extLst>
          </p:cNvPr>
          <p:cNvSpPr txBox="1"/>
          <p:nvPr/>
        </p:nvSpPr>
        <p:spPr>
          <a:xfrm>
            <a:off x="11186871" y="5252728"/>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+4</a:t>
            </a:r>
          </a:p>
        </p:txBody>
      </p:sp>
      <p:sp>
        <p:nvSpPr>
          <p:cNvPr id="35" name="TextBox 34">
            <a:extLst>
              <a:ext uri="{FF2B5EF4-FFF2-40B4-BE49-F238E27FC236}">
                <a16:creationId xmlns:a16="http://schemas.microsoft.com/office/drawing/2014/main" id="{DF654D38-0EF1-A7EA-980C-7BB5E49C49A7}"/>
              </a:ext>
            </a:extLst>
          </p:cNvPr>
          <p:cNvSpPr txBox="1"/>
          <p:nvPr/>
        </p:nvSpPr>
        <p:spPr>
          <a:xfrm>
            <a:off x="10856956" y="130607"/>
            <a:ext cx="105040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100" b="0" i="0" u="none" strike="noStrike" kern="1200" cap="none" spc="0" normalizeH="0" baseline="0" noProof="0">
                <a:ln>
                  <a:noFill/>
                </a:ln>
                <a:solidFill>
                  <a:prstClr val="black"/>
                </a:solidFill>
                <a:effectLst/>
                <a:uLnTx/>
                <a:uFillTx/>
                <a:latin typeface="Barlow"/>
                <a:ea typeface="+mn-ea"/>
                <a:cs typeface="+mn-cs"/>
              </a:rPr>
              <a:t>Change since </a:t>
            </a:r>
            <a:br>
              <a:rPr kumimoji="0" lang="en-GB" sz="1100" b="0" i="0" u="none" strike="noStrike" kern="1200" cap="none" spc="0" normalizeH="0" baseline="0" noProof="0">
                <a:ln>
                  <a:noFill/>
                </a:ln>
                <a:solidFill>
                  <a:prstClr val="black"/>
                </a:solidFill>
                <a:effectLst/>
                <a:uLnTx/>
                <a:uFillTx/>
                <a:latin typeface="Barlow"/>
                <a:ea typeface="+mn-ea"/>
                <a:cs typeface="+mn-cs"/>
              </a:rPr>
            </a:br>
            <a:r>
              <a:rPr kumimoji="0" lang="en-GB" sz="1100" b="0" i="0" u="none" strike="noStrike" kern="1200" cap="none" spc="0" normalizeH="0" baseline="0" noProof="0">
                <a:ln>
                  <a:noFill/>
                </a:ln>
                <a:solidFill>
                  <a:prstClr val="black"/>
                </a:solidFill>
                <a:effectLst/>
                <a:uLnTx/>
                <a:uFillTx/>
                <a:latin typeface="Barlow"/>
                <a:ea typeface="+mn-ea"/>
                <a:cs typeface="+mn-cs"/>
              </a:rPr>
              <a:t>2023</a:t>
            </a:r>
          </a:p>
        </p:txBody>
      </p:sp>
      <p:sp>
        <p:nvSpPr>
          <p:cNvPr id="36" name="TextBox 35">
            <a:extLst>
              <a:ext uri="{FF2B5EF4-FFF2-40B4-BE49-F238E27FC236}">
                <a16:creationId xmlns:a16="http://schemas.microsoft.com/office/drawing/2014/main" id="{9865C200-DE77-6089-FB9F-E49E9292F529}"/>
              </a:ext>
            </a:extLst>
          </p:cNvPr>
          <p:cNvSpPr txBox="1"/>
          <p:nvPr/>
        </p:nvSpPr>
        <p:spPr>
          <a:xfrm>
            <a:off x="11186871" y="1288519"/>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-2</a:t>
            </a:r>
          </a:p>
        </p:txBody>
      </p:sp>
      <p:sp>
        <p:nvSpPr>
          <p:cNvPr id="37" name="TextBox 36">
            <a:extLst>
              <a:ext uri="{FF2B5EF4-FFF2-40B4-BE49-F238E27FC236}">
                <a16:creationId xmlns:a16="http://schemas.microsoft.com/office/drawing/2014/main" id="{F08FF8D0-CFF7-A04F-3185-B47D81AEF35A}"/>
              </a:ext>
            </a:extLst>
          </p:cNvPr>
          <p:cNvSpPr txBox="1"/>
          <p:nvPr/>
        </p:nvSpPr>
        <p:spPr>
          <a:xfrm>
            <a:off x="11186871" y="2124257"/>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+1</a:t>
            </a:r>
          </a:p>
        </p:txBody>
      </p:sp>
      <p:sp>
        <p:nvSpPr>
          <p:cNvPr id="38" name="TextBox 37">
            <a:extLst>
              <a:ext uri="{FF2B5EF4-FFF2-40B4-BE49-F238E27FC236}">
                <a16:creationId xmlns:a16="http://schemas.microsoft.com/office/drawing/2014/main" id="{FFEB9B23-4B37-AB18-322C-1D9463BE0FC8}"/>
              </a:ext>
            </a:extLst>
          </p:cNvPr>
          <p:cNvSpPr txBox="1"/>
          <p:nvPr/>
        </p:nvSpPr>
        <p:spPr>
          <a:xfrm>
            <a:off x="11186871" y="3668295"/>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a:t>
            </a:r>
          </a:p>
        </p:txBody>
      </p:sp>
      <p:sp>
        <p:nvSpPr>
          <p:cNvPr id="39" name="TextBox 38">
            <a:extLst>
              <a:ext uri="{FF2B5EF4-FFF2-40B4-BE49-F238E27FC236}">
                <a16:creationId xmlns:a16="http://schemas.microsoft.com/office/drawing/2014/main" id="{E92438C6-B9DA-8E78-FADA-A2C5A28AA27C}"/>
              </a:ext>
            </a:extLst>
          </p:cNvPr>
          <p:cNvSpPr txBox="1"/>
          <p:nvPr/>
        </p:nvSpPr>
        <p:spPr>
          <a:xfrm>
            <a:off x="11186871" y="5689878"/>
            <a:ext cx="478715" cy="25340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1600" b="1" i="0" u="none" strike="noStrike" kern="1200" cap="none" spc="0" normalizeH="0" baseline="0" noProof="0">
                <a:ln>
                  <a:noFill/>
                </a:ln>
                <a:solidFill>
                  <a:srgbClr val="000000"/>
                </a:solidFill>
                <a:effectLst/>
                <a:uLnTx/>
                <a:uFillTx/>
                <a:latin typeface="Barlow"/>
                <a:ea typeface="+mn-ea"/>
                <a:cs typeface="+mn-cs"/>
              </a:rPr>
              <a:t>+2</a:t>
            </a:r>
          </a:p>
        </p:txBody>
      </p:sp>
      <p:sp>
        <p:nvSpPr>
          <p:cNvPr id="25" name="Isosceles Triangle 24">
            <a:extLst>
              <a:ext uri="{FF2B5EF4-FFF2-40B4-BE49-F238E27FC236}">
                <a16:creationId xmlns:a16="http://schemas.microsoft.com/office/drawing/2014/main" id="{6AF5C62B-37D0-7620-9D8D-2D24AEF39411}"/>
              </a:ext>
            </a:extLst>
          </p:cNvPr>
          <p:cNvSpPr/>
          <p:nvPr/>
        </p:nvSpPr>
        <p:spPr>
          <a:xfrm>
            <a:off x="11726678" y="5379429"/>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00D8FF9F-2A54-BBF1-7CEB-B9ADED55BFA9}"/>
              </a:ext>
            </a:extLst>
          </p:cNvPr>
          <p:cNvSpPr/>
          <p:nvPr/>
        </p:nvSpPr>
        <p:spPr>
          <a:xfrm rot="10800000">
            <a:off x="11726679" y="4637658"/>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66DD0FAF-6476-7FF6-D209-59B24C91DD71}"/>
              </a:ext>
            </a:extLst>
          </p:cNvPr>
          <p:cNvSpPr txBox="1"/>
          <p:nvPr/>
        </p:nvSpPr>
        <p:spPr>
          <a:xfrm>
            <a:off x="7590354" y="6067157"/>
            <a:ext cx="3238144"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616 Parent of child aged 0-5,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24BC39E2-B635-72CA-F24D-DDA10601947E}"/>
              </a:ext>
            </a:extLst>
          </p:cNvPr>
          <p:cNvSpPr/>
          <p:nvPr/>
        </p:nvSpPr>
        <p:spPr>
          <a:xfrm>
            <a:off x="11726678" y="603787"/>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24" name="Text Placeholder 12">
            <a:extLst>
              <a:ext uri="{FF2B5EF4-FFF2-40B4-BE49-F238E27FC236}">
                <a16:creationId xmlns:a16="http://schemas.microsoft.com/office/drawing/2014/main" id="{0B6BBFC3-8DFC-A140-2529-8C46271131D0}"/>
              </a:ext>
            </a:extLst>
          </p:cNvPr>
          <p:cNvSpPr txBox="1">
            <a:spLocks/>
          </p:cNvSpPr>
          <p:nvPr/>
        </p:nvSpPr>
        <p:spPr>
          <a:xfrm>
            <a:off x="437230" y="2790486"/>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34" name="TextBox 33">
            <a:extLst>
              <a:ext uri="{FF2B5EF4-FFF2-40B4-BE49-F238E27FC236}">
                <a16:creationId xmlns:a16="http://schemas.microsoft.com/office/drawing/2014/main" id="{F0E20510-1731-AD42-8206-3D7EE27D2524}"/>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41" name="Isosceles Triangle 40">
            <a:extLst>
              <a:ext uri="{FF2B5EF4-FFF2-40B4-BE49-F238E27FC236}">
                <a16:creationId xmlns:a16="http://schemas.microsoft.com/office/drawing/2014/main" id="{6C2F7850-872C-5525-6305-7F3B0145F0B5}"/>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Isosceles Triangle 41">
            <a:extLst>
              <a:ext uri="{FF2B5EF4-FFF2-40B4-BE49-F238E27FC236}">
                <a16:creationId xmlns:a16="http://schemas.microsoft.com/office/drawing/2014/main" id="{FF16A7BA-6D7B-D2BA-82C4-57876A4D91C0}"/>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772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37230" y="318629"/>
            <a:ext cx="3704556" cy="1116250"/>
          </a:xfrm>
        </p:spPr>
        <p:txBody>
          <a:bodyPr/>
          <a:lstStyle/>
          <a:p>
            <a:r>
              <a:rPr lang="en-GB" sz="2400" dirty="0"/>
              <a:t>Among the public, the cost of living and a lack of time spent bonding with parents are still the biggest issues perceived to be facing children aged 0-5. Three in ten did not know.</a:t>
            </a:r>
            <a:endParaRPr lang="en-GB" sz="2400" dirty="0">
              <a:highlight>
                <a:srgbClr val="FF0000"/>
              </a:highlight>
            </a:endParaRPr>
          </a:p>
        </p:txBody>
      </p:sp>
      <p:sp>
        <p:nvSpPr>
          <p:cNvPr id="10" name="TextBox 9">
            <a:extLst>
              <a:ext uri="{FF2B5EF4-FFF2-40B4-BE49-F238E27FC236}">
                <a16:creationId xmlns:a16="http://schemas.microsoft.com/office/drawing/2014/main" id="{A0CC7A56-8991-8F70-CB66-79CE99DE7471}"/>
              </a:ext>
            </a:extLst>
          </p:cNvPr>
          <p:cNvSpPr txBox="1"/>
          <p:nvPr/>
        </p:nvSpPr>
        <p:spPr>
          <a:xfrm>
            <a:off x="7419561" y="189970"/>
            <a:ext cx="419661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prstClr val="black"/>
                </a:solidFill>
                <a:effectLst/>
                <a:uLnTx/>
                <a:uFillTx/>
                <a:latin typeface="Barlow"/>
                <a:ea typeface="+mn-ea"/>
                <a:cs typeface="+mn-cs"/>
              </a:rPr>
              <a:t>Unprompted top ten issues</a:t>
            </a:r>
          </a:p>
        </p:txBody>
      </p:sp>
      <p:sp>
        <p:nvSpPr>
          <p:cNvPr id="2" name="TextBox 1">
            <a:extLst>
              <a:ext uri="{FF2B5EF4-FFF2-40B4-BE49-F238E27FC236}">
                <a16:creationId xmlns:a16="http://schemas.microsoft.com/office/drawing/2014/main" id="{6AE5F9D8-219B-9221-4E6F-FD62661F425C}"/>
              </a:ext>
            </a:extLst>
          </p:cNvPr>
          <p:cNvSpPr txBox="1"/>
          <p:nvPr/>
        </p:nvSpPr>
        <p:spPr>
          <a:xfrm>
            <a:off x="714684" y="2858668"/>
            <a:ext cx="3427102" cy="1348061"/>
          </a:xfrm>
          <a:prstGeom prst="rect">
            <a:avLst/>
          </a:prstGeom>
          <a:noFill/>
        </p:spPr>
        <p:txBody>
          <a:bodyPr wrap="square">
            <a:spAutoFit/>
          </a:body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t>In your opinion, what would you say are the biggest issues facing children aged 0-5 today?</a:t>
            </a:r>
            <a:b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br>
            <a:b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br>
            <a:r>
              <a:rPr kumimoji="0" lang="en-GB" sz="2400" b="1" i="0" u="none" strike="noStrike" kern="1200" cap="none" spc="0" normalizeH="0" baseline="0" noProof="0" dirty="0">
                <a:ln>
                  <a:noFill/>
                </a:ln>
                <a:solidFill>
                  <a:srgbClr val="103C50">
                    <a:lumMod val="75000"/>
                    <a:lumOff val="25000"/>
                  </a:srgbClr>
                </a:solidFill>
                <a:effectLst/>
                <a:uLnTx/>
                <a:uFillTx/>
                <a:latin typeface="Barlow"/>
                <a:ea typeface="+mn-ea"/>
                <a:cs typeface="+mn-cs"/>
              </a:rPr>
              <a:t>Among general public</a:t>
            </a:r>
            <a:endParaRPr kumimoji="0" lang="en-GB" sz="1800" b="0" i="0" u="none" strike="noStrike" kern="1200" cap="none" spc="0" normalizeH="0" baseline="0" noProof="0" dirty="0">
              <a:ln>
                <a:noFill/>
              </a:ln>
              <a:solidFill>
                <a:srgbClr val="419999"/>
              </a:solidFill>
              <a:effectLst/>
              <a:uLnTx/>
              <a:uFillTx/>
              <a:latin typeface="Barlow"/>
              <a:ea typeface="+mn-ea"/>
              <a:cs typeface="+mn-cs"/>
            </a:endParaRPr>
          </a:p>
        </p:txBody>
      </p:sp>
      <p:graphicFrame>
        <p:nvGraphicFramePr>
          <p:cNvPr id="27" name="Chart 26">
            <a:extLst>
              <a:ext uri="{FF2B5EF4-FFF2-40B4-BE49-F238E27FC236}">
                <a16:creationId xmlns:a16="http://schemas.microsoft.com/office/drawing/2014/main" id="{A5FBF186-E45F-44D7-2910-CF188490E7D9}"/>
              </a:ext>
            </a:extLst>
          </p:cNvPr>
          <p:cNvGraphicFramePr/>
          <p:nvPr/>
        </p:nvGraphicFramePr>
        <p:xfrm>
          <a:off x="4419240" y="434932"/>
          <a:ext cx="7196934" cy="55019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3E8CEF7-B157-E43E-F61E-FB48B73B4B71}"/>
              </a:ext>
            </a:extLst>
          </p:cNvPr>
          <p:cNvSpPr txBox="1"/>
          <p:nvPr/>
        </p:nvSpPr>
        <p:spPr>
          <a:xfrm>
            <a:off x="7419562" y="6017146"/>
            <a:ext cx="3586864"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2,337 UK adults aged 16+,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sp>
        <p:nvSpPr>
          <p:cNvPr id="7" name="TextBox 6">
            <a:extLst>
              <a:ext uri="{FF2B5EF4-FFF2-40B4-BE49-F238E27FC236}">
                <a16:creationId xmlns:a16="http://schemas.microsoft.com/office/drawing/2014/main" id="{0A2503A7-0F5A-0149-2FBA-59030FE22E6E}"/>
              </a:ext>
            </a:extLst>
          </p:cNvPr>
          <p:cNvSpPr txBox="1"/>
          <p:nvPr/>
        </p:nvSpPr>
        <p:spPr>
          <a:xfrm>
            <a:off x="11349318" y="640930"/>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12" name="TextBox 11">
            <a:extLst>
              <a:ext uri="{FF2B5EF4-FFF2-40B4-BE49-F238E27FC236}">
                <a16:creationId xmlns:a16="http://schemas.microsoft.com/office/drawing/2014/main" id="{A918993A-3D05-07DB-11BA-7F7E50CA1B10}"/>
              </a:ext>
            </a:extLst>
          </p:cNvPr>
          <p:cNvSpPr txBox="1"/>
          <p:nvPr/>
        </p:nvSpPr>
        <p:spPr>
          <a:xfrm>
            <a:off x="11261182" y="1118126"/>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+2</a:t>
            </a:r>
          </a:p>
        </p:txBody>
      </p:sp>
      <p:sp>
        <p:nvSpPr>
          <p:cNvPr id="13" name="TextBox 12">
            <a:extLst>
              <a:ext uri="{FF2B5EF4-FFF2-40B4-BE49-F238E27FC236}">
                <a16:creationId xmlns:a16="http://schemas.microsoft.com/office/drawing/2014/main" id="{D19F817C-7F05-6585-1EA0-2A1869DF73FB}"/>
              </a:ext>
            </a:extLst>
          </p:cNvPr>
          <p:cNvSpPr txBox="1"/>
          <p:nvPr/>
        </p:nvSpPr>
        <p:spPr>
          <a:xfrm>
            <a:off x="11261182" y="2094969"/>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+3</a:t>
            </a:r>
          </a:p>
        </p:txBody>
      </p:sp>
      <p:sp>
        <p:nvSpPr>
          <p:cNvPr id="14" name="TextBox 13">
            <a:extLst>
              <a:ext uri="{FF2B5EF4-FFF2-40B4-BE49-F238E27FC236}">
                <a16:creationId xmlns:a16="http://schemas.microsoft.com/office/drawing/2014/main" id="{4F8BDBB2-521E-119D-C988-109867F0FC72}"/>
              </a:ext>
            </a:extLst>
          </p:cNvPr>
          <p:cNvSpPr txBox="1"/>
          <p:nvPr/>
        </p:nvSpPr>
        <p:spPr>
          <a:xfrm>
            <a:off x="11261182" y="3085387"/>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15" name="TextBox 14">
            <a:extLst>
              <a:ext uri="{FF2B5EF4-FFF2-40B4-BE49-F238E27FC236}">
                <a16:creationId xmlns:a16="http://schemas.microsoft.com/office/drawing/2014/main" id="{9BB91B32-E1C0-6344-9C40-CA8296E1DBFB}"/>
              </a:ext>
            </a:extLst>
          </p:cNvPr>
          <p:cNvSpPr txBox="1"/>
          <p:nvPr/>
        </p:nvSpPr>
        <p:spPr>
          <a:xfrm>
            <a:off x="11261182" y="3565394"/>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16" name="TextBox 15">
            <a:extLst>
              <a:ext uri="{FF2B5EF4-FFF2-40B4-BE49-F238E27FC236}">
                <a16:creationId xmlns:a16="http://schemas.microsoft.com/office/drawing/2014/main" id="{EDFCC14A-07FE-68D6-7023-A47CCFBE67E4}"/>
              </a:ext>
            </a:extLst>
          </p:cNvPr>
          <p:cNvSpPr txBox="1"/>
          <p:nvPr/>
        </p:nvSpPr>
        <p:spPr>
          <a:xfrm>
            <a:off x="11261182" y="4055513"/>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17" name="TextBox 16">
            <a:extLst>
              <a:ext uri="{FF2B5EF4-FFF2-40B4-BE49-F238E27FC236}">
                <a16:creationId xmlns:a16="http://schemas.microsoft.com/office/drawing/2014/main" id="{B1B80BF7-B2B0-4BA3-03C9-9F2051069F23}"/>
              </a:ext>
            </a:extLst>
          </p:cNvPr>
          <p:cNvSpPr txBox="1"/>
          <p:nvPr/>
        </p:nvSpPr>
        <p:spPr>
          <a:xfrm>
            <a:off x="11261182" y="5022292"/>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18" name="TextBox 17">
            <a:extLst>
              <a:ext uri="{FF2B5EF4-FFF2-40B4-BE49-F238E27FC236}">
                <a16:creationId xmlns:a16="http://schemas.microsoft.com/office/drawing/2014/main" id="{C163348D-2752-78D0-D76C-4888429DE8E9}"/>
              </a:ext>
            </a:extLst>
          </p:cNvPr>
          <p:cNvSpPr txBox="1"/>
          <p:nvPr/>
        </p:nvSpPr>
        <p:spPr>
          <a:xfrm>
            <a:off x="11261182" y="5472408"/>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-4</a:t>
            </a:r>
          </a:p>
        </p:txBody>
      </p:sp>
      <p:sp>
        <p:nvSpPr>
          <p:cNvPr id="20" name="TextBox 19">
            <a:extLst>
              <a:ext uri="{FF2B5EF4-FFF2-40B4-BE49-F238E27FC236}">
                <a16:creationId xmlns:a16="http://schemas.microsoft.com/office/drawing/2014/main" id="{87E8BEB7-B609-2DBF-0F44-C4DEAB9C9633}"/>
              </a:ext>
            </a:extLst>
          </p:cNvPr>
          <p:cNvSpPr txBox="1"/>
          <p:nvPr/>
        </p:nvSpPr>
        <p:spPr>
          <a:xfrm>
            <a:off x="11020082" y="209276"/>
            <a:ext cx="105040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100" b="0" i="0" u="none" strike="noStrike" kern="1200" cap="none" spc="0" normalizeH="0" baseline="0" noProof="0">
                <a:ln>
                  <a:noFill/>
                </a:ln>
                <a:solidFill>
                  <a:prstClr val="black"/>
                </a:solidFill>
                <a:effectLst/>
                <a:uLnTx/>
                <a:uFillTx/>
                <a:latin typeface="Barlow"/>
                <a:ea typeface="+mn-ea"/>
                <a:cs typeface="+mn-cs"/>
              </a:rPr>
              <a:t>Change since </a:t>
            </a:r>
            <a:br>
              <a:rPr kumimoji="0" lang="en-GB" sz="1100" b="0" i="0" u="none" strike="noStrike" kern="1200" cap="none" spc="0" normalizeH="0" baseline="0" noProof="0">
                <a:ln>
                  <a:noFill/>
                </a:ln>
                <a:solidFill>
                  <a:prstClr val="black"/>
                </a:solidFill>
                <a:effectLst/>
                <a:uLnTx/>
                <a:uFillTx/>
                <a:latin typeface="Barlow"/>
                <a:ea typeface="+mn-ea"/>
                <a:cs typeface="+mn-cs"/>
              </a:rPr>
            </a:br>
            <a:r>
              <a:rPr kumimoji="0" lang="en-GB" sz="1100" b="0" i="0" u="none" strike="noStrike" kern="1200" cap="none" spc="0" normalizeH="0" baseline="0" noProof="0">
                <a:ln>
                  <a:noFill/>
                </a:ln>
                <a:solidFill>
                  <a:prstClr val="black"/>
                </a:solidFill>
                <a:effectLst/>
                <a:uLnTx/>
                <a:uFillTx/>
                <a:latin typeface="Barlow"/>
                <a:ea typeface="+mn-ea"/>
                <a:cs typeface="+mn-cs"/>
              </a:rPr>
              <a:t>2023</a:t>
            </a:r>
          </a:p>
        </p:txBody>
      </p:sp>
      <p:sp>
        <p:nvSpPr>
          <p:cNvPr id="21" name="TextBox 20">
            <a:extLst>
              <a:ext uri="{FF2B5EF4-FFF2-40B4-BE49-F238E27FC236}">
                <a16:creationId xmlns:a16="http://schemas.microsoft.com/office/drawing/2014/main" id="{80BC28A4-0501-85E5-C48C-B0D3459A341C}"/>
              </a:ext>
            </a:extLst>
          </p:cNvPr>
          <p:cNvSpPr txBox="1"/>
          <p:nvPr/>
        </p:nvSpPr>
        <p:spPr>
          <a:xfrm>
            <a:off x="11261182" y="1611250"/>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22" name="TextBox 21">
            <a:extLst>
              <a:ext uri="{FF2B5EF4-FFF2-40B4-BE49-F238E27FC236}">
                <a16:creationId xmlns:a16="http://schemas.microsoft.com/office/drawing/2014/main" id="{A7CC28C7-3045-16D1-ACB6-80E8F85BCCAB}"/>
              </a:ext>
            </a:extLst>
          </p:cNvPr>
          <p:cNvSpPr txBox="1"/>
          <p:nvPr/>
        </p:nvSpPr>
        <p:spPr>
          <a:xfrm>
            <a:off x="11261182" y="2591179"/>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+1</a:t>
            </a:r>
          </a:p>
        </p:txBody>
      </p:sp>
      <p:sp>
        <p:nvSpPr>
          <p:cNvPr id="23" name="TextBox 22">
            <a:extLst>
              <a:ext uri="{FF2B5EF4-FFF2-40B4-BE49-F238E27FC236}">
                <a16:creationId xmlns:a16="http://schemas.microsoft.com/office/drawing/2014/main" id="{AF7C6D27-20CE-3CAF-FA76-CE0D55D21967}"/>
              </a:ext>
            </a:extLst>
          </p:cNvPr>
          <p:cNvSpPr txBox="1"/>
          <p:nvPr/>
        </p:nvSpPr>
        <p:spPr>
          <a:xfrm>
            <a:off x="11261182" y="4537875"/>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4" name="Isosceles Triangle 3">
            <a:extLst>
              <a:ext uri="{FF2B5EF4-FFF2-40B4-BE49-F238E27FC236}">
                <a16:creationId xmlns:a16="http://schemas.microsoft.com/office/drawing/2014/main" id="{95E595B5-6EE9-D6C4-266C-00E13183F927}"/>
              </a:ext>
            </a:extLst>
          </p:cNvPr>
          <p:cNvSpPr/>
          <p:nvPr/>
        </p:nvSpPr>
        <p:spPr>
          <a:xfrm>
            <a:off x="11770568" y="2205790"/>
            <a:ext cx="119470" cy="127801"/>
          </a:xfrm>
          <a:prstGeom prst="triangle">
            <a:avLst/>
          </a:prstGeom>
          <a:solidFill>
            <a:srgbClr val="2DB574"/>
          </a:solid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806464DB-A154-E419-85C3-415C3EB57803}"/>
              </a:ext>
            </a:extLst>
          </p:cNvPr>
          <p:cNvSpPr/>
          <p:nvPr/>
        </p:nvSpPr>
        <p:spPr>
          <a:xfrm rot="10800000">
            <a:off x="11770569" y="5586138"/>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19" name="Text Placeholder 12">
            <a:extLst>
              <a:ext uri="{FF2B5EF4-FFF2-40B4-BE49-F238E27FC236}">
                <a16:creationId xmlns:a16="http://schemas.microsoft.com/office/drawing/2014/main" id="{CB1C5DB2-5D81-7F3A-48C1-B1FCD535359C}"/>
              </a:ext>
            </a:extLst>
          </p:cNvPr>
          <p:cNvSpPr txBox="1">
            <a:spLocks/>
          </p:cNvSpPr>
          <p:nvPr/>
        </p:nvSpPr>
        <p:spPr>
          <a:xfrm>
            <a:off x="437230" y="2737955"/>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latin typeface="Barlow"/>
                <a:ea typeface="+mn-ea"/>
                <a:cs typeface="+mn-cs"/>
              </a:rPr>
              <a:t>Q</a:t>
            </a:r>
          </a:p>
        </p:txBody>
      </p:sp>
      <p:grpSp>
        <p:nvGrpSpPr>
          <p:cNvPr id="24" name="Group 23">
            <a:extLst>
              <a:ext uri="{FF2B5EF4-FFF2-40B4-BE49-F238E27FC236}">
                <a16:creationId xmlns:a16="http://schemas.microsoft.com/office/drawing/2014/main" id="{7A905A42-7D61-2311-4F50-002A65DBE0FE}"/>
              </a:ext>
            </a:extLst>
          </p:cNvPr>
          <p:cNvGrpSpPr/>
          <p:nvPr/>
        </p:nvGrpSpPr>
        <p:grpSpPr>
          <a:xfrm>
            <a:off x="4736624" y="1039114"/>
            <a:ext cx="7274401" cy="4299931"/>
            <a:chOff x="7390986" y="1012218"/>
            <a:chExt cx="3905028" cy="4391957"/>
          </a:xfrm>
        </p:grpSpPr>
        <p:cxnSp>
          <p:nvCxnSpPr>
            <p:cNvPr id="25" name="Straight Connector 24">
              <a:extLst>
                <a:ext uri="{FF2B5EF4-FFF2-40B4-BE49-F238E27FC236}">
                  <a16:creationId xmlns:a16="http://schemas.microsoft.com/office/drawing/2014/main" id="{78DA7D9C-99CB-32AE-C7B9-047BB8F72792}"/>
                </a:ext>
              </a:extLst>
            </p:cNvPr>
            <p:cNvCxnSpPr>
              <a:cxnSpLocks/>
            </p:cNvCxnSpPr>
            <p:nvPr/>
          </p:nvCxnSpPr>
          <p:spPr>
            <a:xfrm>
              <a:off x="7390986" y="1012218"/>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3623981-ED4B-8DBE-FAD0-34261FFFB4A7}"/>
                </a:ext>
              </a:extLst>
            </p:cNvPr>
            <p:cNvCxnSpPr>
              <a:cxnSpLocks/>
            </p:cNvCxnSpPr>
            <p:nvPr/>
          </p:nvCxnSpPr>
          <p:spPr>
            <a:xfrm>
              <a:off x="7390986" y="1492761"/>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ECB489-A72F-50C6-CF6A-CC12A898EB72}"/>
                </a:ext>
              </a:extLst>
            </p:cNvPr>
            <p:cNvCxnSpPr>
              <a:cxnSpLocks/>
            </p:cNvCxnSpPr>
            <p:nvPr/>
          </p:nvCxnSpPr>
          <p:spPr>
            <a:xfrm>
              <a:off x="7390986" y="1976856"/>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0AF2C23-E2C2-E113-7705-5A0D8E8E9B3A}"/>
                </a:ext>
              </a:extLst>
            </p:cNvPr>
            <p:cNvCxnSpPr>
              <a:cxnSpLocks/>
            </p:cNvCxnSpPr>
            <p:nvPr/>
          </p:nvCxnSpPr>
          <p:spPr>
            <a:xfrm>
              <a:off x="7390986" y="2478318"/>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F710BE-FF71-6104-1A25-310371A2749A}"/>
                </a:ext>
              </a:extLst>
            </p:cNvPr>
            <p:cNvCxnSpPr>
              <a:cxnSpLocks/>
            </p:cNvCxnSpPr>
            <p:nvPr/>
          </p:nvCxnSpPr>
          <p:spPr>
            <a:xfrm>
              <a:off x="7390986" y="2955129"/>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4555F93-37D7-D638-A177-0DFA79717449}"/>
                </a:ext>
              </a:extLst>
            </p:cNvPr>
            <p:cNvCxnSpPr>
              <a:cxnSpLocks/>
            </p:cNvCxnSpPr>
            <p:nvPr/>
          </p:nvCxnSpPr>
          <p:spPr>
            <a:xfrm>
              <a:off x="7390986" y="3449310"/>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D46113-2B06-6677-02C9-529DADA9A4B7}"/>
                </a:ext>
              </a:extLst>
            </p:cNvPr>
            <p:cNvCxnSpPr>
              <a:cxnSpLocks/>
            </p:cNvCxnSpPr>
            <p:nvPr/>
          </p:nvCxnSpPr>
          <p:spPr>
            <a:xfrm>
              <a:off x="7390986" y="4427023"/>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4C6B06-258B-0987-10AC-D85BFDC76EDE}"/>
                </a:ext>
              </a:extLst>
            </p:cNvPr>
            <p:cNvCxnSpPr>
              <a:cxnSpLocks/>
            </p:cNvCxnSpPr>
            <p:nvPr/>
          </p:nvCxnSpPr>
          <p:spPr>
            <a:xfrm>
              <a:off x="7390986" y="3933403"/>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929309D-96B5-B74E-A677-26E5D4D856B4}"/>
                </a:ext>
              </a:extLst>
            </p:cNvPr>
            <p:cNvCxnSpPr>
              <a:cxnSpLocks/>
            </p:cNvCxnSpPr>
            <p:nvPr/>
          </p:nvCxnSpPr>
          <p:spPr>
            <a:xfrm>
              <a:off x="7390986" y="4911677"/>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E611A85-90AE-1852-49D1-9EE5086B6A8B}"/>
                </a:ext>
              </a:extLst>
            </p:cNvPr>
            <p:cNvCxnSpPr>
              <a:cxnSpLocks/>
            </p:cNvCxnSpPr>
            <p:nvPr/>
          </p:nvCxnSpPr>
          <p:spPr>
            <a:xfrm>
              <a:off x="7390986" y="5404175"/>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B85199A2-C02B-B7B7-F235-8F7BC6316E68}"/>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29" name="Isosceles Triangle 28">
            <a:extLst>
              <a:ext uri="{FF2B5EF4-FFF2-40B4-BE49-F238E27FC236}">
                <a16:creationId xmlns:a16="http://schemas.microsoft.com/office/drawing/2014/main" id="{35425FB4-9D1B-E845-5BD4-1702066BC71B}"/>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6CB6E287-7BA4-7323-02B8-106C5A473F95}"/>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5161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37229" y="317353"/>
            <a:ext cx="3493909" cy="1116250"/>
          </a:xfrm>
        </p:spPr>
        <p:txBody>
          <a:bodyPr/>
          <a:lstStyle/>
          <a:p>
            <a:r>
              <a:rPr lang="en-GB" sz="2400" dirty="0"/>
              <a:t>Parents of children aged 0-5 also identify the cost of living and a lack of time spent with parents as the biggest issues facing this age group. They are also more likely on average to mention child development.</a:t>
            </a:r>
          </a:p>
        </p:txBody>
      </p:sp>
      <p:sp>
        <p:nvSpPr>
          <p:cNvPr id="10" name="TextBox 9">
            <a:extLst>
              <a:ext uri="{FF2B5EF4-FFF2-40B4-BE49-F238E27FC236}">
                <a16:creationId xmlns:a16="http://schemas.microsoft.com/office/drawing/2014/main" id="{A0CC7A56-8991-8F70-CB66-79CE99DE7471}"/>
              </a:ext>
            </a:extLst>
          </p:cNvPr>
          <p:cNvSpPr txBox="1"/>
          <p:nvPr/>
        </p:nvSpPr>
        <p:spPr>
          <a:xfrm>
            <a:off x="7419561" y="189970"/>
            <a:ext cx="419661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a:ln>
                  <a:noFill/>
                </a:ln>
                <a:solidFill>
                  <a:prstClr val="black"/>
                </a:solidFill>
                <a:effectLst/>
                <a:uLnTx/>
                <a:uFillTx/>
                <a:latin typeface="Barlow"/>
                <a:ea typeface="+mn-ea"/>
                <a:cs typeface="+mn-cs"/>
              </a:rPr>
              <a:t>Unprompted top ten issues</a:t>
            </a:r>
          </a:p>
        </p:txBody>
      </p:sp>
      <p:sp>
        <p:nvSpPr>
          <p:cNvPr id="2" name="TextBox 1">
            <a:extLst>
              <a:ext uri="{FF2B5EF4-FFF2-40B4-BE49-F238E27FC236}">
                <a16:creationId xmlns:a16="http://schemas.microsoft.com/office/drawing/2014/main" id="{6AE5F9D8-219B-9221-4E6F-FD62661F425C}"/>
              </a:ext>
            </a:extLst>
          </p:cNvPr>
          <p:cNvSpPr txBox="1"/>
          <p:nvPr/>
        </p:nvSpPr>
        <p:spPr>
          <a:xfrm>
            <a:off x="763321" y="3531229"/>
            <a:ext cx="3525169" cy="1557349"/>
          </a:xfrm>
          <a:prstGeom prst="rect">
            <a:avLst/>
          </a:prstGeom>
          <a:noFill/>
        </p:spPr>
        <p:txBody>
          <a:bodyPr wrap="square">
            <a:spAutoFit/>
          </a:body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t>In your opinion, what would you say are the biggest issues facing children aged 0-5 today?</a:t>
            </a:r>
            <a:b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br>
            <a:b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br>
            <a:r>
              <a:rPr kumimoji="0" lang="en-GB" sz="2000" b="1" i="0" u="none" strike="noStrike" kern="1200" cap="none" spc="0" normalizeH="0" baseline="0" noProof="0" dirty="0">
                <a:ln>
                  <a:noFill/>
                </a:ln>
                <a:solidFill>
                  <a:srgbClr val="1DAFAD"/>
                </a:solidFill>
                <a:effectLst/>
                <a:uLnTx/>
                <a:uFillTx/>
                <a:latin typeface="Barlow"/>
                <a:ea typeface="+mn-ea"/>
                <a:cs typeface="+mn-cs"/>
              </a:rPr>
              <a:t>Among parents of </a:t>
            </a:r>
            <a:br>
              <a:rPr kumimoji="0" lang="en-GB" sz="2000" b="1" i="0" u="none" strike="noStrike" kern="1200" cap="none" spc="0" normalizeH="0" baseline="0" noProof="0" dirty="0">
                <a:ln>
                  <a:noFill/>
                </a:ln>
                <a:solidFill>
                  <a:srgbClr val="1DAFAD"/>
                </a:solidFill>
                <a:effectLst/>
                <a:uLnTx/>
                <a:uFillTx/>
                <a:latin typeface="Barlow"/>
                <a:ea typeface="+mn-ea"/>
                <a:cs typeface="+mn-cs"/>
              </a:rPr>
            </a:br>
            <a:r>
              <a:rPr kumimoji="0" lang="en-GB" sz="2000" b="1" i="0" u="none" strike="noStrike" kern="1200" cap="none" spc="0" normalizeH="0" baseline="0" noProof="0" dirty="0">
                <a:ln>
                  <a:noFill/>
                </a:ln>
                <a:solidFill>
                  <a:srgbClr val="1DAFAD"/>
                </a:solidFill>
                <a:effectLst/>
                <a:uLnTx/>
                <a:uFillTx/>
                <a:latin typeface="Barlow"/>
                <a:ea typeface="+mn-ea"/>
                <a:cs typeface="+mn-cs"/>
              </a:rPr>
              <a:t>children aged 0-5</a:t>
            </a:r>
            <a:endParaRPr kumimoji="0" lang="en-GB" sz="1800" b="0" i="0" u="none" strike="noStrike" kern="1200" cap="none" spc="0" normalizeH="0" baseline="0" noProof="0" dirty="0">
              <a:ln>
                <a:noFill/>
              </a:ln>
              <a:solidFill>
                <a:srgbClr val="419999"/>
              </a:solidFill>
              <a:effectLst/>
              <a:uLnTx/>
              <a:uFillTx/>
              <a:latin typeface="Barlow"/>
              <a:ea typeface="+mn-ea"/>
              <a:cs typeface="+mn-cs"/>
            </a:endParaRPr>
          </a:p>
        </p:txBody>
      </p:sp>
      <p:graphicFrame>
        <p:nvGraphicFramePr>
          <p:cNvPr id="27" name="Chart 26">
            <a:extLst>
              <a:ext uri="{FF2B5EF4-FFF2-40B4-BE49-F238E27FC236}">
                <a16:creationId xmlns:a16="http://schemas.microsoft.com/office/drawing/2014/main" id="{A5FBF186-E45F-44D7-2910-CF188490E7D9}"/>
              </a:ext>
            </a:extLst>
          </p:cNvPr>
          <p:cNvGraphicFramePr/>
          <p:nvPr/>
        </p:nvGraphicFramePr>
        <p:xfrm>
          <a:off x="4059673" y="405414"/>
          <a:ext cx="7951352" cy="5663692"/>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036CD1B8-66FE-3006-AF99-CD0687EEFEEF}"/>
              </a:ext>
            </a:extLst>
          </p:cNvPr>
          <p:cNvGrpSpPr/>
          <p:nvPr/>
        </p:nvGrpSpPr>
        <p:grpSpPr>
          <a:xfrm>
            <a:off x="4191000" y="1039113"/>
            <a:ext cx="7820025" cy="4391957"/>
            <a:chOff x="7390986" y="1012218"/>
            <a:chExt cx="3905028" cy="4391957"/>
          </a:xfrm>
        </p:grpSpPr>
        <p:cxnSp>
          <p:nvCxnSpPr>
            <p:cNvPr id="28" name="Straight Connector 27">
              <a:extLst>
                <a:ext uri="{FF2B5EF4-FFF2-40B4-BE49-F238E27FC236}">
                  <a16:creationId xmlns:a16="http://schemas.microsoft.com/office/drawing/2014/main" id="{5FFA37F0-15DF-5C76-7DA1-DF539B0E90CC}"/>
                </a:ext>
              </a:extLst>
            </p:cNvPr>
            <p:cNvCxnSpPr>
              <a:cxnSpLocks/>
            </p:cNvCxnSpPr>
            <p:nvPr/>
          </p:nvCxnSpPr>
          <p:spPr>
            <a:xfrm>
              <a:off x="7390986" y="1012218"/>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7517A1-590C-0A88-1F6C-310A0130CE2D}"/>
                </a:ext>
              </a:extLst>
            </p:cNvPr>
            <p:cNvCxnSpPr>
              <a:cxnSpLocks/>
            </p:cNvCxnSpPr>
            <p:nvPr/>
          </p:nvCxnSpPr>
          <p:spPr>
            <a:xfrm>
              <a:off x="7390986" y="1492761"/>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17CEA9F-A727-DBE3-BBFC-42CB567D2352}"/>
                </a:ext>
              </a:extLst>
            </p:cNvPr>
            <p:cNvCxnSpPr>
              <a:cxnSpLocks/>
            </p:cNvCxnSpPr>
            <p:nvPr/>
          </p:nvCxnSpPr>
          <p:spPr>
            <a:xfrm>
              <a:off x="7390986" y="1976856"/>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F2332B-9248-EB13-1291-7AE190DD9A0A}"/>
                </a:ext>
              </a:extLst>
            </p:cNvPr>
            <p:cNvCxnSpPr>
              <a:cxnSpLocks/>
            </p:cNvCxnSpPr>
            <p:nvPr/>
          </p:nvCxnSpPr>
          <p:spPr>
            <a:xfrm>
              <a:off x="7390986" y="2478318"/>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FD4A901-DAA3-428F-81CD-2A0C9DF15CF9}"/>
                </a:ext>
              </a:extLst>
            </p:cNvPr>
            <p:cNvCxnSpPr>
              <a:cxnSpLocks/>
            </p:cNvCxnSpPr>
            <p:nvPr/>
          </p:nvCxnSpPr>
          <p:spPr>
            <a:xfrm>
              <a:off x="7390986" y="2955129"/>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7BA29B-9FC7-322A-882E-BCF7CA59D6C8}"/>
                </a:ext>
              </a:extLst>
            </p:cNvPr>
            <p:cNvCxnSpPr>
              <a:cxnSpLocks/>
            </p:cNvCxnSpPr>
            <p:nvPr/>
          </p:nvCxnSpPr>
          <p:spPr>
            <a:xfrm>
              <a:off x="7390986" y="3449310"/>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12893A-9650-0A79-BAAF-F9054B6BE9AD}"/>
                </a:ext>
              </a:extLst>
            </p:cNvPr>
            <p:cNvCxnSpPr>
              <a:cxnSpLocks/>
            </p:cNvCxnSpPr>
            <p:nvPr/>
          </p:nvCxnSpPr>
          <p:spPr>
            <a:xfrm>
              <a:off x="7390986" y="4427023"/>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03AB6E-667A-749D-B0EA-1248C9A09B80}"/>
                </a:ext>
              </a:extLst>
            </p:cNvPr>
            <p:cNvCxnSpPr>
              <a:cxnSpLocks/>
            </p:cNvCxnSpPr>
            <p:nvPr/>
          </p:nvCxnSpPr>
          <p:spPr>
            <a:xfrm>
              <a:off x="7390986" y="3933403"/>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D2D2D9-6E2D-C218-E249-6583F574F084}"/>
                </a:ext>
              </a:extLst>
            </p:cNvPr>
            <p:cNvCxnSpPr>
              <a:cxnSpLocks/>
            </p:cNvCxnSpPr>
            <p:nvPr/>
          </p:nvCxnSpPr>
          <p:spPr>
            <a:xfrm>
              <a:off x="7390986" y="4911677"/>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EF8576-5AD3-C4FF-58FA-A7AE257F309E}"/>
                </a:ext>
              </a:extLst>
            </p:cNvPr>
            <p:cNvCxnSpPr>
              <a:cxnSpLocks/>
            </p:cNvCxnSpPr>
            <p:nvPr/>
          </p:nvCxnSpPr>
          <p:spPr>
            <a:xfrm>
              <a:off x="7390986" y="5404175"/>
              <a:ext cx="390502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AAD364A7-DDE2-7D72-B701-05EBF5D39D0A}"/>
              </a:ext>
            </a:extLst>
          </p:cNvPr>
          <p:cNvSpPr txBox="1"/>
          <p:nvPr/>
        </p:nvSpPr>
        <p:spPr>
          <a:xfrm>
            <a:off x="7419561" y="6035167"/>
            <a:ext cx="3750463"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614 Parent of child aged 0-5,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8" name="TextBox 7">
            <a:extLst>
              <a:ext uri="{FF2B5EF4-FFF2-40B4-BE49-F238E27FC236}">
                <a16:creationId xmlns:a16="http://schemas.microsoft.com/office/drawing/2014/main" id="{4BE3FD73-6487-C6B4-E6FF-34CF85F0666D}"/>
              </a:ext>
            </a:extLst>
          </p:cNvPr>
          <p:cNvSpPr txBox="1"/>
          <p:nvPr/>
        </p:nvSpPr>
        <p:spPr>
          <a:xfrm>
            <a:off x="11217114" y="640930"/>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+2</a:t>
            </a:r>
          </a:p>
        </p:txBody>
      </p:sp>
      <p:sp>
        <p:nvSpPr>
          <p:cNvPr id="9" name="TextBox 8">
            <a:extLst>
              <a:ext uri="{FF2B5EF4-FFF2-40B4-BE49-F238E27FC236}">
                <a16:creationId xmlns:a16="http://schemas.microsoft.com/office/drawing/2014/main" id="{92DE7ECC-FE19-9581-A186-4BEE17152FD5}"/>
              </a:ext>
            </a:extLst>
          </p:cNvPr>
          <p:cNvSpPr txBox="1"/>
          <p:nvPr/>
        </p:nvSpPr>
        <p:spPr>
          <a:xfrm>
            <a:off x="11217114" y="1118126"/>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+1</a:t>
            </a:r>
          </a:p>
        </p:txBody>
      </p:sp>
      <p:sp>
        <p:nvSpPr>
          <p:cNvPr id="19" name="TextBox 18">
            <a:extLst>
              <a:ext uri="{FF2B5EF4-FFF2-40B4-BE49-F238E27FC236}">
                <a16:creationId xmlns:a16="http://schemas.microsoft.com/office/drawing/2014/main" id="{0E2B053E-5E57-C26F-9287-08130786AD8D}"/>
              </a:ext>
            </a:extLst>
          </p:cNvPr>
          <p:cNvSpPr txBox="1"/>
          <p:nvPr/>
        </p:nvSpPr>
        <p:spPr>
          <a:xfrm>
            <a:off x="11217114" y="2094969"/>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+1</a:t>
            </a:r>
          </a:p>
        </p:txBody>
      </p:sp>
      <p:sp>
        <p:nvSpPr>
          <p:cNvPr id="26" name="TextBox 25">
            <a:extLst>
              <a:ext uri="{FF2B5EF4-FFF2-40B4-BE49-F238E27FC236}">
                <a16:creationId xmlns:a16="http://schemas.microsoft.com/office/drawing/2014/main" id="{CF19D9F2-B72C-D09E-2DF9-F8C0FE6CB05A}"/>
              </a:ext>
            </a:extLst>
          </p:cNvPr>
          <p:cNvSpPr txBox="1"/>
          <p:nvPr/>
        </p:nvSpPr>
        <p:spPr>
          <a:xfrm>
            <a:off x="11217114" y="4055513"/>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-2</a:t>
            </a:r>
          </a:p>
        </p:txBody>
      </p:sp>
      <p:sp>
        <p:nvSpPr>
          <p:cNvPr id="39" name="TextBox 38">
            <a:extLst>
              <a:ext uri="{FF2B5EF4-FFF2-40B4-BE49-F238E27FC236}">
                <a16:creationId xmlns:a16="http://schemas.microsoft.com/office/drawing/2014/main" id="{F030358B-20D4-6CFF-56B1-DFBFE23C6DB0}"/>
              </a:ext>
            </a:extLst>
          </p:cNvPr>
          <p:cNvSpPr txBox="1"/>
          <p:nvPr/>
        </p:nvSpPr>
        <p:spPr>
          <a:xfrm>
            <a:off x="11217114" y="5022292"/>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-2</a:t>
            </a:r>
          </a:p>
        </p:txBody>
      </p:sp>
      <p:sp>
        <p:nvSpPr>
          <p:cNvPr id="40" name="TextBox 39">
            <a:extLst>
              <a:ext uri="{FF2B5EF4-FFF2-40B4-BE49-F238E27FC236}">
                <a16:creationId xmlns:a16="http://schemas.microsoft.com/office/drawing/2014/main" id="{E6F05200-D362-482A-A112-AE68456FE3EA}"/>
              </a:ext>
            </a:extLst>
          </p:cNvPr>
          <p:cNvSpPr txBox="1"/>
          <p:nvPr/>
        </p:nvSpPr>
        <p:spPr>
          <a:xfrm>
            <a:off x="11217114" y="5515426"/>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41" name="TextBox 40">
            <a:extLst>
              <a:ext uri="{FF2B5EF4-FFF2-40B4-BE49-F238E27FC236}">
                <a16:creationId xmlns:a16="http://schemas.microsoft.com/office/drawing/2014/main" id="{B3777C18-C20D-264A-56D3-DF17A9D2F4B1}"/>
              </a:ext>
            </a:extLst>
          </p:cNvPr>
          <p:cNvSpPr txBox="1"/>
          <p:nvPr/>
        </p:nvSpPr>
        <p:spPr>
          <a:xfrm>
            <a:off x="11089151" y="133333"/>
            <a:ext cx="1050408"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100" b="0" i="0" u="none" strike="noStrike" kern="1200" cap="none" spc="0" normalizeH="0" baseline="0" noProof="0">
                <a:ln>
                  <a:noFill/>
                </a:ln>
                <a:solidFill>
                  <a:prstClr val="black"/>
                </a:solidFill>
                <a:effectLst/>
                <a:uLnTx/>
                <a:uFillTx/>
                <a:latin typeface="Barlow"/>
                <a:ea typeface="+mn-ea"/>
                <a:cs typeface="+mn-cs"/>
              </a:rPr>
              <a:t>Change since </a:t>
            </a:r>
            <a:br>
              <a:rPr kumimoji="0" lang="en-GB" sz="1100" b="0" i="0" u="none" strike="noStrike" kern="1200" cap="none" spc="0" normalizeH="0" baseline="0" noProof="0">
                <a:ln>
                  <a:noFill/>
                </a:ln>
                <a:solidFill>
                  <a:prstClr val="black"/>
                </a:solidFill>
                <a:effectLst/>
                <a:uLnTx/>
                <a:uFillTx/>
                <a:latin typeface="Barlow"/>
                <a:ea typeface="+mn-ea"/>
                <a:cs typeface="+mn-cs"/>
              </a:rPr>
            </a:br>
            <a:r>
              <a:rPr kumimoji="0" lang="en-GB" sz="1100" b="0" i="0" u="none" strike="noStrike" kern="1200" cap="none" spc="0" normalizeH="0" baseline="0" noProof="0">
                <a:ln>
                  <a:noFill/>
                </a:ln>
                <a:solidFill>
                  <a:prstClr val="black"/>
                </a:solidFill>
                <a:effectLst/>
                <a:uLnTx/>
                <a:uFillTx/>
                <a:latin typeface="Barlow"/>
                <a:ea typeface="+mn-ea"/>
                <a:cs typeface="+mn-cs"/>
              </a:rPr>
              <a:t>2023</a:t>
            </a:r>
          </a:p>
        </p:txBody>
      </p:sp>
      <p:sp>
        <p:nvSpPr>
          <p:cNvPr id="42" name="TextBox 41">
            <a:extLst>
              <a:ext uri="{FF2B5EF4-FFF2-40B4-BE49-F238E27FC236}">
                <a16:creationId xmlns:a16="http://schemas.microsoft.com/office/drawing/2014/main" id="{86F25A31-782C-93C7-6918-112462E653A5}"/>
              </a:ext>
            </a:extLst>
          </p:cNvPr>
          <p:cNvSpPr txBox="1"/>
          <p:nvPr/>
        </p:nvSpPr>
        <p:spPr>
          <a:xfrm>
            <a:off x="11217114" y="1611250"/>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-2</a:t>
            </a:r>
          </a:p>
        </p:txBody>
      </p:sp>
      <p:sp>
        <p:nvSpPr>
          <p:cNvPr id="43" name="TextBox 42">
            <a:extLst>
              <a:ext uri="{FF2B5EF4-FFF2-40B4-BE49-F238E27FC236}">
                <a16:creationId xmlns:a16="http://schemas.microsoft.com/office/drawing/2014/main" id="{8F1591BF-5BB2-0741-E7C1-0252D4591E91}"/>
              </a:ext>
            </a:extLst>
          </p:cNvPr>
          <p:cNvSpPr txBox="1"/>
          <p:nvPr/>
        </p:nvSpPr>
        <p:spPr>
          <a:xfrm>
            <a:off x="11217114" y="2591179"/>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-3</a:t>
            </a:r>
          </a:p>
        </p:txBody>
      </p:sp>
      <p:sp>
        <p:nvSpPr>
          <p:cNvPr id="44" name="TextBox 43">
            <a:extLst>
              <a:ext uri="{FF2B5EF4-FFF2-40B4-BE49-F238E27FC236}">
                <a16:creationId xmlns:a16="http://schemas.microsoft.com/office/drawing/2014/main" id="{54602529-37D5-0C58-5FB7-841894420203}"/>
              </a:ext>
            </a:extLst>
          </p:cNvPr>
          <p:cNvSpPr txBox="1"/>
          <p:nvPr/>
        </p:nvSpPr>
        <p:spPr>
          <a:xfrm>
            <a:off x="11217114" y="4537875"/>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3" name="TextBox 2">
            <a:extLst>
              <a:ext uri="{FF2B5EF4-FFF2-40B4-BE49-F238E27FC236}">
                <a16:creationId xmlns:a16="http://schemas.microsoft.com/office/drawing/2014/main" id="{8160FBE1-26F0-C7BE-7771-A78FBE5E73E6}"/>
              </a:ext>
            </a:extLst>
          </p:cNvPr>
          <p:cNvSpPr txBox="1"/>
          <p:nvPr/>
        </p:nvSpPr>
        <p:spPr>
          <a:xfrm>
            <a:off x="11224865" y="3070458"/>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4" name="TextBox 3">
            <a:extLst>
              <a:ext uri="{FF2B5EF4-FFF2-40B4-BE49-F238E27FC236}">
                <a16:creationId xmlns:a16="http://schemas.microsoft.com/office/drawing/2014/main" id="{E574FA5F-F464-D3D9-19D4-587931741092}"/>
              </a:ext>
            </a:extLst>
          </p:cNvPr>
          <p:cNvSpPr txBox="1"/>
          <p:nvPr/>
        </p:nvSpPr>
        <p:spPr>
          <a:xfrm>
            <a:off x="11224865" y="3571238"/>
            <a:ext cx="514572" cy="316753"/>
          </a:xfrm>
          <a:prstGeom prst="rect">
            <a:avLst/>
          </a:prstGeom>
          <a:noFill/>
        </p:spPr>
        <p:txBody>
          <a:bodyPr wrap="square" lIns="0" tIns="0" rIns="0" bIns="0" rtlCol="0">
            <a:spAutoFit/>
          </a:bodyPr>
          <a:lstStyle/>
          <a:p>
            <a:pPr marL="0" marR="0" lvl="0" indent="0" algn="ctr"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t>
            </a:r>
          </a:p>
        </p:txBody>
      </p:sp>
      <p:sp>
        <p:nvSpPr>
          <p:cNvPr id="7" name="Isosceles Triangle 6">
            <a:extLst>
              <a:ext uri="{FF2B5EF4-FFF2-40B4-BE49-F238E27FC236}">
                <a16:creationId xmlns:a16="http://schemas.microsoft.com/office/drawing/2014/main" id="{958C400E-5079-C6D9-E3D7-6AE8C1F5730F}"/>
              </a:ext>
            </a:extLst>
          </p:cNvPr>
          <p:cNvSpPr/>
          <p:nvPr/>
        </p:nvSpPr>
        <p:spPr>
          <a:xfrm rot="10800000">
            <a:off x="11751886" y="2687615"/>
            <a:ext cx="119469" cy="153728"/>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Calibri"/>
              <a:ea typeface="+mn-ea"/>
              <a:cs typeface="+mn-cs"/>
            </a:endParaRPr>
          </a:p>
        </p:txBody>
      </p:sp>
      <p:sp>
        <p:nvSpPr>
          <p:cNvPr id="14" name="Text Placeholder 12">
            <a:extLst>
              <a:ext uri="{FF2B5EF4-FFF2-40B4-BE49-F238E27FC236}">
                <a16:creationId xmlns:a16="http://schemas.microsoft.com/office/drawing/2014/main" id="{C50DD293-568F-B0B7-2ABD-BB3239E2DD21}"/>
              </a:ext>
            </a:extLst>
          </p:cNvPr>
          <p:cNvSpPr txBox="1">
            <a:spLocks/>
          </p:cNvSpPr>
          <p:nvPr/>
        </p:nvSpPr>
        <p:spPr>
          <a:xfrm>
            <a:off x="437230" y="3338742"/>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latin typeface="Barlow"/>
                <a:ea typeface="+mn-ea"/>
                <a:cs typeface="+mn-cs"/>
              </a:rPr>
              <a:t>Q</a:t>
            </a:r>
          </a:p>
        </p:txBody>
      </p:sp>
      <p:sp>
        <p:nvSpPr>
          <p:cNvPr id="15" name="TextBox 14">
            <a:extLst>
              <a:ext uri="{FF2B5EF4-FFF2-40B4-BE49-F238E27FC236}">
                <a16:creationId xmlns:a16="http://schemas.microsoft.com/office/drawing/2014/main" id="{F197A294-9F4A-DF4D-2086-2D6C5F4CE596}"/>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16" name="Isosceles Triangle 15">
            <a:extLst>
              <a:ext uri="{FF2B5EF4-FFF2-40B4-BE49-F238E27FC236}">
                <a16:creationId xmlns:a16="http://schemas.microsoft.com/office/drawing/2014/main" id="{2CBC56A2-1A61-EB33-7C9A-E7AB9610BBAC}"/>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Isosceles Triangle 16">
            <a:extLst>
              <a:ext uri="{FF2B5EF4-FFF2-40B4-BE49-F238E27FC236}">
                <a16:creationId xmlns:a16="http://schemas.microsoft.com/office/drawing/2014/main" id="{1EFD22F4-9990-6BC5-227A-BCFB3DB2F31C}"/>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016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id="{61B50112-54B2-1A82-4371-959BBA81263A}"/>
              </a:ext>
            </a:extLst>
          </p:cNvPr>
          <p:cNvSpPr>
            <a:spLocks noGrp="1"/>
          </p:cNvSpPr>
          <p:nvPr>
            <p:ph type="title"/>
          </p:nvPr>
        </p:nvSpPr>
        <p:spPr>
          <a:xfrm>
            <a:off x="437229" y="317353"/>
            <a:ext cx="10953445" cy="775597"/>
          </a:xfrm>
        </p:spPr>
        <p:txBody>
          <a:bodyPr/>
          <a:lstStyle/>
          <a:p>
            <a:pPr algn="l">
              <a:spcBef>
                <a:spcPts val="400"/>
              </a:spcBef>
              <a:spcAft>
                <a:spcPts val="400"/>
              </a:spcAft>
            </a:pPr>
            <a:r>
              <a:rPr lang="en-GB" sz="2400" b="1" dirty="0"/>
              <a:t>The ma</a:t>
            </a:r>
            <a:r>
              <a:rPr lang="en-GB" sz="2400" dirty="0"/>
              <a:t>jority agree there is not enough support to help children develop during their early childhood, though this has fallen among parents of children aged 0-5</a:t>
            </a:r>
            <a:endParaRPr lang="en-GB" sz="2400" b="1" dirty="0"/>
          </a:p>
        </p:txBody>
      </p:sp>
      <p:graphicFrame>
        <p:nvGraphicFramePr>
          <p:cNvPr id="21" name="Chart 20">
            <a:extLst>
              <a:ext uri="{FF2B5EF4-FFF2-40B4-BE49-F238E27FC236}">
                <a16:creationId xmlns:a16="http://schemas.microsoft.com/office/drawing/2014/main" id="{A704CD77-0ECA-D974-9AFC-1AD91BDB6582}"/>
              </a:ext>
            </a:extLst>
          </p:cNvPr>
          <p:cNvGraphicFramePr/>
          <p:nvPr/>
        </p:nvGraphicFramePr>
        <p:xfrm>
          <a:off x="349322" y="2724506"/>
          <a:ext cx="9750175" cy="3280647"/>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 Placeholder 2">
            <a:extLst>
              <a:ext uri="{FF2B5EF4-FFF2-40B4-BE49-F238E27FC236}">
                <a16:creationId xmlns:a16="http://schemas.microsoft.com/office/drawing/2014/main" id="{1BA8CBFA-E7DB-DB28-7A87-84D51B0A4ED5}"/>
              </a:ext>
            </a:extLst>
          </p:cNvPr>
          <p:cNvSpPr txBox="1">
            <a:spLocks/>
          </p:cNvSpPr>
          <p:nvPr/>
        </p:nvSpPr>
        <p:spPr>
          <a:xfrm>
            <a:off x="738787" y="1173282"/>
            <a:ext cx="11743694" cy="654779"/>
          </a:xfrm>
          <a:prstGeom prst="rect">
            <a:avLst/>
          </a:prstGeom>
        </p:spPr>
        <p:txBody>
          <a:bodyPr lIns="0"/>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1" i="0" u="none" strike="noStrike" kern="1200" cap="none" spc="0" normalizeH="0" baseline="0" noProof="0">
                <a:ln>
                  <a:noFill/>
                </a:ln>
                <a:solidFill>
                  <a:srgbClr val="1DAFAD"/>
                </a:solidFill>
                <a:effectLst/>
                <a:uLnTx/>
                <a:uFillTx/>
                <a:latin typeface="Barlow"/>
                <a:ea typeface="+mn-ea"/>
                <a:cs typeface="+mn-cs"/>
              </a:rPr>
              <a:t>To what extent do you agree or disagree with each of the following statements? </a:t>
            </a:r>
            <a:br>
              <a:rPr kumimoji="0" lang="en-GB" sz="1800" b="1" i="0" u="none" strike="noStrike" kern="1200" cap="none" spc="0" normalizeH="0" baseline="0" noProof="0">
                <a:ln>
                  <a:noFill/>
                </a:ln>
                <a:solidFill>
                  <a:srgbClr val="1DAFAD"/>
                </a:solidFill>
                <a:effectLst/>
                <a:uLnTx/>
                <a:uFillTx/>
                <a:latin typeface="Barlow"/>
                <a:ea typeface="+mn-ea"/>
                <a:cs typeface="+mn-cs"/>
              </a:rPr>
            </a:br>
            <a:r>
              <a:rPr kumimoji="0" lang="en-GB" sz="1800" b="0" i="0" u="none" strike="noStrike" kern="1200" cap="none" spc="0" normalizeH="0" baseline="0" noProof="0">
                <a:ln>
                  <a:noFill/>
                </a:ln>
                <a:solidFill>
                  <a:srgbClr val="000000"/>
                </a:solidFill>
                <a:effectLst/>
                <a:uLnTx/>
                <a:uFillTx/>
                <a:latin typeface="Barlow"/>
                <a:ea typeface="+mn-ea"/>
                <a:cs typeface="+mn-cs"/>
              </a:rPr>
              <a:t>There is not enough support for parents, carers and children to help </a:t>
            </a:r>
            <a:br>
              <a:rPr kumimoji="0" lang="en-GB" sz="1800" b="0" i="0" u="none" strike="noStrike" kern="1200" cap="none" spc="0" normalizeH="0" baseline="0" noProof="0">
                <a:ln>
                  <a:noFill/>
                </a:ln>
                <a:solidFill>
                  <a:srgbClr val="000000"/>
                </a:solidFill>
                <a:effectLst/>
                <a:uLnTx/>
                <a:uFillTx/>
                <a:latin typeface="Barlow"/>
                <a:ea typeface="+mn-ea"/>
                <a:cs typeface="+mn-cs"/>
              </a:rPr>
            </a:br>
            <a:r>
              <a:rPr kumimoji="0" lang="en-GB" sz="1800" b="0" i="0" u="none" strike="noStrike" kern="1200" cap="none" spc="0" normalizeH="0" baseline="0" noProof="0">
                <a:ln>
                  <a:noFill/>
                </a:ln>
                <a:solidFill>
                  <a:srgbClr val="000000"/>
                </a:solidFill>
                <a:effectLst/>
                <a:uLnTx/>
                <a:uFillTx/>
                <a:latin typeface="Barlow"/>
                <a:ea typeface="+mn-ea"/>
                <a:cs typeface="+mn-cs"/>
              </a:rPr>
              <a:t>children develop in their early childhood</a:t>
            </a:r>
            <a:br>
              <a:rPr kumimoji="0" lang="en-GB" sz="1800" b="1" i="0" u="none" strike="noStrike" kern="1200" cap="none" spc="0" normalizeH="0" baseline="0" noProof="0">
                <a:ln>
                  <a:noFill/>
                </a:ln>
                <a:solidFill>
                  <a:srgbClr val="1DAFAD"/>
                </a:solidFill>
                <a:effectLst/>
                <a:uLnTx/>
                <a:uFillTx/>
                <a:latin typeface="Barlow"/>
                <a:ea typeface="+mn-ea"/>
                <a:cs typeface="+mn-cs"/>
              </a:rPr>
            </a:br>
            <a:endParaRPr kumimoji="0" lang="en-GB" sz="1800" b="0" i="0" u="none" strike="noStrike" kern="1200" cap="none" spc="0" normalizeH="0" baseline="0" noProof="0">
              <a:ln>
                <a:noFill/>
              </a:ln>
              <a:solidFill>
                <a:srgbClr val="1DAFAD"/>
              </a:solidFill>
              <a:effectLst/>
              <a:uLnTx/>
              <a:uFillTx/>
              <a:latin typeface="Barlow"/>
              <a:ea typeface="+mn-ea"/>
              <a:cs typeface="+mn-cs"/>
            </a:endParaRPr>
          </a:p>
        </p:txBody>
      </p:sp>
      <p:sp>
        <p:nvSpPr>
          <p:cNvPr id="5" name="TextBox 4">
            <a:extLst>
              <a:ext uri="{FF2B5EF4-FFF2-40B4-BE49-F238E27FC236}">
                <a16:creationId xmlns:a16="http://schemas.microsoft.com/office/drawing/2014/main" id="{DD4FF51E-3007-000E-BC00-AB6E63AF536A}"/>
              </a:ext>
            </a:extLst>
          </p:cNvPr>
          <p:cNvSpPr txBox="1"/>
          <p:nvPr/>
        </p:nvSpPr>
        <p:spPr>
          <a:xfrm>
            <a:off x="10099497" y="3291499"/>
            <a:ext cx="129117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400" b="1" i="0" u="none" strike="noStrike" kern="1200" cap="none" spc="0" normalizeH="0" baseline="0" noProof="0">
                <a:ln>
                  <a:noFill/>
                </a:ln>
                <a:solidFill>
                  <a:srgbClr val="419999"/>
                </a:solidFill>
                <a:effectLst/>
                <a:uLnTx/>
                <a:uFillTx/>
                <a:latin typeface="Barlow"/>
                <a:ea typeface="+mn-ea"/>
                <a:cs typeface="+mn-cs"/>
              </a:rPr>
              <a:t>55% </a:t>
            </a:r>
            <a:endParaRPr kumimoji="0" lang="en-GB" sz="1100" b="0" i="0" u="none" strike="noStrike" kern="1200" cap="none" spc="0" normalizeH="0" baseline="0" noProof="0">
              <a:ln>
                <a:noFill/>
              </a:ln>
              <a:solidFill>
                <a:srgbClr val="419999"/>
              </a:solidFill>
              <a:effectLst/>
              <a:uLnTx/>
              <a:uFillTx/>
              <a:latin typeface="Barlow"/>
              <a:ea typeface="+mn-ea"/>
              <a:cs typeface="+mn-cs"/>
            </a:endParaRPr>
          </a:p>
        </p:txBody>
      </p:sp>
      <p:sp>
        <p:nvSpPr>
          <p:cNvPr id="2" name="TextBox 1">
            <a:extLst>
              <a:ext uri="{FF2B5EF4-FFF2-40B4-BE49-F238E27FC236}">
                <a16:creationId xmlns:a16="http://schemas.microsoft.com/office/drawing/2014/main" id="{88FEB4EC-B420-1233-21BB-D564517FF635}"/>
              </a:ext>
            </a:extLst>
          </p:cNvPr>
          <p:cNvSpPr txBox="1"/>
          <p:nvPr/>
        </p:nvSpPr>
        <p:spPr>
          <a:xfrm>
            <a:off x="1074519" y="2441281"/>
            <a:ext cx="474666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prstClr val="black"/>
                </a:solidFill>
                <a:effectLst/>
                <a:uLnTx/>
                <a:uFillTx/>
                <a:latin typeface="Barlow"/>
                <a:ea typeface="+mn-ea"/>
                <a:cs typeface="+mn-cs"/>
              </a:rPr>
              <a:t>Among general public</a:t>
            </a:r>
          </a:p>
        </p:txBody>
      </p:sp>
      <p:sp>
        <p:nvSpPr>
          <p:cNvPr id="7" name="TextBox 6">
            <a:extLst>
              <a:ext uri="{FF2B5EF4-FFF2-40B4-BE49-F238E27FC236}">
                <a16:creationId xmlns:a16="http://schemas.microsoft.com/office/drawing/2014/main" id="{0A08959A-874B-BF0E-A582-54131DB962B2}"/>
              </a:ext>
            </a:extLst>
          </p:cNvPr>
          <p:cNvSpPr txBox="1"/>
          <p:nvPr/>
        </p:nvSpPr>
        <p:spPr>
          <a:xfrm>
            <a:off x="1074519" y="4233655"/>
            <a:ext cx="474666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prstClr val="black"/>
                </a:solidFill>
                <a:effectLst/>
                <a:uLnTx/>
                <a:uFillTx/>
                <a:latin typeface="Barlow"/>
                <a:ea typeface="+mn-ea"/>
                <a:cs typeface="+mn-cs"/>
              </a:rPr>
              <a:t>Among parents 0-5</a:t>
            </a:r>
          </a:p>
        </p:txBody>
      </p:sp>
      <p:sp>
        <p:nvSpPr>
          <p:cNvPr id="8" name="TextBox 7">
            <a:extLst>
              <a:ext uri="{FF2B5EF4-FFF2-40B4-BE49-F238E27FC236}">
                <a16:creationId xmlns:a16="http://schemas.microsoft.com/office/drawing/2014/main" id="{7DDA686A-8C36-1E64-00F9-300B5DE3AE8E}"/>
              </a:ext>
            </a:extLst>
          </p:cNvPr>
          <p:cNvSpPr txBox="1"/>
          <p:nvPr/>
        </p:nvSpPr>
        <p:spPr>
          <a:xfrm>
            <a:off x="1074519" y="2020557"/>
            <a:ext cx="8145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419999">
                    <a:lumMod val="75000"/>
                  </a:srgbClr>
                </a:solidFill>
                <a:effectLst/>
                <a:uLnTx/>
                <a:uFillTx/>
                <a:latin typeface="Barlow"/>
                <a:ea typeface="+mn-ea"/>
                <a:cs typeface="+mn-cs"/>
              </a:rPr>
              <a:t>Strongly agree                </a:t>
            </a:r>
            <a:r>
              <a:rPr kumimoji="0" lang="en-GB" sz="1600" b="1" i="0" u="none" strike="noStrike" kern="1200" cap="none" spc="0" normalizeH="0" baseline="0" noProof="0">
                <a:ln>
                  <a:noFill/>
                </a:ln>
                <a:solidFill>
                  <a:srgbClr val="1DAFAD"/>
                </a:solidFill>
                <a:effectLst/>
                <a:uLnTx/>
                <a:uFillTx/>
                <a:latin typeface="Barlow"/>
                <a:ea typeface="+mn-ea"/>
                <a:cs typeface="+mn-cs"/>
              </a:rPr>
              <a:t>Tend to agree              </a:t>
            </a:r>
            <a:r>
              <a:rPr kumimoji="0" lang="en-GB" sz="1600" b="1" i="0" u="none" strike="noStrike" kern="1200" cap="none" spc="0" normalizeH="0" baseline="0" noProof="0">
                <a:ln>
                  <a:noFill/>
                </a:ln>
                <a:solidFill>
                  <a:srgbClr val="103C50">
                    <a:lumMod val="60000"/>
                    <a:lumOff val="40000"/>
                  </a:srgbClr>
                </a:solidFill>
                <a:effectLst/>
                <a:uLnTx/>
                <a:uFillTx/>
                <a:latin typeface="Barlow"/>
                <a:ea typeface="+mn-ea"/>
                <a:cs typeface="+mn-cs"/>
              </a:rPr>
              <a:t>Neither</a:t>
            </a:r>
            <a:r>
              <a:rPr kumimoji="0" lang="en-GB" sz="1600" b="1" i="0" u="none" strike="noStrike" kern="1200" cap="none" spc="0" normalizeH="0" baseline="0" noProof="0">
                <a:ln>
                  <a:noFill/>
                </a:ln>
                <a:solidFill>
                  <a:srgbClr val="F14354">
                    <a:lumMod val="60000"/>
                    <a:lumOff val="40000"/>
                  </a:srgbClr>
                </a:solidFill>
                <a:effectLst/>
                <a:uLnTx/>
                <a:uFillTx/>
                <a:latin typeface="Barlow"/>
                <a:ea typeface="+mn-ea"/>
                <a:cs typeface="+mn-cs"/>
              </a:rPr>
              <a:t>               </a:t>
            </a:r>
            <a:r>
              <a:rPr kumimoji="0" lang="en-GB" sz="1600" b="1" i="0" u="none" strike="noStrike" kern="1200" cap="none" spc="0" normalizeH="0" baseline="0" noProof="0">
                <a:ln>
                  <a:noFill/>
                </a:ln>
                <a:solidFill>
                  <a:srgbClr val="E50158"/>
                </a:solidFill>
                <a:effectLst/>
                <a:uLnTx/>
                <a:uFillTx/>
                <a:latin typeface="Barlow"/>
                <a:ea typeface="+mn-ea"/>
                <a:cs typeface="+mn-cs"/>
              </a:rPr>
              <a:t>Disagree               </a:t>
            </a:r>
            <a:r>
              <a:rPr kumimoji="0" lang="en-GB" sz="1600" b="1" i="0" u="none" strike="noStrike" kern="1200" cap="none" spc="0" normalizeH="0" baseline="0" noProof="0">
                <a:ln>
                  <a:noFill/>
                </a:ln>
                <a:solidFill>
                  <a:prstClr val="white">
                    <a:lumMod val="50000"/>
                  </a:prstClr>
                </a:solidFill>
                <a:effectLst/>
                <a:uLnTx/>
                <a:uFillTx/>
                <a:latin typeface="Barlow"/>
                <a:ea typeface="+mn-ea"/>
                <a:cs typeface="+mn-cs"/>
              </a:rPr>
              <a:t>Don’t know</a:t>
            </a:r>
          </a:p>
        </p:txBody>
      </p:sp>
      <p:sp>
        <p:nvSpPr>
          <p:cNvPr id="9" name="TextBox 8">
            <a:extLst>
              <a:ext uri="{FF2B5EF4-FFF2-40B4-BE49-F238E27FC236}">
                <a16:creationId xmlns:a16="http://schemas.microsoft.com/office/drawing/2014/main" id="{D1B476E4-51BD-4963-5FB6-D40C755243A0}"/>
              </a:ext>
            </a:extLst>
          </p:cNvPr>
          <p:cNvSpPr txBox="1"/>
          <p:nvPr/>
        </p:nvSpPr>
        <p:spPr>
          <a:xfrm>
            <a:off x="10261314" y="2232063"/>
            <a:ext cx="106207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419999"/>
                </a:solidFill>
                <a:effectLst/>
                <a:uLnTx/>
                <a:uFillTx/>
                <a:latin typeface="Barlow"/>
                <a:ea typeface="+mn-ea"/>
                <a:cs typeface="+mn-cs"/>
              </a:rPr>
              <a:t>% </a:t>
            </a:r>
            <a:br>
              <a:rPr kumimoji="0" lang="en-GB" sz="1600" b="1" i="0" u="none" strike="noStrike" kern="1200" cap="none" spc="0" normalizeH="0" baseline="0" noProof="0">
                <a:ln>
                  <a:noFill/>
                </a:ln>
                <a:solidFill>
                  <a:srgbClr val="419999"/>
                </a:solidFill>
                <a:effectLst/>
                <a:uLnTx/>
                <a:uFillTx/>
                <a:latin typeface="Barlow"/>
                <a:ea typeface="+mn-ea"/>
                <a:cs typeface="+mn-cs"/>
              </a:rPr>
            </a:br>
            <a:r>
              <a:rPr kumimoji="0" lang="en-GB" sz="1600" b="1" i="0" u="none" strike="noStrike" kern="1200" cap="none" spc="0" normalizeH="0" baseline="0" noProof="0">
                <a:ln>
                  <a:noFill/>
                </a:ln>
                <a:solidFill>
                  <a:srgbClr val="419999"/>
                </a:solidFill>
                <a:effectLst/>
                <a:uLnTx/>
                <a:uFillTx/>
                <a:latin typeface="Barlow"/>
                <a:ea typeface="+mn-ea"/>
                <a:cs typeface="+mn-cs"/>
              </a:rPr>
              <a:t>Agree</a:t>
            </a:r>
          </a:p>
        </p:txBody>
      </p:sp>
      <p:sp>
        <p:nvSpPr>
          <p:cNvPr id="11" name="TextBox 10">
            <a:extLst>
              <a:ext uri="{FF2B5EF4-FFF2-40B4-BE49-F238E27FC236}">
                <a16:creationId xmlns:a16="http://schemas.microsoft.com/office/drawing/2014/main" id="{4FAEEB2A-7DAE-7B1D-CA76-7BE977096162}"/>
              </a:ext>
            </a:extLst>
          </p:cNvPr>
          <p:cNvSpPr txBox="1"/>
          <p:nvPr/>
        </p:nvSpPr>
        <p:spPr>
          <a:xfrm>
            <a:off x="10099497" y="3680727"/>
            <a:ext cx="129117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400" b="1" i="0" u="none" strike="noStrike" kern="1200" cap="none" spc="0" normalizeH="0" baseline="0" noProof="0">
                <a:ln>
                  <a:noFill/>
                </a:ln>
                <a:solidFill>
                  <a:srgbClr val="419999"/>
                </a:solidFill>
                <a:effectLst/>
                <a:uLnTx/>
                <a:uFillTx/>
                <a:latin typeface="Barlow"/>
                <a:ea typeface="+mn-ea"/>
                <a:cs typeface="+mn-cs"/>
              </a:rPr>
              <a:t>48% </a:t>
            </a:r>
            <a:endParaRPr kumimoji="0" lang="en-GB" sz="1100" b="0" i="0" u="none" strike="noStrike" kern="1200" cap="none" spc="0" normalizeH="0" baseline="0" noProof="0">
              <a:ln>
                <a:noFill/>
              </a:ln>
              <a:solidFill>
                <a:srgbClr val="419999"/>
              </a:solidFill>
              <a:effectLst/>
              <a:uLnTx/>
              <a:uFillTx/>
              <a:latin typeface="Barlow"/>
              <a:ea typeface="+mn-ea"/>
              <a:cs typeface="+mn-cs"/>
            </a:endParaRPr>
          </a:p>
        </p:txBody>
      </p:sp>
      <p:sp>
        <p:nvSpPr>
          <p:cNvPr id="12" name="TextBox 11">
            <a:extLst>
              <a:ext uri="{FF2B5EF4-FFF2-40B4-BE49-F238E27FC236}">
                <a16:creationId xmlns:a16="http://schemas.microsoft.com/office/drawing/2014/main" id="{D3F6FE6E-9342-1A09-744A-6B5759C68F02}"/>
              </a:ext>
            </a:extLst>
          </p:cNvPr>
          <p:cNvSpPr txBox="1"/>
          <p:nvPr/>
        </p:nvSpPr>
        <p:spPr>
          <a:xfrm>
            <a:off x="10099497" y="5068134"/>
            <a:ext cx="129117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400" b="1" i="0" u="none" strike="noStrike" kern="1200" cap="none" spc="0" normalizeH="0" baseline="0" noProof="0">
                <a:ln>
                  <a:noFill/>
                </a:ln>
                <a:solidFill>
                  <a:srgbClr val="419999"/>
                </a:solidFill>
                <a:effectLst/>
                <a:uLnTx/>
                <a:uFillTx/>
                <a:latin typeface="Barlow"/>
                <a:ea typeface="+mn-ea"/>
                <a:cs typeface="+mn-cs"/>
              </a:rPr>
              <a:t>69% </a:t>
            </a:r>
            <a:endParaRPr kumimoji="0" lang="en-GB" sz="1100" b="0" i="0" u="none" strike="noStrike" kern="1200" cap="none" spc="0" normalizeH="0" baseline="0" noProof="0">
              <a:ln>
                <a:noFill/>
              </a:ln>
              <a:solidFill>
                <a:srgbClr val="419999"/>
              </a:solidFill>
              <a:effectLst/>
              <a:uLnTx/>
              <a:uFillTx/>
              <a:latin typeface="Barlow"/>
              <a:ea typeface="+mn-ea"/>
              <a:cs typeface="+mn-cs"/>
            </a:endParaRPr>
          </a:p>
        </p:txBody>
      </p:sp>
      <p:sp>
        <p:nvSpPr>
          <p:cNvPr id="13" name="TextBox 12">
            <a:extLst>
              <a:ext uri="{FF2B5EF4-FFF2-40B4-BE49-F238E27FC236}">
                <a16:creationId xmlns:a16="http://schemas.microsoft.com/office/drawing/2014/main" id="{F7A6AA7E-E027-4C09-78C4-0A66A1570B5E}"/>
              </a:ext>
            </a:extLst>
          </p:cNvPr>
          <p:cNvSpPr txBox="1"/>
          <p:nvPr/>
        </p:nvSpPr>
        <p:spPr>
          <a:xfrm>
            <a:off x="10099497" y="5503882"/>
            <a:ext cx="129117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400" b="1" i="0" u="none" strike="noStrike" kern="1200" cap="none" spc="0" normalizeH="0" baseline="0" noProof="0">
                <a:ln>
                  <a:noFill/>
                </a:ln>
                <a:solidFill>
                  <a:srgbClr val="419999"/>
                </a:solidFill>
                <a:effectLst/>
                <a:uLnTx/>
                <a:uFillTx/>
                <a:latin typeface="Barlow"/>
                <a:ea typeface="+mn-ea"/>
                <a:cs typeface="+mn-cs"/>
              </a:rPr>
              <a:t>65% </a:t>
            </a:r>
            <a:endParaRPr kumimoji="0" lang="en-GB" sz="1100" b="0" i="0" u="none" strike="noStrike" kern="1200" cap="none" spc="0" normalizeH="0" baseline="0" noProof="0">
              <a:ln>
                <a:noFill/>
              </a:ln>
              <a:solidFill>
                <a:srgbClr val="419999"/>
              </a:solidFill>
              <a:effectLst/>
              <a:uLnTx/>
              <a:uFillTx/>
              <a:latin typeface="Barlow"/>
              <a:ea typeface="+mn-ea"/>
              <a:cs typeface="+mn-cs"/>
            </a:endParaRPr>
          </a:p>
        </p:txBody>
      </p:sp>
      <p:sp>
        <p:nvSpPr>
          <p:cNvPr id="29" name="Isosceles Triangle 28">
            <a:extLst>
              <a:ext uri="{FF2B5EF4-FFF2-40B4-BE49-F238E27FC236}">
                <a16:creationId xmlns:a16="http://schemas.microsoft.com/office/drawing/2014/main" id="{B8D74C37-4E6D-91E2-4D7E-8C9590253B73}"/>
              </a:ext>
            </a:extLst>
          </p:cNvPr>
          <p:cNvSpPr/>
          <p:nvPr/>
        </p:nvSpPr>
        <p:spPr>
          <a:xfrm>
            <a:off x="11186801" y="341122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B520B602-5F22-636D-44A0-3807B1A011BC}"/>
              </a:ext>
            </a:extLst>
          </p:cNvPr>
          <p:cNvSpPr/>
          <p:nvPr/>
        </p:nvSpPr>
        <p:spPr>
          <a:xfrm>
            <a:off x="11198863" y="525280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0977FC2-F087-8023-A3DB-916F536A6679}"/>
              </a:ext>
            </a:extLst>
          </p:cNvPr>
          <p:cNvSpPr txBox="1"/>
          <p:nvPr/>
        </p:nvSpPr>
        <p:spPr>
          <a:xfrm>
            <a:off x="437230" y="6288804"/>
            <a:ext cx="1005228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and 1,230 Parents of child aged 0-5,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sp>
        <p:nvSpPr>
          <p:cNvPr id="31" name="TextBox 30">
            <a:extLst>
              <a:ext uri="{FF2B5EF4-FFF2-40B4-BE49-F238E27FC236}">
                <a16:creationId xmlns:a16="http://schemas.microsoft.com/office/drawing/2014/main" id="{A0993C72-81BC-7467-15D8-C391E6E2BD17}"/>
              </a:ext>
            </a:extLst>
          </p:cNvPr>
          <p:cNvSpPr txBox="1"/>
          <p:nvPr/>
        </p:nvSpPr>
        <p:spPr>
          <a:xfrm>
            <a:off x="10099497" y="4618470"/>
            <a:ext cx="129117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400" b="1" i="0" u="none" strike="noStrike" kern="1200" cap="none" spc="0" normalizeH="0" baseline="0" noProof="0">
                <a:ln>
                  <a:noFill/>
                </a:ln>
                <a:solidFill>
                  <a:srgbClr val="419999"/>
                </a:solidFill>
                <a:effectLst/>
                <a:uLnTx/>
                <a:uFillTx/>
                <a:latin typeface="Barlow"/>
                <a:ea typeface="+mn-ea"/>
                <a:cs typeface="+mn-cs"/>
              </a:rPr>
              <a:t>65% </a:t>
            </a:r>
            <a:endParaRPr kumimoji="0" lang="en-GB" sz="1100" b="0" i="0" u="none" strike="noStrike" kern="1200" cap="none" spc="0" normalizeH="0" baseline="0" noProof="0">
              <a:ln>
                <a:noFill/>
              </a:ln>
              <a:solidFill>
                <a:srgbClr val="419999"/>
              </a:solidFill>
              <a:effectLst/>
              <a:uLnTx/>
              <a:uFillTx/>
              <a:latin typeface="Barlow"/>
              <a:ea typeface="+mn-ea"/>
              <a:cs typeface="+mn-cs"/>
            </a:endParaRPr>
          </a:p>
        </p:txBody>
      </p:sp>
      <p:sp>
        <p:nvSpPr>
          <p:cNvPr id="32" name="TextBox 31">
            <a:extLst>
              <a:ext uri="{FF2B5EF4-FFF2-40B4-BE49-F238E27FC236}">
                <a16:creationId xmlns:a16="http://schemas.microsoft.com/office/drawing/2014/main" id="{362654F2-594C-E9FC-0C55-2AA1A366B42C}"/>
              </a:ext>
            </a:extLst>
          </p:cNvPr>
          <p:cNvSpPr txBox="1"/>
          <p:nvPr/>
        </p:nvSpPr>
        <p:spPr>
          <a:xfrm>
            <a:off x="10099497" y="2915152"/>
            <a:ext cx="129117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400" b="1" i="0" u="none" strike="noStrike" kern="1200" cap="none" spc="0" normalizeH="0" baseline="0" noProof="0">
                <a:ln>
                  <a:noFill/>
                </a:ln>
                <a:solidFill>
                  <a:srgbClr val="419999"/>
                </a:solidFill>
                <a:effectLst/>
                <a:uLnTx/>
                <a:uFillTx/>
                <a:latin typeface="Barlow"/>
                <a:ea typeface="+mn-ea"/>
                <a:cs typeface="+mn-cs"/>
              </a:rPr>
              <a:t>56% </a:t>
            </a:r>
            <a:endParaRPr kumimoji="0" lang="en-GB" sz="1100" b="0" i="0" u="none" strike="noStrike" kern="1200" cap="none" spc="0" normalizeH="0" baseline="0" noProof="0">
              <a:ln>
                <a:noFill/>
              </a:ln>
              <a:solidFill>
                <a:srgbClr val="419999"/>
              </a:solidFill>
              <a:effectLst/>
              <a:uLnTx/>
              <a:uFillTx/>
              <a:latin typeface="Barlow"/>
              <a:ea typeface="+mn-ea"/>
              <a:cs typeface="+mn-cs"/>
            </a:endParaRPr>
          </a:p>
        </p:txBody>
      </p:sp>
      <p:sp>
        <p:nvSpPr>
          <p:cNvPr id="6" name="Isosceles Triangle 5">
            <a:extLst>
              <a:ext uri="{FF2B5EF4-FFF2-40B4-BE49-F238E27FC236}">
                <a16:creationId xmlns:a16="http://schemas.microsoft.com/office/drawing/2014/main" id="{60F74795-6D6B-693F-72F0-B07371B8899E}"/>
              </a:ext>
            </a:extLst>
          </p:cNvPr>
          <p:cNvSpPr/>
          <p:nvPr/>
        </p:nvSpPr>
        <p:spPr>
          <a:xfrm rot="10800000">
            <a:off x="11198863" y="4773309"/>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ext Placeholder 12">
            <a:extLst>
              <a:ext uri="{FF2B5EF4-FFF2-40B4-BE49-F238E27FC236}">
                <a16:creationId xmlns:a16="http://schemas.microsoft.com/office/drawing/2014/main" id="{66A5AF7A-D71F-D26C-7559-F7995B0B3C7A}"/>
              </a:ext>
            </a:extLst>
          </p:cNvPr>
          <p:cNvSpPr txBox="1">
            <a:spLocks/>
          </p:cNvSpPr>
          <p:nvPr/>
        </p:nvSpPr>
        <p:spPr>
          <a:xfrm>
            <a:off x="349322" y="1041768"/>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14" name="TextBox 13">
            <a:extLst>
              <a:ext uri="{FF2B5EF4-FFF2-40B4-BE49-F238E27FC236}">
                <a16:creationId xmlns:a16="http://schemas.microsoft.com/office/drawing/2014/main" id="{F85E8461-3250-911B-2B34-2C0C1DC8B3BD}"/>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18" name="Isosceles Triangle 17">
            <a:extLst>
              <a:ext uri="{FF2B5EF4-FFF2-40B4-BE49-F238E27FC236}">
                <a16:creationId xmlns:a16="http://schemas.microsoft.com/office/drawing/2014/main" id="{84FE9316-E559-9AEA-A2D5-1D79FB8C5733}"/>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C15F52CC-05D2-7768-5701-8AA6E16F16A9}"/>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3041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43833AF7-40F1-4BC1-6D90-9745D65755DD}"/>
              </a:ext>
            </a:extLst>
          </p:cNvPr>
          <p:cNvSpPr txBox="1">
            <a:spLocks/>
          </p:cNvSpPr>
          <p:nvPr/>
        </p:nvSpPr>
        <p:spPr>
          <a:xfrm>
            <a:off x="714683" y="4209882"/>
            <a:ext cx="3542666" cy="523220"/>
          </a:xfrm>
          <a:prstGeom prst="rect">
            <a:avLst/>
          </a:prstGeom>
        </p:spPr>
        <p:txBody>
          <a:bodyPr lIns="10800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t>Which of the following, if any, would you say prevents you from personally offering support to these groups?</a:t>
            </a:r>
            <a:endParaRPr kumimoji="0" lang="en-GB" sz="1800" b="0" i="0" u="none" strike="noStrike" kern="1200" cap="none" spc="0" normalizeH="0" baseline="0" noProof="0" dirty="0">
              <a:ln>
                <a:noFill/>
              </a:ln>
              <a:solidFill>
                <a:srgbClr val="419999"/>
              </a:solidFill>
              <a:effectLst/>
              <a:uLnTx/>
              <a:uFillTx/>
              <a:latin typeface="Barlow"/>
              <a:ea typeface="+mn-ea"/>
              <a:cs typeface="+mn-cs"/>
            </a:endParaRP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br>
              <a:rPr kumimoji="0" lang="en-GB" sz="1800" b="1" i="0" u="none" strike="noStrike" kern="1200" cap="none" spc="0" normalizeH="0" baseline="0" noProof="0" dirty="0">
                <a:ln>
                  <a:noFill/>
                </a:ln>
                <a:solidFill>
                  <a:srgbClr val="419999"/>
                </a:solidFill>
                <a:effectLst/>
                <a:uLnTx/>
                <a:uFillTx/>
                <a:latin typeface="Barlow"/>
                <a:ea typeface="+mn-ea"/>
                <a:cs typeface="+mn-cs"/>
              </a:rPr>
            </a:br>
            <a:br>
              <a:rPr kumimoji="0" lang="en-GB" sz="1800" b="1" i="0" u="none" strike="noStrike" kern="1200" cap="none" spc="0" normalizeH="0" baseline="0" noProof="0" dirty="0">
                <a:ln>
                  <a:noFill/>
                </a:ln>
                <a:solidFill>
                  <a:srgbClr val="419999"/>
                </a:solidFill>
                <a:effectLst/>
                <a:uLnTx/>
                <a:uFillTx/>
                <a:latin typeface="Barlow"/>
                <a:ea typeface="+mn-ea"/>
                <a:cs typeface="+mn-cs"/>
              </a:rPr>
            </a:b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800" b="1" i="0" u="none" strike="noStrike" kern="1200" cap="none" spc="0" normalizeH="0" baseline="0" noProof="0" dirty="0">
              <a:ln>
                <a:noFill/>
              </a:ln>
              <a:solidFill>
                <a:prstClr val="black"/>
              </a:solidFill>
              <a:effectLst/>
              <a:uLnTx/>
              <a:uFillTx/>
              <a:latin typeface="Barlow"/>
              <a:ea typeface="+mn-ea"/>
              <a:cs typeface="+mn-cs"/>
            </a:endParaRPr>
          </a:p>
        </p:txBody>
      </p:sp>
      <p:sp>
        <p:nvSpPr>
          <p:cNvPr id="6" name="Title 10">
            <a:extLst>
              <a:ext uri="{FF2B5EF4-FFF2-40B4-BE49-F238E27FC236}">
                <a16:creationId xmlns:a16="http://schemas.microsoft.com/office/drawing/2014/main" id="{F814D36C-1C6A-45A5-4873-3ABE3A70D8E6}"/>
              </a:ext>
            </a:extLst>
          </p:cNvPr>
          <p:cNvSpPr>
            <a:spLocks noGrp="1"/>
          </p:cNvSpPr>
          <p:nvPr>
            <p:ph type="title"/>
          </p:nvPr>
        </p:nvSpPr>
        <p:spPr>
          <a:xfrm>
            <a:off x="437229" y="317353"/>
            <a:ext cx="3687095" cy="1116250"/>
          </a:xfrm>
        </p:spPr>
        <p:txBody>
          <a:bodyPr/>
          <a:lstStyle/>
          <a:p>
            <a:r>
              <a:rPr lang="en-GB" sz="2400" dirty="0"/>
              <a:t>The main reason cited for not providing support is that people don’t feel they have a close enough relationship to parents and their children. Non-parents are more likely to mention not having the knowledge or skills.</a:t>
            </a:r>
          </a:p>
        </p:txBody>
      </p:sp>
      <p:sp>
        <p:nvSpPr>
          <p:cNvPr id="8" name="TextBox 7">
            <a:extLst>
              <a:ext uri="{FF2B5EF4-FFF2-40B4-BE49-F238E27FC236}">
                <a16:creationId xmlns:a16="http://schemas.microsoft.com/office/drawing/2014/main" id="{E8864045-9D73-3DBE-BAF5-154545151B74}"/>
              </a:ext>
            </a:extLst>
          </p:cNvPr>
          <p:cNvSpPr txBox="1"/>
          <p:nvPr/>
        </p:nvSpPr>
        <p:spPr>
          <a:xfrm>
            <a:off x="7684230" y="6006847"/>
            <a:ext cx="3074545" cy="4154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1,236 UK adults aged 16+ </a:t>
            </a:r>
            <a:r>
              <a:rPr kumimoji="0" lang="en-GB" sz="900" b="0" i="0" u="none" strike="noStrike" kern="1200" cap="none" spc="0" normalizeH="0" baseline="0" noProof="0">
                <a:ln>
                  <a:noFill/>
                </a:ln>
                <a:solidFill>
                  <a:prstClr val="black">
                    <a:lumMod val="65000"/>
                    <a:lumOff val="35000"/>
                  </a:prstClr>
                </a:solidFill>
                <a:effectLst/>
                <a:uLnTx/>
                <a:uFillTx/>
                <a:latin typeface="Barlow"/>
                <a:ea typeface="+mn-ea"/>
                <a:cs typeface="+mn-cs"/>
              </a:rPr>
              <a:t>who interact with but don't offer much support to pregnant people / babies / children / parents</a:t>
            </a: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graphicFrame>
        <p:nvGraphicFramePr>
          <p:cNvPr id="9" name="Chart 8">
            <a:extLst>
              <a:ext uri="{FF2B5EF4-FFF2-40B4-BE49-F238E27FC236}">
                <a16:creationId xmlns:a16="http://schemas.microsoft.com/office/drawing/2014/main" id="{C5199C37-10CC-845B-99C2-451733F1EB18}"/>
              </a:ext>
            </a:extLst>
          </p:cNvPr>
          <p:cNvGraphicFramePr/>
          <p:nvPr/>
        </p:nvGraphicFramePr>
        <p:xfrm>
          <a:off x="4924425" y="317353"/>
          <a:ext cx="6802380" cy="58209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2">
            <a:extLst>
              <a:ext uri="{FF2B5EF4-FFF2-40B4-BE49-F238E27FC236}">
                <a16:creationId xmlns:a16="http://schemas.microsoft.com/office/drawing/2014/main" id="{037E12E1-F2B3-D9C4-3C6E-17A6EE5071E6}"/>
              </a:ext>
            </a:extLst>
          </p:cNvPr>
          <p:cNvSpPr txBox="1">
            <a:spLocks/>
          </p:cNvSpPr>
          <p:nvPr/>
        </p:nvSpPr>
        <p:spPr>
          <a:xfrm>
            <a:off x="437229" y="3400284"/>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grpSp>
        <p:nvGrpSpPr>
          <p:cNvPr id="28" name="Group 27">
            <a:extLst>
              <a:ext uri="{FF2B5EF4-FFF2-40B4-BE49-F238E27FC236}">
                <a16:creationId xmlns:a16="http://schemas.microsoft.com/office/drawing/2014/main" id="{16652DC9-A43E-2830-BC2B-6B229825B553}"/>
              </a:ext>
            </a:extLst>
          </p:cNvPr>
          <p:cNvGrpSpPr/>
          <p:nvPr/>
        </p:nvGrpSpPr>
        <p:grpSpPr>
          <a:xfrm>
            <a:off x="4924424" y="1008032"/>
            <a:ext cx="6552891" cy="4438650"/>
            <a:chOff x="6191251" y="1008032"/>
            <a:chExt cx="5219700" cy="4438650"/>
          </a:xfrm>
        </p:grpSpPr>
        <p:cxnSp>
          <p:nvCxnSpPr>
            <p:cNvPr id="3" name="Straight Connector 2">
              <a:extLst>
                <a:ext uri="{FF2B5EF4-FFF2-40B4-BE49-F238E27FC236}">
                  <a16:creationId xmlns:a16="http://schemas.microsoft.com/office/drawing/2014/main" id="{9B2CBCB1-9E2F-4023-2496-63E86A647AE5}"/>
                </a:ext>
              </a:extLst>
            </p:cNvPr>
            <p:cNvCxnSpPr>
              <a:cxnSpLocks/>
            </p:cNvCxnSpPr>
            <p:nvPr/>
          </p:nvCxnSpPr>
          <p:spPr>
            <a:xfrm flipH="1">
              <a:off x="6191251" y="100803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7E1B898-A53C-2322-2311-476F5B63A528}"/>
                </a:ext>
              </a:extLst>
            </p:cNvPr>
            <p:cNvCxnSpPr>
              <a:cxnSpLocks/>
            </p:cNvCxnSpPr>
            <p:nvPr/>
          </p:nvCxnSpPr>
          <p:spPr>
            <a:xfrm flipH="1">
              <a:off x="6191251" y="156048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3D4D3E-8052-A9B2-E638-7A37F5DF16DD}"/>
                </a:ext>
              </a:extLst>
            </p:cNvPr>
            <p:cNvCxnSpPr>
              <a:cxnSpLocks/>
            </p:cNvCxnSpPr>
            <p:nvPr/>
          </p:nvCxnSpPr>
          <p:spPr>
            <a:xfrm flipH="1">
              <a:off x="6191251" y="211293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3E636A-F8A2-70AE-B686-A2B3B018EC40}"/>
                </a:ext>
              </a:extLst>
            </p:cNvPr>
            <p:cNvCxnSpPr>
              <a:cxnSpLocks/>
            </p:cNvCxnSpPr>
            <p:nvPr/>
          </p:nvCxnSpPr>
          <p:spPr>
            <a:xfrm flipH="1">
              <a:off x="6191251" y="266538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55EB4F-1742-5A54-AB49-904235F55FC9}"/>
                </a:ext>
              </a:extLst>
            </p:cNvPr>
            <p:cNvCxnSpPr>
              <a:cxnSpLocks/>
            </p:cNvCxnSpPr>
            <p:nvPr/>
          </p:nvCxnSpPr>
          <p:spPr>
            <a:xfrm flipH="1">
              <a:off x="6191251" y="321783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3C23FE-0B82-CAF7-E397-28CCDE63B93A}"/>
                </a:ext>
              </a:extLst>
            </p:cNvPr>
            <p:cNvCxnSpPr>
              <a:cxnSpLocks/>
            </p:cNvCxnSpPr>
            <p:nvPr/>
          </p:nvCxnSpPr>
          <p:spPr>
            <a:xfrm flipH="1">
              <a:off x="6191251" y="377028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C70DCC-F43C-9181-058A-F48B3534C7EA}"/>
                </a:ext>
              </a:extLst>
            </p:cNvPr>
            <p:cNvCxnSpPr>
              <a:cxnSpLocks/>
            </p:cNvCxnSpPr>
            <p:nvPr/>
          </p:nvCxnSpPr>
          <p:spPr>
            <a:xfrm flipH="1">
              <a:off x="6191251" y="432273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ABC7D8-D997-B6B4-07EA-B49F57DAABF6}"/>
                </a:ext>
              </a:extLst>
            </p:cNvPr>
            <p:cNvCxnSpPr>
              <a:cxnSpLocks/>
            </p:cNvCxnSpPr>
            <p:nvPr/>
          </p:nvCxnSpPr>
          <p:spPr>
            <a:xfrm flipH="1">
              <a:off x="6191251" y="489423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F3488B-8DD2-BB7D-6651-E71593B7D567}"/>
                </a:ext>
              </a:extLst>
            </p:cNvPr>
            <p:cNvCxnSpPr>
              <a:cxnSpLocks/>
            </p:cNvCxnSpPr>
            <p:nvPr/>
          </p:nvCxnSpPr>
          <p:spPr>
            <a:xfrm flipH="1">
              <a:off x="6191251" y="5446682"/>
              <a:ext cx="52197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80888142-92D6-5DE6-BE45-28647B249701}"/>
              </a:ext>
            </a:extLst>
          </p:cNvPr>
          <p:cNvSpPr/>
          <p:nvPr/>
        </p:nvSpPr>
        <p:spPr bwMode="gray">
          <a:xfrm>
            <a:off x="450001" y="4792457"/>
            <a:ext cx="107999" cy="399581"/>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800" b="1" i="0" u="none" strike="noStrike" kern="1200" cap="none" spc="0" normalizeH="0" baseline="0" noProof="0">
                <a:ln>
                  <a:noFill/>
                </a:ln>
                <a:solidFill>
                  <a:srgbClr val="103C50">
                    <a:lumMod val="75000"/>
                    <a:lumOff val="25000"/>
                  </a:srgbClr>
                </a:solidFill>
                <a:effectLst/>
                <a:uLnTx/>
                <a:uFillTx/>
                <a:latin typeface="Barlow"/>
                <a:ea typeface="+mn-ea"/>
                <a:cs typeface="+mn-cs"/>
              </a:rPr>
              <a:t>General public</a:t>
            </a:r>
          </a:p>
        </p:txBody>
      </p:sp>
      <p:sp>
        <p:nvSpPr>
          <p:cNvPr id="30" name="Rectangle 29">
            <a:extLst>
              <a:ext uri="{FF2B5EF4-FFF2-40B4-BE49-F238E27FC236}">
                <a16:creationId xmlns:a16="http://schemas.microsoft.com/office/drawing/2014/main" id="{80146343-E50B-C443-0167-197CCEA94296}"/>
              </a:ext>
            </a:extLst>
          </p:cNvPr>
          <p:cNvSpPr/>
          <p:nvPr/>
        </p:nvSpPr>
        <p:spPr bwMode="gray">
          <a:xfrm>
            <a:off x="450000" y="5331667"/>
            <a:ext cx="107999" cy="399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1800" b="1" i="0" u="none" strike="noStrike" kern="1200" cap="none" spc="0" normalizeH="0" baseline="0" noProof="0">
                <a:ln>
                  <a:noFill/>
                </a:ln>
                <a:solidFill>
                  <a:srgbClr val="FF740F"/>
                </a:solidFill>
                <a:effectLst/>
                <a:uLnTx/>
                <a:uFillTx/>
                <a:latin typeface="Barlow"/>
                <a:ea typeface="+mn-ea"/>
                <a:cs typeface="+mn-cs"/>
              </a:rPr>
              <a:t>Non-parents</a:t>
            </a:r>
          </a:p>
        </p:txBody>
      </p:sp>
    </p:spTree>
    <p:extLst>
      <p:ext uri="{BB962C8B-B14F-4D97-AF65-F5344CB8AC3E}">
        <p14:creationId xmlns:p14="http://schemas.microsoft.com/office/powerpoint/2010/main" val="78250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E64B96B-A131-16F7-032D-A470DC2F3AD6}"/>
              </a:ext>
            </a:extLst>
          </p:cNvPr>
          <p:cNvCxnSpPr>
            <a:cxnSpLocks/>
          </p:cNvCxnSpPr>
          <p:nvPr/>
        </p:nvCxnSpPr>
        <p:spPr>
          <a:xfrm>
            <a:off x="208687" y="4435837"/>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3CF31D38-7E29-19C0-0F99-5764F799603A}"/>
              </a:ext>
            </a:extLst>
          </p:cNvPr>
          <p:cNvSpPr txBox="1">
            <a:spLocks/>
          </p:cNvSpPr>
          <p:nvPr/>
        </p:nvSpPr>
        <p:spPr>
          <a:xfrm>
            <a:off x="456430" y="1327889"/>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19" name="Title 5">
            <a:extLst>
              <a:ext uri="{FF2B5EF4-FFF2-40B4-BE49-F238E27FC236}">
                <a16:creationId xmlns:a16="http://schemas.microsoft.com/office/drawing/2014/main" id="{61B50112-54B2-1A82-4371-959BBA81263A}"/>
              </a:ext>
            </a:extLst>
          </p:cNvPr>
          <p:cNvSpPr>
            <a:spLocks noGrp="1"/>
          </p:cNvSpPr>
          <p:nvPr>
            <p:ph type="title"/>
          </p:nvPr>
        </p:nvSpPr>
        <p:spPr>
          <a:xfrm>
            <a:off x="446456" y="280207"/>
            <a:ext cx="11090281" cy="775597"/>
          </a:xfrm>
        </p:spPr>
        <p:txBody>
          <a:bodyPr/>
          <a:lstStyle/>
          <a:p>
            <a:pPr algn="l">
              <a:spcBef>
                <a:spcPts val="400"/>
              </a:spcBef>
              <a:spcAft>
                <a:spcPts val="400"/>
              </a:spcAft>
            </a:pPr>
            <a:r>
              <a:rPr lang="en-GB" sz="2400" b="1" dirty="0"/>
              <a:t>Public understanding of how </a:t>
            </a:r>
            <a:r>
              <a:rPr lang="en-GB" sz="2400" dirty="0"/>
              <a:t>local communities </a:t>
            </a:r>
            <a:r>
              <a:rPr lang="en-GB" sz="2400" b="1" dirty="0"/>
              <a:t>can support children, parents and carers during early childhood </a:t>
            </a:r>
            <a:r>
              <a:rPr lang="en-GB" sz="2400" dirty="0"/>
              <a:t>remains mixed, but is slightly higher than last year</a:t>
            </a:r>
            <a:endParaRPr lang="en-GB" sz="2400" b="1" dirty="0"/>
          </a:p>
        </p:txBody>
      </p:sp>
      <p:graphicFrame>
        <p:nvGraphicFramePr>
          <p:cNvPr id="21" name="Chart 20">
            <a:extLst>
              <a:ext uri="{FF2B5EF4-FFF2-40B4-BE49-F238E27FC236}">
                <a16:creationId xmlns:a16="http://schemas.microsoft.com/office/drawing/2014/main" id="{A704CD77-0ECA-D974-9AFC-1AD91BDB6582}"/>
              </a:ext>
            </a:extLst>
          </p:cNvPr>
          <p:cNvGraphicFramePr/>
          <p:nvPr/>
        </p:nvGraphicFramePr>
        <p:xfrm>
          <a:off x="446456" y="2907586"/>
          <a:ext cx="9653041" cy="3097567"/>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B04FA5BB-27BF-4A49-4FE0-3C007E53EC28}"/>
              </a:ext>
            </a:extLst>
          </p:cNvPr>
          <p:cNvSpPr txBox="1"/>
          <p:nvPr/>
        </p:nvSpPr>
        <p:spPr>
          <a:xfrm>
            <a:off x="1177654" y="5687090"/>
            <a:ext cx="10052280"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 This question was part of a battery asking the public how much they know about the role of different parts of society play during early childhood. </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sp>
        <p:nvSpPr>
          <p:cNvPr id="25" name="Text Placeholder 2">
            <a:extLst>
              <a:ext uri="{FF2B5EF4-FFF2-40B4-BE49-F238E27FC236}">
                <a16:creationId xmlns:a16="http://schemas.microsoft.com/office/drawing/2014/main" id="{1BA8CBFA-E7DB-DB28-7A87-84D51B0A4ED5}"/>
              </a:ext>
            </a:extLst>
          </p:cNvPr>
          <p:cNvSpPr txBox="1">
            <a:spLocks/>
          </p:cNvSpPr>
          <p:nvPr/>
        </p:nvSpPr>
        <p:spPr>
          <a:xfrm>
            <a:off x="800881" y="1440781"/>
            <a:ext cx="10921077" cy="654779"/>
          </a:xfrm>
          <a:prstGeom prst="rect">
            <a:avLst/>
          </a:prstGeom>
        </p:spPr>
        <p:txBody>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a:ln>
                  <a:noFill/>
                </a:ln>
                <a:solidFill>
                  <a:srgbClr val="419999"/>
                </a:solidFill>
                <a:effectLst/>
                <a:uLnTx/>
                <a:uFillTx/>
                <a:latin typeface="Barlow"/>
                <a:ea typeface="+mn-ea"/>
                <a:cs typeface="+mn-cs"/>
              </a:rPr>
              <a:t>How much, if anything, do you personally feel you know about each of the following? </a:t>
            </a:r>
            <a:br>
              <a:rPr kumimoji="0" lang="en-GB" sz="1800" b="0" i="0" u="none" strike="noStrike" kern="1200" cap="none" spc="0" normalizeH="0" baseline="0" noProof="0">
                <a:ln>
                  <a:noFill/>
                </a:ln>
                <a:solidFill>
                  <a:srgbClr val="419999"/>
                </a:solidFill>
                <a:effectLst/>
                <a:uLnTx/>
                <a:uFillTx/>
                <a:latin typeface="Barlow"/>
                <a:ea typeface="+mn-ea"/>
                <a:cs typeface="+mn-cs"/>
              </a:rPr>
            </a:br>
            <a:r>
              <a:rPr kumimoji="0" lang="en-GB" sz="1800" b="0" i="0" u="none" strike="noStrike" kern="1200" cap="none" spc="0" normalizeH="0" baseline="0" noProof="0">
                <a:ln>
                  <a:noFill/>
                </a:ln>
                <a:solidFill>
                  <a:srgbClr val="000000"/>
                </a:solidFill>
                <a:effectLst/>
                <a:uLnTx/>
                <a:uFillTx/>
                <a:latin typeface="Barlow"/>
                <a:ea typeface="+mn-ea"/>
                <a:cs typeface="+mn-cs"/>
              </a:rPr>
              <a:t>How local communities can play a role in supporting children, parents and carers during early childhood*</a:t>
            </a:r>
          </a:p>
        </p:txBody>
      </p:sp>
      <p:sp>
        <p:nvSpPr>
          <p:cNvPr id="8" name="TextBox 7">
            <a:extLst>
              <a:ext uri="{FF2B5EF4-FFF2-40B4-BE49-F238E27FC236}">
                <a16:creationId xmlns:a16="http://schemas.microsoft.com/office/drawing/2014/main" id="{7DDA686A-8C36-1E64-00F9-300B5DE3AE8E}"/>
              </a:ext>
            </a:extLst>
          </p:cNvPr>
          <p:cNvSpPr txBox="1"/>
          <p:nvPr/>
        </p:nvSpPr>
        <p:spPr>
          <a:xfrm>
            <a:off x="1264842" y="2453183"/>
            <a:ext cx="965304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317373"/>
                </a:solidFill>
                <a:effectLst/>
                <a:uLnTx/>
                <a:uFillTx/>
                <a:latin typeface="Barlow"/>
                <a:ea typeface="+mn-ea"/>
                <a:cs typeface="+mn-cs"/>
              </a:rPr>
              <a:t>Know a great deal        </a:t>
            </a:r>
            <a:r>
              <a:rPr kumimoji="0" lang="en-GB" sz="1600" b="1" i="0" u="none" strike="noStrike" kern="1200" cap="none" spc="0" normalizeH="0" baseline="0" noProof="0">
                <a:ln>
                  <a:noFill/>
                </a:ln>
                <a:solidFill>
                  <a:srgbClr val="419999"/>
                </a:solidFill>
                <a:effectLst/>
                <a:uLnTx/>
                <a:uFillTx/>
                <a:latin typeface="Barlow"/>
                <a:ea typeface="+mn-ea"/>
                <a:cs typeface="+mn-cs"/>
              </a:rPr>
              <a:t>A fair amount         </a:t>
            </a:r>
            <a:r>
              <a:rPr kumimoji="0" lang="en-GB" sz="1600" b="1" i="0" u="none" strike="noStrike" kern="1200" cap="none" spc="0" normalizeH="0" baseline="0" noProof="0">
                <a:ln>
                  <a:noFill/>
                </a:ln>
                <a:solidFill>
                  <a:srgbClr val="F14354">
                    <a:lumMod val="60000"/>
                    <a:lumOff val="40000"/>
                  </a:srgbClr>
                </a:solidFill>
                <a:effectLst/>
                <a:uLnTx/>
                <a:uFillTx/>
                <a:latin typeface="Barlow"/>
                <a:ea typeface="+mn-ea"/>
                <a:cs typeface="+mn-cs"/>
              </a:rPr>
              <a:t>Just a little        </a:t>
            </a:r>
            <a:r>
              <a:rPr kumimoji="0" lang="en-GB" sz="1600" b="1" i="0" u="none" strike="noStrike" kern="1200" cap="none" spc="0" normalizeH="0" baseline="0" noProof="0">
                <a:ln>
                  <a:noFill/>
                </a:ln>
                <a:solidFill>
                  <a:srgbClr val="E50158"/>
                </a:solidFill>
                <a:effectLst/>
                <a:uLnTx/>
                <a:uFillTx/>
                <a:latin typeface="Barlow"/>
                <a:ea typeface="+mn-ea"/>
                <a:cs typeface="+mn-cs"/>
              </a:rPr>
              <a:t>Nothing at all        </a:t>
            </a:r>
            <a:r>
              <a:rPr kumimoji="0" lang="en-GB" sz="1600" b="1" i="0" u="none" strike="noStrike" kern="1200" cap="none" spc="0" normalizeH="0" baseline="0" noProof="0">
                <a:ln>
                  <a:noFill/>
                </a:ln>
                <a:solidFill>
                  <a:prstClr val="white">
                    <a:lumMod val="50000"/>
                  </a:prstClr>
                </a:solidFill>
                <a:effectLst/>
                <a:uLnTx/>
                <a:uFillTx/>
                <a:latin typeface="Barlow"/>
                <a:ea typeface="+mn-ea"/>
                <a:cs typeface="+mn-cs"/>
              </a:rPr>
              <a:t>Don’t know</a:t>
            </a:r>
          </a:p>
        </p:txBody>
      </p:sp>
      <p:sp>
        <p:nvSpPr>
          <p:cNvPr id="9" name="TextBox 8">
            <a:extLst>
              <a:ext uri="{FF2B5EF4-FFF2-40B4-BE49-F238E27FC236}">
                <a16:creationId xmlns:a16="http://schemas.microsoft.com/office/drawing/2014/main" id="{D1B476E4-51BD-4963-5FB6-D40C755243A0}"/>
              </a:ext>
            </a:extLst>
          </p:cNvPr>
          <p:cNvSpPr txBox="1"/>
          <p:nvPr/>
        </p:nvSpPr>
        <p:spPr>
          <a:xfrm>
            <a:off x="9915192" y="2620972"/>
            <a:ext cx="1062077"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200" b="1" i="0" u="none" strike="noStrike" kern="1200" cap="none" spc="0" normalizeH="0" baseline="0" noProof="0">
                <a:ln>
                  <a:noFill/>
                </a:ln>
                <a:solidFill>
                  <a:srgbClr val="419999"/>
                </a:solidFill>
                <a:effectLst/>
                <a:uLnTx/>
                <a:uFillTx/>
                <a:latin typeface="Arial"/>
                <a:ea typeface="+mn-ea"/>
                <a:cs typeface="+mn-cs"/>
              </a:rPr>
              <a:t>% Great </a:t>
            </a:r>
            <a:br>
              <a:rPr kumimoji="0" lang="en-GB" sz="1200" b="1" i="0" u="none" strike="noStrike" kern="1200" cap="none" spc="0" normalizeH="0" baseline="0" noProof="0">
                <a:ln>
                  <a:noFill/>
                </a:ln>
                <a:solidFill>
                  <a:srgbClr val="419999"/>
                </a:solidFill>
                <a:effectLst/>
                <a:uLnTx/>
                <a:uFillTx/>
                <a:latin typeface="Arial"/>
                <a:ea typeface="+mn-ea"/>
                <a:cs typeface="+mn-cs"/>
              </a:rPr>
            </a:br>
            <a:r>
              <a:rPr kumimoji="0" lang="en-GB" sz="1200" b="1" i="0" u="none" strike="noStrike" kern="1200" cap="none" spc="0" normalizeH="0" baseline="0" noProof="0">
                <a:ln>
                  <a:noFill/>
                </a:ln>
                <a:solidFill>
                  <a:srgbClr val="419999"/>
                </a:solidFill>
                <a:effectLst/>
                <a:uLnTx/>
                <a:uFillTx/>
                <a:latin typeface="Arial"/>
                <a:ea typeface="+mn-ea"/>
                <a:cs typeface="+mn-cs"/>
              </a:rPr>
              <a:t>deal / fair amount</a:t>
            </a:r>
          </a:p>
        </p:txBody>
      </p:sp>
      <p:sp>
        <p:nvSpPr>
          <p:cNvPr id="11" name="TextBox 10">
            <a:extLst>
              <a:ext uri="{FF2B5EF4-FFF2-40B4-BE49-F238E27FC236}">
                <a16:creationId xmlns:a16="http://schemas.microsoft.com/office/drawing/2014/main" id="{4FAEEB2A-7DAE-7B1D-CA76-7BE977096162}"/>
              </a:ext>
            </a:extLst>
          </p:cNvPr>
          <p:cNvSpPr txBox="1"/>
          <p:nvPr/>
        </p:nvSpPr>
        <p:spPr>
          <a:xfrm>
            <a:off x="9850984" y="4980455"/>
            <a:ext cx="129117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419999"/>
                </a:solidFill>
                <a:effectLst/>
                <a:uLnTx/>
                <a:uFillTx/>
                <a:latin typeface="Arial"/>
                <a:ea typeface="+mn-ea"/>
                <a:cs typeface="+mn-cs"/>
              </a:rPr>
              <a:t>45% </a:t>
            </a:r>
            <a:endParaRPr kumimoji="0" lang="en-GB" sz="1200" b="0" i="0" u="none" strike="noStrike" kern="1200" cap="none" spc="0" normalizeH="0" baseline="0" noProof="0">
              <a:ln>
                <a:noFill/>
              </a:ln>
              <a:solidFill>
                <a:srgbClr val="419999"/>
              </a:solidFill>
              <a:effectLst/>
              <a:uLnTx/>
              <a:uFillTx/>
              <a:latin typeface="Arial"/>
              <a:ea typeface="+mn-ea"/>
              <a:cs typeface="+mn-cs"/>
            </a:endParaRPr>
          </a:p>
        </p:txBody>
      </p:sp>
      <p:sp>
        <p:nvSpPr>
          <p:cNvPr id="14" name="TextBox 13">
            <a:extLst>
              <a:ext uri="{FF2B5EF4-FFF2-40B4-BE49-F238E27FC236}">
                <a16:creationId xmlns:a16="http://schemas.microsoft.com/office/drawing/2014/main" id="{BADD8B8E-A482-B6D0-4F52-A27E486B8969}"/>
              </a:ext>
            </a:extLst>
          </p:cNvPr>
          <p:cNvSpPr txBox="1"/>
          <p:nvPr/>
        </p:nvSpPr>
        <p:spPr>
          <a:xfrm>
            <a:off x="10793631" y="2571753"/>
            <a:ext cx="129117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200" b="1" i="0" u="none" strike="noStrike" kern="1200" cap="none" spc="0" normalizeH="0" baseline="0" noProof="0">
                <a:ln>
                  <a:noFill/>
                </a:ln>
                <a:solidFill>
                  <a:srgbClr val="E50158"/>
                </a:solidFill>
                <a:effectLst/>
                <a:uLnTx/>
                <a:uFillTx/>
                <a:latin typeface="Barlow"/>
                <a:ea typeface="+mn-ea"/>
                <a:cs typeface="+mn-cs"/>
              </a:rPr>
              <a:t>% Just a </a:t>
            </a:r>
            <a:br>
              <a:rPr kumimoji="0" lang="en-GB" sz="1200" b="1" i="0" u="none" strike="noStrike" kern="1200" cap="none" spc="0" normalizeH="0" baseline="0" noProof="0">
                <a:ln>
                  <a:noFill/>
                </a:ln>
                <a:solidFill>
                  <a:srgbClr val="E50158"/>
                </a:solidFill>
                <a:effectLst/>
                <a:uLnTx/>
                <a:uFillTx/>
                <a:latin typeface="Barlow"/>
                <a:ea typeface="+mn-ea"/>
                <a:cs typeface="+mn-cs"/>
              </a:rPr>
            </a:br>
            <a:r>
              <a:rPr kumimoji="0" lang="en-GB" sz="1200" b="1" i="0" u="none" strike="noStrike" kern="1200" cap="none" spc="0" normalizeH="0" baseline="0" noProof="0">
                <a:ln>
                  <a:noFill/>
                </a:ln>
                <a:solidFill>
                  <a:srgbClr val="E50158"/>
                </a:solidFill>
                <a:effectLst/>
                <a:uLnTx/>
                <a:uFillTx/>
                <a:latin typeface="Barlow"/>
                <a:ea typeface="+mn-ea"/>
                <a:cs typeface="+mn-cs"/>
              </a:rPr>
              <a:t>little / </a:t>
            </a:r>
            <a:br>
              <a:rPr kumimoji="0" lang="en-GB" sz="1200" b="1" i="0" u="none" strike="noStrike" kern="1200" cap="none" spc="0" normalizeH="0" baseline="0" noProof="0">
                <a:ln>
                  <a:noFill/>
                </a:ln>
                <a:solidFill>
                  <a:srgbClr val="E50158"/>
                </a:solidFill>
                <a:effectLst/>
                <a:uLnTx/>
                <a:uFillTx/>
                <a:latin typeface="Barlow"/>
                <a:ea typeface="+mn-ea"/>
                <a:cs typeface="+mn-cs"/>
              </a:rPr>
            </a:br>
            <a:r>
              <a:rPr kumimoji="0" lang="en-GB" sz="1200" b="1" i="0" u="none" strike="noStrike" kern="1200" cap="none" spc="0" normalizeH="0" baseline="0" noProof="0">
                <a:ln>
                  <a:noFill/>
                </a:ln>
                <a:solidFill>
                  <a:srgbClr val="E50158"/>
                </a:solidFill>
                <a:effectLst/>
                <a:uLnTx/>
                <a:uFillTx/>
                <a:latin typeface="Barlow"/>
                <a:ea typeface="+mn-ea"/>
                <a:cs typeface="+mn-cs"/>
              </a:rPr>
              <a:t>nothing</a:t>
            </a:r>
          </a:p>
        </p:txBody>
      </p:sp>
      <p:sp>
        <p:nvSpPr>
          <p:cNvPr id="16" name="TextBox 15">
            <a:extLst>
              <a:ext uri="{FF2B5EF4-FFF2-40B4-BE49-F238E27FC236}">
                <a16:creationId xmlns:a16="http://schemas.microsoft.com/office/drawing/2014/main" id="{E98851B9-5B94-2C6F-B580-70F6B9E7F68C}"/>
              </a:ext>
            </a:extLst>
          </p:cNvPr>
          <p:cNvSpPr txBox="1"/>
          <p:nvPr/>
        </p:nvSpPr>
        <p:spPr>
          <a:xfrm>
            <a:off x="10854303" y="4980455"/>
            <a:ext cx="129117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50158"/>
                </a:solidFill>
                <a:effectLst/>
                <a:uLnTx/>
                <a:uFillTx/>
                <a:latin typeface="Barlow"/>
                <a:ea typeface="+mn-ea"/>
                <a:cs typeface="+mn-cs"/>
              </a:rPr>
              <a:t>48% </a:t>
            </a:r>
            <a:endParaRPr kumimoji="0" lang="en-GB" sz="1200" b="0" i="0" u="none" strike="noStrike" kern="1200" cap="none" spc="0" normalizeH="0" baseline="0" noProof="0">
              <a:ln>
                <a:noFill/>
              </a:ln>
              <a:solidFill>
                <a:srgbClr val="E50158"/>
              </a:solidFill>
              <a:effectLst/>
              <a:uLnTx/>
              <a:uFillTx/>
              <a:latin typeface="Barlow"/>
              <a:ea typeface="+mn-ea"/>
              <a:cs typeface="+mn-cs"/>
            </a:endParaRPr>
          </a:p>
        </p:txBody>
      </p:sp>
      <p:sp>
        <p:nvSpPr>
          <p:cNvPr id="6" name="TextBox 5">
            <a:extLst>
              <a:ext uri="{FF2B5EF4-FFF2-40B4-BE49-F238E27FC236}">
                <a16:creationId xmlns:a16="http://schemas.microsoft.com/office/drawing/2014/main" id="{2B4DD4F1-A5F4-6C37-D8F4-C9F54114E356}"/>
              </a:ext>
            </a:extLst>
          </p:cNvPr>
          <p:cNvSpPr txBox="1"/>
          <p:nvPr/>
        </p:nvSpPr>
        <p:spPr>
          <a:xfrm>
            <a:off x="9850984" y="3570273"/>
            <a:ext cx="129117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419999"/>
                </a:solidFill>
                <a:effectLst/>
                <a:uLnTx/>
                <a:uFillTx/>
                <a:latin typeface="Arial"/>
                <a:ea typeface="+mn-ea"/>
                <a:cs typeface="+mn-cs"/>
              </a:rPr>
              <a:t>47% </a:t>
            </a:r>
            <a:endParaRPr kumimoji="0" lang="en-GB" sz="1200" b="0" i="0" u="none" strike="noStrike" kern="1200" cap="none" spc="0" normalizeH="0" baseline="0" noProof="0">
              <a:ln>
                <a:noFill/>
              </a:ln>
              <a:solidFill>
                <a:srgbClr val="419999"/>
              </a:solidFill>
              <a:effectLst/>
              <a:uLnTx/>
              <a:uFillTx/>
              <a:latin typeface="Arial"/>
              <a:ea typeface="+mn-ea"/>
              <a:cs typeface="+mn-cs"/>
            </a:endParaRPr>
          </a:p>
        </p:txBody>
      </p:sp>
      <p:sp>
        <p:nvSpPr>
          <p:cNvPr id="7" name="TextBox 6">
            <a:extLst>
              <a:ext uri="{FF2B5EF4-FFF2-40B4-BE49-F238E27FC236}">
                <a16:creationId xmlns:a16="http://schemas.microsoft.com/office/drawing/2014/main" id="{17879D76-DDCE-2C54-E8A7-BDEF322D7454}"/>
              </a:ext>
            </a:extLst>
          </p:cNvPr>
          <p:cNvSpPr txBox="1"/>
          <p:nvPr/>
        </p:nvSpPr>
        <p:spPr>
          <a:xfrm>
            <a:off x="10854303" y="3570273"/>
            <a:ext cx="129117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E50158"/>
                </a:solidFill>
                <a:effectLst/>
                <a:uLnTx/>
                <a:uFillTx/>
                <a:latin typeface="Barlow"/>
                <a:ea typeface="+mn-ea"/>
                <a:cs typeface="+mn-cs"/>
              </a:rPr>
              <a:t>46% </a:t>
            </a:r>
            <a:endParaRPr kumimoji="0" lang="en-GB" sz="1200" b="0" i="0" u="none" strike="noStrike" kern="1200" cap="none" spc="0" normalizeH="0" baseline="0" noProof="0">
              <a:ln>
                <a:noFill/>
              </a:ln>
              <a:solidFill>
                <a:srgbClr val="E50158"/>
              </a:solidFill>
              <a:effectLst/>
              <a:uLnTx/>
              <a:uFillTx/>
              <a:latin typeface="Barlow"/>
              <a:ea typeface="+mn-ea"/>
              <a:cs typeface="+mn-cs"/>
            </a:endParaRPr>
          </a:p>
        </p:txBody>
      </p:sp>
      <p:sp>
        <p:nvSpPr>
          <p:cNvPr id="15" name="Isosceles Triangle 14">
            <a:extLst>
              <a:ext uri="{FF2B5EF4-FFF2-40B4-BE49-F238E27FC236}">
                <a16:creationId xmlns:a16="http://schemas.microsoft.com/office/drawing/2014/main" id="{6836186E-7A7C-2ECE-EB2D-3903269ECF51}"/>
              </a:ext>
            </a:extLst>
          </p:cNvPr>
          <p:cNvSpPr/>
          <p:nvPr/>
        </p:nvSpPr>
        <p:spPr>
          <a:xfrm rot="10800000">
            <a:off x="11626074" y="4026797"/>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08967BFD-BD53-C02C-F09E-FA1EFBA3C878}"/>
              </a:ext>
            </a:extLst>
          </p:cNvPr>
          <p:cNvSpPr/>
          <p:nvPr/>
        </p:nvSpPr>
        <p:spPr>
          <a:xfrm>
            <a:off x="10705953" y="404976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9438921A-E669-ADDB-BB99-C38C83352922}"/>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3" name="Isosceles Triangle 2">
            <a:extLst>
              <a:ext uri="{FF2B5EF4-FFF2-40B4-BE49-F238E27FC236}">
                <a16:creationId xmlns:a16="http://schemas.microsoft.com/office/drawing/2014/main" id="{724FC877-2216-BCA7-74C6-C0E2CAB18901}"/>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 name="Isosceles Triangle 3">
            <a:extLst>
              <a:ext uri="{FF2B5EF4-FFF2-40B4-BE49-F238E27FC236}">
                <a16:creationId xmlns:a16="http://schemas.microsoft.com/office/drawing/2014/main" id="{7F967B4F-07F5-8810-A141-BCE95868A13C}"/>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1347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86742B-BFBF-CBDD-8B00-66815D92E66D}"/>
              </a:ext>
            </a:extLst>
          </p:cNvPr>
          <p:cNvSpPr>
            <a:spLocks noGrp="1"/>
          </p:cNvSpPr>
          <p:nvPr>
            <p:ph type="title"/>
          </p:nvPr>
        </p:nvSpPr>
        <p:spPr>
          <a:xfrm>
            <a:off x="579891" y="326922"/>
            <a:ext cx="10377318" cy="715669"/>
          </a:xfrm>
        </p:spPr>
        <p:txBody>
          <a:bodyPr/>
          <a:lstStyle/>
          <a:p>
            <a:r>
              <a:rPr lang="en-GB" sz="2400" dirty="0"/>
              <a:t>Parents of children aged 0-5 are more likely to think society has a collective responsibility when raising children, whereas the wider public lean towards saying it’s the parents’ responsibility</a:t>
            </a:r>
          </a:p>
        </p:txBody>
      </p:sp>
      <p:graphicFrame>
        <p:nvGraphicFramePr>
          <p:cNvPr id="6" name="Chart 5">
            <a:extLst>
              <a:ext uri="{FF2B5EF4-FFF2-40B4-BE49-F238E27FC236}">
                <a16:creationId xmlns:a16="http://schemas.microsoft.com/office/drawing/2014/main" id="{F52E5BCD-0E06-BFD7-9A97-D857A610E608}"/>
              </a:ext>
            </a:extLst>
          </p:cNvPr>
          <p:cNvGraphicFramePr/>
          <p:nvPr/>
        </p:nvGraphicFramePr>
        <p:xfrm>
          <a:off x="450000" y="3429000"/>
          <a:ext cx="10637100" cy="272712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6691C7A-D017-B641-C778-A59B96AFF79F}"/>
              </a:ext>
            </a:extLst>
          </p:cNvPr>
          <p:cNvSpPr txBox="1"/>
          <p:nvPr/>
        </p:nvSpPr>
        <p:spPr>
          <a:xfrm>
            <a:off x="589210" y="3370838"/>
            <a:ext cx="2470228" cy="316753"/>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Among general public</a:t>
            </a:r>
          </a:p>
        </p:txBody>
      </p:sp>
      <p:sp>
        <p:nvSpPr>
          <p:cNvPr id="14" name="TextBox 13">
            <a:extLst>
              <a:ext uri="{FF2B5EF4-FFF2-40B4-BE49-F238E27FC236}">
                <a16:creationId xmlns:a16="http://schemas.microsoft.com/office/drawing/2014/main" id="{F3CB0350-44C8-693E-95A9-9E8498F0A634}"/>
              </a:ext>
            </a:extLst>
          </p:cNvPr>
          <p:cNvSpPr txBox="1"/>
          <p:nvPr/>
        </p:nvSpPr>
        <p:spPr>
          <a:xfrm>
            <a:off x="589210" y="4605105"/>
            <a:ext cx="4078039" cy="316753"/>
          </a:xfrm>
          <a:prstGeom prst="rect">
            <a:avLst/>
          </a:prstGeom>
          <a:noFill/>
        </p:spPr>
        <p:txBody>
          <a:bodyPr wrap="none" lIns="0" tIns="0" rIns="0" bIns="0" rtlCol="0">
            <a:spAutoFit/>
          </a:bodyPr>
          <a:lstStyle/>
          <a:p>
            <a:pPr marL="0" marR="0" lvl="0" indent="0" algn="l" defTabSz="914400" rtl="0" eaLnBrk="1" fontAlgn="auto" latinLnBrk="0" hangingPunct="1">
              <a:lnSpc>
                <a:spcPct val="115000"/>
              </a:lnSpc>
              <a:spcBef>
                <a:spcPts val="400"/>
              </a:spcBef>
              <a:spcAft>
                <a:spcPts val="400"/>
              </a:spcAft>
              <a:buClrTx/>
              <a:buSzPct val="100000"/>
              <a:buFontTx/>
              <a:buNone/>
              <a:tabLst/>
              <a:defRPr/>
            </a:pPr>
            <a:r>
              <a:rPr kumimoji="0" lang="en-GB" sz="2000" b="1" i="0" u="none" strike="noStrike" kern="1200" cap="none" spc="0" normalizeH="0" baseline="0" noProof="0">
                <a:ln>
                  <a:noFill/>
                </a:ln>
                <a:solidFill>
                  <a:srgbClr val="000000"/>
                </a:solidFill>
                <a:effectLst/>
                <a:uLnTx/>
                <a:uFillTx/>
                <a:latin typeface="Barlow"/>
                <a:ea typeface="+mn-ea"/>
                <a:cs typeface="+mn-cs"/>
              </a:rPr>
              <a:t>Among parents of children aged 0-5</a:t>
            </a:r>
          </a:p>
        </p:txBody>
      </p:sp>
      <p:sp>
        <p:nvSpPr>
          <p:cNvPr id="18" name="TextBox 17">
            <a:extLst>
              <a:ext uri="{FF2B5EF4-FFF2-40B4-BE49-F238E27FC236}">
                <a16:creationId xmlns:a16="http://schemas.microsoft.com/office/drawing/2014/main" id="{0FC54011-011E-D876-838F-EF04237C6FA9}"/>
              </a:ext>
            </a:extLst>
          </p:cNvPr>
          <p:cNvSpPr txBox="1"/>
          <p:nvPr/>
        </p:nvSpPr>
        <p:spPr>
          <a:xfrm>
            <a:off x="589210" y="2277662"/>
            <a:ext cx="4475163" cy="954107"/>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03C50">
                    <a:lumMod val="75000"/>
                    <a:lumOff val="25000"/>
                  </a:srgbClr>
                </a:solidFill>
                <a:effectLst/>
                <a:uLnTx/>
                <a:uFillTx/>
                <a:latin typeface="Barlow"/>
                <a:ea typeface="+mn-ea"/>
                <a:cs typeface="+mn-cs"/>
              </a:rPr>
              <a:t>Ensuring every child has access to the positive relationships, care and education they need to lead a healthy and fulfilling life should be the collective responsibility of everyone in society</a:t>
            </a:r>
          </a:p>
        </p:txBody>
      </p:sp>
      <p:sp>
        <p:nvSpPr>
          <p:cNvPr id="22" name="TextBox 21">
            <a:extLst>
              <a:ext uri="{FF2B5EF4-FFF2-40B4-BE49-F238E27FC236}">
                <a16:creationId xmlns:a16="http://schemas.microsoft.com/office/drawing/2014/main" id="{B7DC99CB-3579-B7F3-51DE-E0F2C071B42B}"/>
              </a:ext>
            </a:extLst>
          </p:cNvPr>
          <p:cNvSpPr txBox="1"/>
          <p:nvPr/>
        </p:nvSpPr>
        <p:spPr>
          <a:xfrm>
            <a:off x="6238875" y="2276858"/>
            <a:ext cx="4727653" cy="954107"/>
          </a:xfrm>
          <a:prstGeom prst="rect">
            <a:avLst/>
          </a:prstGeom>
          <a:noFill/>
        </p:spPr>
        <p:txBody>
          <a:bodyPr wrap="square" rIns="0">
            <a:spAutoFit/>
          </a:bodyPr>
          <a:lstStyle>
            <a:defPPr>
              <a:defRPr lang="fr-FR"/>
            </a:defPPr>
            <a:lvl1pPr algn="ctr">
              <a:defRPr b="1">
                <a:solidFill>
                  <a:schemeClr val="bg2">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740F"/>
                </a:solidFill>
                <a:effectLst/>
                <a:uLnTx/>
                <a:uFillTx/>
                <a:latin typeface="Barlow"/>
                <a:ea typeface="+mn-ea"/>
                <a:cs typeface="+mn-cs"/>
              </a:rPr>
              <a:t>Ensuring every child has access to the positive relationships, care and education they need to lead a healthy and fulfilling life should be mostly the responsibility of parents and carers</a:t>
            </a:r>
          </a:p>
        </p:txBody>
      </p:sp>
      <p:sp>
        <p:nvSpPr>
          <p:cNvPr id="3" name="TextBox 2">
            <a:extLst>
              <a:ext uri="{FF2B5EF4-FFF2-40B4-BE49-F238E27FC236}">
                <a16:creationId xmlns:a16="http://schemas.microsoft.com/office/drawing/2014/main" id="{E158B290-2721-B254-47A4-B0ED47022EC8}"/>
              </a:ext>
            </a:extLst>
          </p:cNvPr>
          <p:cNvSpPr txBox="1"/>
          <p:nvPr/>
        </p:nvSpPr>
        <p:spPr>
          <a:xfrm>
            <a:off x="450000" y="5887632"/>
            <a:ext cx="979411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Barlow"/>
                <a:ea typeface="+mn-ea"/>
                <a:cs typeface="+mn-cs"/>
              </a:rPr>
              <a:t>Base (general public): 4,673 UK adults aged 16+, Base (parents of children aged 0-5): 1230 surveyed in May 2024</a:t>
            </a:r>
            <a:endParaRPr kumimoji="0" lang="en-GB" sz="900" b="0" i="0" u="none" strike="noStrike" kern="1200" cap="none" spc="0" normalizeH="0" baseline="0" noProof="0" dirty="0">
              <a:ln>
                <a:noFill/>
              </a:ln>
              <a:solidFill>
                <a:srgbClr val="000000"/>
              </a:solidFill>
              <a:effectLst/>
              <a:uLnTx/>
              <a:uFillTx/>
              <a:latin typeface="Barlow"/>
              <a:ea typeface="+mn-ea"/>
              <a:cs typeface="+mn-cs"/>
            </a:endParaRPr>
          </a:p>
        </p:txBody>
      </p:sp>
      <p:sp>
        <p:nvSpPr>
          <p:cNvPr id="5" name="Text Placeholder 2">
            <a:extLst>
              <a:ext uri="{FF2B5EF4-FFF2-40B4-BE49-F238E27FC236}">
                <a16:creationId xmlns:a16="http://schemas.microsoft.com/office/drawing/2014/main" id="{7A50E487-C47A-56E9-175B-DDF343D230ED}"/>
              </a:ext>
            </a:extLst>
          </p:cNvPr>
          <p:cNvSpPr txBox="1">
            <a:spLocks/>
          </p:cNvSpPr>
          <p:nvPr/>
        </p:nvSpPr>
        <p:spPr>
          <a:xfrm>
            <a:off x="949420" y="1539954"/>
            <a:ext cx="10276890" cy="654779"/>
          </a:xfrm>
          <a:prstGeom prst="rect">
            <a:avLst/>
          </a:prstGeom>
        </p:spPr>
        <p:txBody>
          <a:bodyPr lIns="0"/>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a:ln>
                  <a:noFill/>
                </a:ln>
                <a:solidFill>
                  <a:srgbClr val="1DAFAD"/>
                </a:solidFill>
                <a:effectLst/>
                <a:uLnTx/>
                <a:uFillTx/>
                <a:latin typeface="Barlow"/>
                <a:ea typeface="+mn-ea"/>
                <a:cs typeface="+mn-cs"/>
              </a:rPr>
              <a:t>People have different views about who is responsible for supporting children and families during their early childhood. Please select the one which comes closest to your ideal.</a:t>
            </a:r>
          </a:p>
        </p:txBody>
      </p:sp>
      <p:sp>
        <p:nvSpPr>
          <p:cNvPr id="2" name="Text Placeholder 12">
            <a:extLst>
              <a:ext uri="{FF2B5EF4-FFF2-40B4-BE49-F238E27FC236}">
                <a16:creationId xmlns:a16="http://schemas.microsoft.com/office/drawing/2014/main" id="{148D86BD-BAEE-A923-9AAD-201A35ED6C5D}"/>
              </a:ext>
            </a:extLst>
          </p:cNvPr>
          <p:cNvSpPr txBox="1">
            <a:spLocks/>
          </p:cNvSpPr>
          <p:nvPr/>
        </p:nvSpPr>
        <p:spPr>
          <a:xfrm>
            <a:off x="589210" y="1448315"/>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4" name="TextBox 3">
            <a:extLst>
              <a:ext uri="{FF2B5EF4-FFF2-40B4-BE49-F238E27FC236}">
                <a16:creationId xmlns:a16="http://schemas.microsoft.com/office/drawing/2014/main" id="{A4C766D6-93AF-8970-6118-580788BE8995}"/>
              </a:ext>
            </a:extLst>
          </p:cNvPr>
          <p:cNvSpPr txBox="1"/>
          <p:nvPr/>
        </p:nvSpPr>
        <p:spPr>
          <a:xfrm>
            <a:off x="5064372" y="2305732"/>
            <a:ext cx="1260227" cy="584775"/>
          </a:xfrm>
          <a:prstGeom prst="rect">
            <a:avLst/>
          </a:prstGeom>
          <a:noFill/>
        </p:spPr>
        <p:txBody>
          <a:bodyPr wrap="square" rIns="0">
            <a:spAutoFit/>
          </a:bodyPr>
          <a:lstStyle>
            <a:defPPr>
              <a:defRPr lang="fr-FR"/>
            </a:defPPr>
            <a:lvl1pPr algn="ctr">
              <a:defRPr b="1">
                <a:solidFill>
                  <a:schemeClr val="bg2">
                    <a:lumMod val="75000"/>
                    <a:lumOff val="2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lumMod val="50000"/>
                    <a:lumOff val="50000"/>
                  </a:srgbClr>
                </a:solidFill>
                <a:effectLst/>
                <a:uLnTx/>
                <a:uFillTx/>
                <a:latin typeface="Barlow"/>
                <a:ea typeface="+mn-ea"/>
                <a:cs typeface="+mn-cs"/>
              </a:rPr>
              <a:t>No opinion / </a:t>
            </a:r>
            <a:br>
              <a:rPr kumimoji="0" lang="en-GB" sz="1600" b="1" i="0" u="none" strike="noStrike" kern="1200" cap="none" spc="0" normalizeH="0" baseline="0" noProof="0">
                <a:ln>
                  <a:noFill/>
                </a:ln>
                <a:solidFill>
                  <a:srgbClr val="000000">
                    <a:lumMod val="50000"/>
                    <a:lumOff val="50000"/>
                  </a:srgbClr>
                </a:solidFill>
                <a:effectLst/>
                <a:uLnTx/>
                <a:uFillTx/>
                <a:latin typeface="Barlow"/>
                <a:ea typeface="+mn-ea"/>
                <a:cs typeface="+mn-cs"/>
              </a:rPr>
            </a:br>
            <a:r>
              <a:rPr kumimoji="0" lang="en-GB" sz="1600" b="1" i="0" u="none" strike="noStrike" kern="1200" cap="none" spc="0" normalizeH="0" baseline="0" noProof="0">
                <a:ln>
                  <a:noFill/>
                </a:ln>
                <a:solidFill>
                  <a:srgbClr val="000000">
                    <a:lumMod val="50000"/>
                    <a:lumOff val="50000"/>
                  </a:srgbClr>
                </a:solidFill>
                <a:effectLst/>
                <a:uLnTx/>
                <a:uFillTx/>
                <a:latin typeface="Barlow"/>
                <a:ea typeface="+mn-ea"/>
                <a:cs typeface="+mn-cs"/>
              </a:rPr>
              <a:t>don’t know</a:t>
            </a:r>
          </a:p>
        </p:txBody>
      </p:sp>
    </p:spTree>
    <p:extLst>
      <p:ext uri="{BB962C8B-B14F-4D97-AF65-F5344CB8AC3E}">
        <p14:creationId xmlns:p14="http://schemas.microsoft.com/office/powerpoint/2010/main" val="47987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F251-B0C9-4641-8D5D-C2986FB7A7C5}"/>
              </a:ext>
            </a:extLst>
          </p:cNvPr>
          <p:cNvSpPr>
            <a:spLocks noGrp="1"/>
          </p:cNvSpPr>
          <p:nvPr>
            <p:ph type="title"/>
          </p:nvPr>
        </p:nvSpPr>
        <p:spPr/>
        <p:txBody>
          <a:bodyPr/>
          <a:lstStyle/>
          <a:p>
            <a:r>
              <a:rPr lang="en-GB" dirty="0"/>
              <a:t>Background to the research</a:t>
            </a:r>
          </a:p>
        </p:txBody>
      </p:sp>
      <p:sp>
        <p:nvSpPr>
          <p:cNvPr id="3" name="TextBox 2">
            <a:extLst>
              <a:ext uri="{FF2B5EF4-FFF2-40B4-BE49-F238E27FC236}">
                <a16:creationId xmlns:a16="http://schemas.microsoft.com/office/drawing/2014/main" id="{29C16BCA-AD4A-88D4-DEA7-AF3F478DBAD7}"/>
              </a:ext>
            </a:extLst>
          </p:cNvPr>
          <p:cNvSpPr txBox="1"/>
          <p:nvPr/>
        </p:nvSpPr>
        <p:spPr>
          <a:xfrm>
            <a:off x="449999" y="985271"/>
            <a:ext cx="5961687" cy="4514056"/>
          </a:xfrm>
          <a:prstGeom prst="rect">
            <a:avLst/>
          </a:prstGeom>
          <a:noFill/>
        </p:spPr>
        <p:txBody>
          <a:bodyPr wrap="square" lIns="0" tIns="0" rIns="0" bIns="0" rtlCol="0" anchor="t">
            <a:spAutoFit/>
          </a:bodyPr>
          <a:lstStyle/>
          <a:p>
            <a:pPr>
              <a:spcBef>
                <a:spcPts val="400"/>
              </a:spcBef>
              <a:spcAft>
                <a:spcPts val="400"/>
              </a:spcAft>
            </a:pPr>
            <a:r>
              <a:rPr lang="en-GB" sz="2000" dirty="0"/>
              <a:t>The Centre for Early Childhood was established within The Royal Foundation in June 2021 to drive awareness and action on the extraordinary impact of early childhood. In support of this mission, The Centre commissioned Ipsos to conduct research into public perceptions and knowledge of the early years. </a:t>
            </a:r>
          </a:p>
          <a:p>
            <a:pPr>
              <a:spcBef>
                <a:spcPts val="400"/>
              </a:spcBef>
              <a:spcAft>
                <a:spcPts val="400"/>
              </a:spcAft>
            </a:pPr>
            <a:r>
              <a:rPr lang="en-GB" sz="2000" dirty="0"/>
              <a:t>The research presented in this report builds upon two previous studies about early childhood which the Royal Foundation and Ipsos ran in </a:t>
            </a:r>
            <a:r>
              <a:rPr lang="en-GB" sz="2000" dirty="0">
                <a:hlinkClick r:id="rId2"/>
              </a:rPr>
              <a:t>2022</a:t>
            </a:r>
            <a:r>
              <a:rPr lang="en-GB" sz="2000" dirty="0"/>
              <a:t> and </a:t>
            </a:r>
            <a:r>
              <a:rPr lang="en-GB" sz="2000" dirty="0">
                <a:hlinkClick r:id="rId3"/>
              </a:rPr>
              <a:t>2023.</a:t>
            </a:r>
            <a:endParaRPr lang="en-GB" sz="2000" dirty="0"/>
          </a:p>
          <a:p>
            <a:pPr>
              <a:spcBef>
                <a:spcPts val="400"/>
              </a:spcBef>
              <a:spcAft>
                <a:spcPts val="400"/>
              </a:spcAft>
            </a:pPr>
            <a:r>
              <a:rPr lang="en-GB" sz="2000" dirty="0"/>
              <a:t>We identified core trackers questions from these waves and repeated them this year to see how understanding has changed in the intervening period. Alongside these trackers, new questions were developed to explore key areas in more depth. </a:t>
            </a:r>
            <a:endParaRPr lang="en-GB" sz="2000" dirty="0">
              <a:cs typeface="Arial"/>
            </a:endParaRPr>
          </a:p>
        </p:txBody>
      </p:sp>
      <p:pic>
        <p:nvPicPr>
          <p:cNvPr id="4" name="Picture 2" descr="person holding blue and red paper">
            <a:extLst>
              <a:ext uri="{FF2B5EF4-FFF2-40B4-BE49-F238E27FC236}">
                <a16:creationId xmlns:a16="http://schemas.microsoft.com/office/drawing/2014/main" id="{30E08FEF-974A-F1AD-09F8-A14D754987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33" t="12052"/>
          <a:stretch/>
        </p:blipFill>
        <p:spPr bwMode="auto">
          <a:xfrm>
            <a:off x="7040768" y="985271"/>
            <a:ext cx="4450862" cy="512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0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43E2DF47-D664-7565-9D63-DF0133D1E06B}"/>
              </a:ext>
            </a:extLst>
          </p:cNvPr>
          <p:cNvSpPr txBox="1">
            <a:spLocks/>
          </p:cNvSpPr>
          <p:nvPr/>
        </p:nvSpPr>
        <p:spPr>
          <a:xfrm>
            <a:off x="296153" y="1226668"/>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11" name="Title 10">
            <a:extLst>
              <a:ext uri="{FF2B5EF4-FFF2-40B4-BE49-F238E27FC236}">
                <a16:creationId xmlns:a16="http://schemas.microsoft.com/office/drawing/2014/main" id="{05F012A6-C878-476B-B40C-6A34058C8957}"/>
              </a:ext>
            </a:extLst>
          </p:cNvPr>
          <p:cNvSpPr>
            <a:spLocks noGrp="1"/>
          </p:cNvSpPr>
          <p:nvPr>
            <p:ph type="title"/>
          </p:nvPr>
        </p:nvSpPr>
        <p:spPr>
          <a:xfrm>
            <a:off x="296153" y="323607"/>
            <a:ext cx="10996136" cy="775597"/>
          </a:xfrm>
        </p:spPr>
        <p:txBody>
          <a:bodyPr/>
          <a:lstStyle/>
          <a:p>
            <a:r>
              <a:rPr lang="en-GB" sz="2400" dirty="0"/>
              <a:t>Parents of children aged 18+, non-parents and grandparents tend to agree that the responsibility for raising children should mostly be with parents and carers</a:t>
            </a:r>
          </a:p>
        </p:txBody>
      </p:sp>
      <p:sp>
        <p:nvSpPr>
          <p:cNvPr id="8" name="Text Placeholder 12">
            <a:extLst>
              <a:ext uri="{FF2B5EF4-FFF2-40B4-BE49-F238E27FC236}">
                <a16:creationId xmlns:a16="http://schemas.microsoft.com/office/drawing/2014/main" id="{7CC7C5BB-7A75-E5AE-4A6A-2B714E9B671B}"/>
              </a:ext>
            </a:extLst>
          </p:cNvPr>
          <p:cNvSpPr txBox="1">
            <a:spLocks/>
          </p:cNvSpPr>
          <p:nvPr/>
        </p:nvSpPr>
        <p:spPr>
          <a:xfrm>
            <a:off x="708432" y="1309186"/>
            <a:ext cx="10819221"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endParaRPr kumimoji="0" lang="en-US" sz="1800" b="0" i="0" u="none" strike="noStrike" kern="1200" cap="none" spc="0" normalizeH="0" baseline="0" noProof="0" dirty="0">
              <a:ln>
                <a:noFill/>
              </a:ln>
              <a:solidFill>
                <a:srgbClr val="419999"/>
              </a:solidFill>
              <a:effectLst/>
              <a:uLnTx/>
              <a:uFillTx/>
              <a:latin typeface="Barlow"/>
              <a:ea typeface="+mn-ea"/>
              <a:cs typeface="+mn-cs"/>
            </a:endParaRP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mn-ea"/>
                <a:cs typeface="+mn-cs"/>
              </a:rPr>
              <a:t>People have different views about who is responsible for supporting children and families during their early childhood. Please select the one which comes closest to your ideal.</a:t>
            </a: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endParaRPr kumimoji="0" lang="en-GB" sz="1800" b="0" i="0" u="none" strike="noStrike" kern="1200" cap="none" spc="0" normalizeH="0" baseline="0" noProof="0" dirty="0">
              <a:ln>
                <a:noFill/>
              </a:ln>
              <a:solidFill>
                <a:srgbClr val="419999"/>
              </a:solidFill>
              <a:effectLst/>
              <a:uLnTx/>
              <a:uFillTx/>
              <a:latin typeface="Barlow"/>
              <a:ea typeface="+mn-ea"/>
              <a:cs typeface="+mn-cs"/>
            </a:endParaRPr>
          </a:p>
        </p:txBody>
      </p:sp>
      <p:sp>
        <p:nvSpPr>
          <p:cNvPr id="2" name="TextBox 1">
            <a:extLst>
              <a:ext uri="{FF2B5EF4-FFF2-40B4-BE49-F238E27FC236}">
                <a16:creationId xmlns:a16="http://schemas.microsoft.com/office/drawing/2014/main" id="{FF0037C8-B959-FBAA-2313-425E000944B5}"/>
              </a:ext>
            </a:extLst>
          </p:cNvPr>
          <p:cNvSpPr txBox="1"/>
          <p:nvPr/>
        </p:nvSpPr>
        <p:spPr>
          <a:xfrm>
            <a:off x="378547" y="6241578"/>
            <a:ext cx="10354526"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graphicFrame>
        <p:nvGraphicFramePr>
          <p:cNvPr id="25" name="Chart 24">
            <a:extLst>
              <a:ext uri="{FF2B5EF4-FFF2-40B4-BE49-F238E27FC236}">
                <a16:creationId xmlns:a16="http://schemas.microsoft.com/office/drawing/2014/main" id="{5CF4682E-762F-463F-21EF-D3DBF9094719}"/>
              </a:ext>
            </a:extLst>
          </p:cNvPr>
          <p:cNvGraphicFramePr/>
          <p:nvPr/>
        </p:nvGraphicFramePr>
        <p:xfrm>
          <a:off x="466726" y="2781300"/>
          <a:ext cx="11060928" cy="335703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4E763372-B360-9074-9B8C-4F9A534F3217}"/>
              </a:ext>
            </a:extLst>
          </p:cNvPr>
          <p:cNvSpPr txBox="1"/>
          <p:nvPr/>
        </p:nvSpPr>
        <p:spPr>
          <a:xfrm>
            <a:off x="6780317" y="6251099"/>
            <a:ext cx="264687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Significantly</a:t>
            </a:r>
            <a:r>
              <a:rPr kumimoji="0" lang="en-GB" sz="900" b="0" i="0" u="none" strike="noStrike" kern="1200" cap="none" spc="0" normalizeH="0" baseline="0" noProof="0">
                <a:ln>
                  <a:noFill/>
                </a:ln>
                <a:solidFill>
                  <a:srgbClr val="77933C"/>
                </a:solidFill>
                <a:effectLst/>
                <a:uLnTx/>
                <a:uFillTx/>
                <a:latin typeface="Arial"/>
                <a:ea typeface="+mn-ea"/>
                <a:cs typeface="+mn-cs"/>
              </a:rPr>
              <a:t> higher</a:t>
            </a:r>
            <a:r>
              <a:rPr kumimoji="0" lang="en-GB" sz="900" b="0" i="0" u="none" strike="noStrike" kern="1200" cap="none" spc="0" normalizeH="0" baseline="0" noProof="0">
                <a:ln>
                  <a:noFill/>
                </a:ln>
                <a:solidFill>
                  <a:prstClr val="black"/>
                </a:solidFill>
                <a:effectLst/>
                <a:uLnTx/>
                <a:uFillTx/>
                <a:latin typeface="Arial"/>
                <a:ea typeface="+mn-ea"/>
                <a:cs typeface="+mn-cs"/>
              </a:rPr>
              <a:t>/</a:t>
            </a:r>
            <a:r>
              <a:rPr kumimoji="0" lang="en-GB" sz="900" b="0" i="0" u="none" strike="noStrike" kern="1200" cap="none" spc="0" normalizeH="0" baseline="0" noProof="0">
                <a:ln>
                  <a:noFill/>
                </a:ln>
                <a:solidFill>
                  <a:srgbClr val="C00000"/>
                </a:solidFill>
                <a:effectLst/>
                <a:uLnTx/>
                <a:uFillTx/>
                <a:latin typeface="Arial"/>
                <a:ea typeface="+mn-ea"/>
                <a:cs typeface="+mn-cs"/>
              </a:rPr>
              <a:t>lower</a:t>
            </a:r>
            <a:r>
              <a:rPr kumimoji="0" lang="en-GB" sz="900" b="0" i="0" u="none" strike="noStrike" kern="1200" cap="none" spc="0" normalizeH="0" baseline="0" noProof="0">
                <a:ln>
                  <a:noFill/>
                </a:ln>
                <a:solidFill>
                  <a:prstClr val="black"/>
                </a:solidFill>
                <a:effectLst/>
                <a:uLnTx/>
                <a:uFillTx/>
                <a:latin typeface="Arial"/>
                <a:ea typeface="+mn-ea"/>
                <a:cs typeface="+mn-cs"/>
              </a:rPr>
              <a:t> </a:t>
            </a:r>
            <a:r>
              <a:rPr kumimoji="0" lang="en-GB" sz="900" b="1" i="0" u="none" strike="noStrike" kern="1200" cap="none" spc="0" normalizeH="0" baseline="0" noProof="0">
                <a:ln>
                  <a:noFill/>
                </a:ln>
                <a:solidFill>
                  <a:prstClr val="black"/>
                </a:solidFill>
                <a:effectLst/>
                <a:uLnTx/>
                <a:uFillTx/>
                <a:latin typeface="Arial"/>
                <a:ea typeface="+mn-ea"/>
                <a:cs typeface="+mn-cs"/>
              </a:rPr>
              <a:t>than average</a:t>
            </a:r>
            <a:r>
              <a:rPr kumimoji="0" lang="en-GB" sz="900" b="0" i="0" u="none" strike="noStrike" kern="1200" cap="none" spc="0" normalizeH="0" baseline="0" noProof="0">
                <a:ln>
                  <a:noFill/>
                </a:ln>
                <a:solidFill>
                  <a:prstClr val="black"/>
                </a:solidFill>
                <a:effectLst/>
                <a:uLnTx/>
                <a:uFillTx/>
                <a:latin typeface="Arial"/>
                <a:ea typeface="+mn-ea"/>
                <a:cs typeface="+mn-cs"/>
              </a:rPr>
              <a:t>, 95% CI</a:t>
            </a:r>
          </a:p>
        </p:txBody>
      </p:sp>
      <p:sp>
        <p:nvSpPr>
          <p:cNvPr id="31" name="Isosceles Triangle 30">
            <a:extLst>
              <a:ext uri="{FF2B5EF4-FFF2-40B4-BE49-F238E27FC236}">
                <a16:creationId xmlns:a16="http://schemas.microsoft.com/office/drawing/2014/main" id="{2BA50704-83B0-7F85-5B7E-E17BCEF26C44}"/>
              </a:ext>
            </a:extLst>
          </p:cNvPr>
          <p:cNvSpPr/>
          <p:nvPr/>
        </p:nvSpPr>
        <p:spPr>
          <a:xfrm>
            <a:off x="6511510" y="631941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6DA176AD-0E57-6946-4DEE-B14FC29326FF}"/>
              </a:ext>
            </a:extLst>
          </p:cNvPr>
          <p:cNvSpPr/>
          <p:nvPr/>
        </p:nvSpPr>
        <p:spPr>
          <a:xfrm rot="10800000">
            <a:off x="6701010" y="6315439"/>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126808B-4A01-EA86-86BF-038AC5ADFEF8}"/>
              </a:ext>
            </a:extLst>
          </p:cNvPr>
          <p:cNvSpPr txBox="1"/>
          <p:nvPr/>
        </p:nvSpPr>
        <p:spPr>
          <a:xfrm>
            <a:off x="664346" y="1991928"/>
            <a:ext cx="4475163" cy="954107"/>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03C50">
                    <a:lumMod val="75000"/>
                    <a:lumOff val="25000"/>
                  </a:srgbClr>
                </a:solidFill>
                <a:effectLst/>
                <a:uLnTx/>
                <a:uFillTx/>
                <a:latin typeface="Barlow"/>
                <a:ea typeface="+mn-ea"/>
                <a:cs typeface="+mn-cs"/>
              </a:rPr>
              <a:t>Ensuring every child has access to the positive relationships, care and education they need to lead a healthy and fulfilling life should be the collective responsibility of everyone in society</a:t>
            </a:r>
          </a:p>
        </p:txBody>
      </p:sp>
      <p:sp>
        <p:nvSpPr>
          <p:cNvPr id="4" name="TextBox 3">
            <a:extLst>
              <a:ext uri="{FF2B5EF4-FFF2-40B4-BE49-F238E27FC236}">
                <a16:creationId xmlns:a16="http://schemas.microsoft.com/office/drawing/2014/main" id="{7E27A30E-994C-8309-B4EB-9C3A8317CD4D}"/>
              </a:ext>
            </a:extLst>
          </p:cNvPr>
          <p:cNvSpPr txBox="1"/>
          <p:nvPr/>
        </p:nvSpPr>
        <p:spPr>
          <a:xfrm>
            <a:off x="5056711" y="1991928"/>
            <a:ext cx="4727653" cy="954107"/>
          </a:xfrm>
          <a:prstGeom prst="rect">
            <a:avLst/>
          </a:prstGeom>
          <a:noFill/>
        </p:spPr>
        <p:txBody>
          <a:bodyPr wrap="square" rIns="0">
            <a:spAutoFit/>
          </a:bodyPr>
          <a:lstStyle>
            <a:defPPr>
              <a:defRPr lang="fr-FR"/>
            </a:defPPr>
            <a:lvl1pPr algn="ctr">
              <a:defRPr b="1">
                <a:solidFill>
                  <a:schemeClr val="bg2">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740F"/>
                </a:solidFill>
                <a:effectLst/>
                <a:uLnTx/>
                <a:uFillTx/>
                <a:latin typeface="Barlow"/>
                <a:ea typeface="+mn-ea"/>
                <a:cs typeface="+mn-cs"/>
              </a:rPr>
              <a:t>Ensuring every child has access to the positive relationships, care and education they need to lead a healthy and fulfilling life should be mostly the responsibility of parents and carers</a:t>
            </a:r>
          </a:p>
        </p:txBody>
      </p:sp>
      <p:sp>
        <p:nvSpPr>
          <p:cNvPr id="5" name="Isosceles Triangle 4">
            <a:extLst>
              <a:ext uri="{FF2B5EF4-FFF2-40B4-BE49-F238E27FC236}">
                <a16:creationId xmlns:a16="http://schemas.microsoft.com/office/drawing/2014/main" id="{2A9766CB-A0B2-B9F8-36EE-F0897FB3ECCC}"/>
              </a:ext>
            </a:extLst>
          </p:cNvPr>
          <p:cNvSpPr/>
          <p:nvPr/>
        </p:nvSpPr>
        <p:spPr>
          <a:xfrm>
            <a:off x="2139535" y="336509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Isosceles Triangle 5">
            <a:extLst>
              <a:ext uri="{FF2B5EF4-FFF2-40B4-BE49-F238E27FC236}">
                <a16:creationId xmlns:a16="http://schemas.microsoft.com/office/drawing/2014/main" id="{DF876B87-9B45-3027-9714-E0DE5442E3A7}"/>
              </a:ext>
            </a:extLst>
          </p:cNvPr>
          <p:cNvSpPr/>
          <p:nvPr/>
        </p:nvSpPr>
        <p:spPr>
          <a:xfrm rot="10800000">
            <a:off x="2519535" y="3788141"/>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6C77519F-196D-1C6D-6308-E4BDE534B925}"/>
              </a:ext>
            </a:extLst>
          </p:cNvPr>
          <p:cNvSpPr/>
          <p:nvPr/>
        </p:nvSpPr>
        <p:spPr>
          <a:xfrm>
            <a:off x="3358735" y="349722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F61C1C2B-7661-3A38-00E5-C18DAA78263B}"/>
              </a:ext>
            </a:extLst>
          </p:cNvPr>
          <p:cNvSpPr/>
          <p:nvPr/>
        </p:nvSpPr>
        <p:spPr>
          <a:xfrm rot="10800000">
            <a:off x="3691110" y="3671506"/>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8D76D7F3-7A77-6FFC-B439-7E606151118E}"/>
              </a:ext>
            </a:extLst>
          </p:cNvPr>
          <p:cNvSpPr/>
          <p:nvPr/>
        </p:nvSpPr>
        <p:spPr>
          <a:xfrm>
            <a:off x="4863685" y="330274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Isosceles Triangle 12">
            <a:extLst>
              <a:ext uri="{FF2B5EF4-FFF2-40B4-BE49-F238E27FC236}">
                <a16:creationId xmlns:a16="http://schemas.microsoft.com/office/drawing/2014/main" id="{C931A181-E517-8B3F-B9D7-838585BF1B56}"/>
              </a:ext>
            </a:extLst>
          </p:cNvPr>
          <p:cNvSpPr/>
          <p:nvPr/>
        </p:nvSpPr>
        <p:spPr>
          <a:xfrm>
            <a:off x="5770390" y="349722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E951EAAB-1CC4-7D1A-9863-A19AE785F872}"/>
              </a:ext>
            </a:extLst>
          </p:cNvPr>
          <p:cNvSpPr/>
          <p:nvPr/>
        </p:nvSpPr>
        <p:spPr>
          <a:xfrm rot="10800000">
            <a:off x="6096000" y="3753232"/>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Isosceles Triangle 14">
            <a:extLst>
              <a:ext uri="{FF2B5EF4-FFF2-40B4-BE49-F238E27FC236}">
                <a16:creationId xmlns:a16="http://schemas.microsoft.com/office/drawing/2014/main" id="{B6937705-FAF1-153F-4E6A-50914E2D6B1A}"/>
              </a:ext>
            </a:extLst>
          </p:cNvPr>
          <p:cNvSpPr/>
          <p:nvPr/>
        </p:nvSpPr>
        <p:spPr>
          <a:xfrm rot="10800000">
            <a:off x="6915150" y="433201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Isosceles Triangle 15">
            <a:extLst>
              <a:ext uri="{FF2B5EF4-FFF2-40B4-BE49-F238E27FC236}">
                <a16:creationId xmlns:a16="http://schemas.microsoft.com/office/drawing/2014/main" id="{42C8A7AF-A659-3D83-51E3-989D81AC6240}"/>
              </a:ext>
            </a:extLst>
          </p:cNvPr>
          <p:cNvSpPr/>
          <p:nvPr/>
        </p:nvSpPr>
        <p:spPr>
          <a:xfrm>
            <a:off x="7282731" y="3045304"/>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Isosceles Triangle 16">
            <a:extLst>
              <a:ext uri="{FF2B5EF4-FFF2-40B4-BE49-F238E27FC236}">
                <a16:creationId xmlns:a16="http://schemas.microsoft.com/office/drawing/2014/main" id="{D2A297FC-7757-5EA6-E85F-ABC64503A693}"/>
              </a:ext>
            </a:extLst>
          </p:cNvPr>
          <p:cNvSpPr/>
          <p:nvPr/>
        </p:nvSpPr>
        <p:spPr>
          <a:xfrm>
            <a:off x="8122806" y="366034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092A66A9-0069-5749-F985-3FB0E808329E}"/>
              </a:ext>
            </a:extLst>
          </p:cNvPr>
          <p:cNvSpPr/>
          <p:nvPr/>
        </p:nvSpPr>
        <p:spPr>
          <a:xfrm rot="10800000">
            <a:off x="8500889" y="384806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7239D699-1EAE-9A0E-3D9B-1FA6751CEBBD}"/>
              </a:ext>
            </a:extLst>
          </p:cNvPr>
          <p:cNvSpPr/>
          <p:nvPr/>
        </p:nvSpPr>
        <p:spPr>
          <a:xfrm>
            <a:off x="9724629" y="317538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28E39A0D-A173-61DA-6D8A-582EB2B93C90}"/>
              </a:ext>
            </a:extLst>
          </p:cNvPr>
          <p:cNvSpPr/>
          <p:nvPr/>
        </p:nvSpPr>
        <p:spPr>
          <a:xfrm>
            <a:off x="10877154" y="323448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078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4A843D7-9BD6-3E90-BB57-D98A55C11F34}"/>
              </a:ext>
            </a:extLst>
          </p:cNvPr>
          <p:cNvGraphicFramePr/>
          <p:nvPr/>
        </p:nvGraphicFramePr>
        <p:xfrm>
          <a:off x="355511" y="2099050"/>
          <a:ext cx="10741113" cy="4106333"/>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5">
            <a:extLst>
              <a:ext uri="{FF2B5EF4-FFF2-40B4-BE49-F238E27FC236}">
                <a16:creationId xmlns:a16="http://schemas.microsoft.com/office/drawing/2014/main" id="{BFBD2910-267D-6F3A-AE44-96F0C3C11E72}"/>
              </a:ext>
            </a:extLst>
          </p:cNvPr>
          <p:cNvSpPr>
            <a:spLocks noGrp="1"/>
          </p:cNvSpPr>
          <p:nvPr>
            <p:ph type="title"/>
          </p:nvPr>
        </p:nvSpPr>
        <p:spPr>
          <a:xfrm>
            <a:off x="437230" y="317353"/>
            <a:ext cx="11340242" cy="775597"/>
          </a:xfrm>
        </p:spPr>
        <p:txBody>
          <a:bodyPr/>
          <a:lstStyle/>
          <a:p>
            <a:pPr algn="l">
              <a:spcBef>
                <a:spcPts val="400"/>
              </a:spcBef>
              <a:spcAft>
                <a:spcPts val="400"/>
              </a:spcAft>
            </a:pPr>
            <a:r>
              <a:rPr lang="en-GB" sz="2400" dirty="0"/>
              <a:t>The public tend to think society is broadly supportive of parents and children during the early years, although support is perceived as strongest during pregnancy</a:t>
            </a:r>
            <a:endParaRPr lang="en-GB" sz="2400" b="1" dirty="0"/>
          </a:p>
        </p:txBody>
      </p:sp>
      <p:sp>
        <p:nvSpPr>
          <p:cNvPr id="19" name="Text Placeholder 2">
            <a:extLst>
              <a:ext uri="{FF2B5EF4-FFF2-40B4-BE49-F238E27FC236}">
                <a16:creationId xmlns:a16="http://schemas.microsoft.com/office/drawing/2014/main" id="{5F5CFCDF-A0F4-D1A1-F235-155DBE0A6FB6}"/>
              </a:ext>
            </a:extLst>
          </p:cNvPr>
          <p:cNvSpPr txBox="1">
            <a:spLocks/>
          </p:cNvSpPr>
          <p:nvPr/>
        </p:nvSpPr>
        <p:spPr>
          <a:xfrm>
            <a:off x="816609" y="1200172"/>
            <a:ext cx="9557505" cy="654779"/>
          </a:xfrm>
          <a:prstGeom prst="rect">
            <a:avLst/>
          </a:prstGeom>
        </p:spPr>
        <p:txBody>
          <a:bodyPr lIns="0"/>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a:ln>
                  <a:noFill/>
                </a:ln>
                <a:solidFill>
                  <a:srgbClr val="1DAFAD"/>
                </a:solidFill>
                <a:effectLst/>
                <a:uLnTx/>
                <a:uFillTx/>
                <a:latin typeface="Barlow"/>
                <a:ea typeface="+mn-ea"/>
                <a:cs typeface="+mn-cs"/>
              </a:rPr>
              <a:t>Generally speaking, how supportive, if at all, do you think society is to each of the following? By supportive we mean made to feel welcome everywhere, inside and outside the home.</a:t>
            </a:r>
          </a:p>
        </p:txBody>
      </p:sp>
      <p:sp>
        <p:nvSpPr>
          <p:cNvPr id="22" name="TextBox 21">
            <a:extLst>
              <a:ext uri="{FF2B5EF4-FFF2-40B4-BE49-F238E27FC236}">
                <a16:creationId xmlns:a16="http://schemas.microsoft.com/office/drawing/2014/main" id="{83C136B7-ADB6-AEAB-04B6-E58D675573C4}"/>
              </a:ext>
            </a:extLst>
          </p:cNvPr>
          <p:cNvSpPr txBox="1"/>
          <p:nvPr/>
        </p:nvSpPr>
        <p:spPr>
          <a:xfrm>
            <a:off x="437230" y="6288804"/>
            <a:ext cx="1005228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grpSp>
        <p:nvGrpSpPr>
          <p:cNvPr id="27" name="Group 26">
            <a:extLst>
              <a:ext uri="{FF2B5EF4-FFF2-40B4-BE49-F238E27FC236}">
                <a16:creationId xmlns:a16="http://schemas.microsoft.com/office/drawing/2014/main" id="{FE4706AD-7E77-7CCD-82F1-9295C0304F7E}"/>
              </a:ext>
            </a:extLst>
          </p:cNvPr>
          <p:cNvGrpSpPr/>
          <p:nvPr/>
        </p:nvGrpSpPr>
        <p:grpSpPr>
          <a:xfrm>
            <a:off x="437229" y="3007083"/>
            <a:ext cx="10506995" cy="2294971"/>
            <a:chOff x="258484" y="3064233"/>
            <a:chExt cx="11675032" cy="2294971"/>
          </a:xfrm>
        </p:grpSpPr>
        <p:cxnSp>
          <p:nvCxnSpPr>
            <p:cNvPr id="23" name="Straight Connector 22">
              <a:extLst>
                <a:ext uri="{FF2B5EF4-FFF2-40B4-BE49-F238E27FC236}">
                  <a16:creationId xmlns:a16="http://schemas.microsoft.com/office/drawing/2014/main" id="{6BD695A2-E736-CADB-7B3C-DCFAB03B9B46}"/>
                </a:ext>
              </a:extLst>
            </p:cNvPr>
            <p:cNvCxnSpPr>
              <a:cxnSpLocks/>
            </p:cNvCxnSpPr>
            <p:nvPr/>
          </p:nvCxnSpPr>
          <p:spPr>
            <a:xfrm>
              <a:off x="258484" y="3064233"/>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C633E3-4400-8A7C-BAFE-AE102EE62D6A}"/>
                </a:ext>
              </a:extLst>
            </p:cNvPr>
            <p:cNvCxnSpPr>
              <a:cxnSpLocks/>
            </p:cNvCxnSpPr>
            <p:nvPr/>
          </p:nvCxnSpPr>
          <p:spPr>
            <a:xfrm>
              <a:off x="258484" y="3826235"/>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FE631A-49CA-1F1B-7B12-E881D14D5DA6}"/>
                </a:ext>
              </a:extLst>
            </p:cNvPr>
            <p:cNvCxnSpPr>
              <a:cxnSpLocks/>
            </p:cNvCxnSpPr>
            <p:nvPr/>
          </p:nvCxnSpPr>
          <p:spPr>
            <a:xfrm>
              <a:off x="258484" y="4588237"/>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FB3E29-816D-634E-3109-685939D0ED30}"/>
                </a:ext>
              </a:extLst>
            </p:cNvPr>
            <p:cNvCxnSpPr>
              <a:cxnSpLocks/>
            </p:cNvCxnSpPr>
            <p:nvPr/>
          </p:nvCxnSpPr>
          <p:spPr>
            <a:xfrm>
              <a:off x="258484" y="5359204"/>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02857C4-F1F4-415F-C9FC-C4951096A67E}"/>
              </a:ext>
            </a:extLst>
          </p:cNvPr>
          <p:cNvSpPr txBox="1"/>
          <p:nvPr/>
        </p:nvSpPr>
        <p:spPr>
          <a:xfrm>
            <a:off x="2512086" y="1896601"/>
            <a:ext cx="849881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1DAFAD">
                    <a:lumMod val="75000"/>
                  </a:srgbClr>
                </a:solidFill>
                <a:effectLst/>
                <a:uLnTx/>
                <a:uFillTx/>
                <a:latin typeface="Barlow"/>
                <a:ea typeface="+mn-ea"/>
                <a:cs typeface="+mn-cs"/>
              </a:rPr>
              <a:t>Supportive                                                                                                                                                  </a:t>
            </a:r>
            <a:r>
              <a:rPr kumimoji="0" lang="en-GB" sz="1600" b="1" i="0" u="none" strike="noStrike" kern="1200" cap="none" spc="0" normalizeH="0" baseline="0" noProof="0">
                <a:ln>
                  <a:noFill/>
                </a:ln>
                <a:solidFill>
                  <a:srgbClr val="000000">
                    <a:lumMod val="65000"/>
                    <a:lumOff val="35000"/>
                  </a:srgbClr>
                </a:solidFill>
                <a:effectLst/>
                <a:uLnTx/>
                <a:uFillTx/>
                <a:latin typeface="Barlow"/>
                <a:ea typeface="+mn-ea"/>
                <a:cs typeface="+mn-cs"/>
              </a:rPr>
              <a:t>Not supportive</a:t>
            </a:r>
          </a:p>
        </p:txBody>
      </p:sp>
      <p:sp>
        <p:nvSpPr>
          <p:cNvPr id="2" name="Text Placeholder 12">
            <a:extLst>
              <a:ext uri="{FF2B5EF4-FFF2-40B4-BE49-F238E27FC236}">
                <a16:creationId xmlns:a16="http://schemas.microsoft.com/office/drawing/2014/main" id="{7CDD6508-A478-3A9C-D1F0-DA6BEC626248}"/>
              </a:ext>
            </a:extLst>
          </p:cNvPr>
          <p:cNvSpPr txBox="1">
            <a:spLocks/>
          </p:cNvSpPr>
          <p:nvPr/>
        </p:nvSpPr>
        <p:spPr>
          <a:xfrm>
            <a:off x="437229" y="1106130"/>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Tree>
    <p:extLst>
      <p:ext uri="{BB962C8B-B14F-4D97-AF65-F5344CB8AC3E}">
        <p14:creationId xmlns:p14="http://schemas.microsoft.com/office/powerpoint/2010/main" val="367745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4A843D7-9BD6-3E90-BB57-D98A55C11F34}"/>
              </a:ext>
            </a:extLst>
          </p:cNvPr>
          <p:cNvGraphicFramePr/>
          <p:nvPr/>
        </p:nvGraphicFramePr>
        <p:xfrm>
          <a:off x="355511" y="2099050"/>
          <a:ext cx="10741113" cy="4106333"/>
        </p:xfrm>
        <a:graphic>
          <a:graphicData uri="http://schemas.openxmlformats.org/drawingml/2006/chart">
            <c:chart xmlns:c="http://schemas.openxmlformats.org/drawingml/2006/chart" xmlns:r="http://schemas.openxmlformats.org/officeDocument/2006/relationships" r:id="rId2"/>
          </a:graphicData>
        </a:graphic>
      </p:graphicFrame>
      <p:grpSp>
        <p:nvGrpSpPr>
          <p:cNvPr id="27" name="Group 26">
            <a:extLst>
              <a:ext uri="{FF2B5EF4-FFF2-40B4-BE49-F238E27FC236}">
                <a16:creationId xmlns:a16="http://schemas.microsoft.com/office/drawing/2014/main" id="{FE4706AD-7E77-7CCD-82F1-9295C0304F7E}"/>
              </a:ext>
            </a:extLst>
          </p:cNvPr>
          <p:cNvGrpSpPr/>
          <p:nvPr/>
        </p:nvGrpSpPr>
        <p:grpSpPr>
          <a:xfrm>
            <a:off x="437229" y="3007083"/>
            <a:ext cx="10506995" cy="2294971"/>
            <a:chOff x="258484" y="3064233"/>
            <a:chExt cx="11675032" cy="2294971"/>
          </a:xfrm>
        </p:grpSpPr>
        <p:cxnSp>
          <p:nvCxnSpPr>
            <p:cNvPr id="23" name="Straight Connector 22">
              <a:extLst>
                <a:ext uri="{FF2B5EF4-FFF2-40B4-BE49-F238E27FC236}">
                  <a16:creationId xmlns:a16="http://schemas.microsoft.com/office/drawing/2014/main" id="{6BD695A2-E736-CADB-7B3C-DCFAB03B9B46}"/>
                </a:ext>
              </a:extLst>
            </p:cNvPr>
            <p:cNvCxnSpPr>
              <a:cxnSpLocks/>
            </p:cNvCxnSpPr>
            <p:nvPr/>
          </p:nvCxnSpPr>
          <p:spPr>
            <a:xfrm>
              <a:off x="258484" y="3064233"/>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C633E3-4400-8A7C-BAFE-AE102EE62D6A}"/>
                </a:ext>
              </a:extLst>
            </p:cNvPr>
            <p:cNvCxnSpPr>
              <a:cxnSpLocks/>
            </p:cNvCxnSpPr>
            <p:nvPr/>
          </p:nvCxnSpPr>
          <p:spPr>
            <a:xfrm>
              <a:off x="258484" y="3826235"/>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FE631A-49CA-1F1B-7B12-E881D14D5DA6}"/>
                </a:ext>
              </a:extLst>
            </p:cNvPr>
            <p:cNvCxnSpPr>
              <a:cxnSpLocks/>
            </p:cNvCxnSpPr>
            <p:nvPr/>
          </p:nvCxnSpPr>
          <p:spPr>
            <a:xfrm>
              <a:off x="258484" y="4588237"/>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FB3E29-816D-634E-3109-685939D0ED30}"/>
                </a:ext>
              </a:extLst>
            </p:cNvPr>
            <p:cNvCxnSpPr>
              <a:cxnSpLocks/>
            </p:cNvCxnSpPr>
            <p:nvPr/>
          </p:nvCxnSpPr>
          <p:spPr>
            <a:xfrm>
              <a:off x="258484" y="5359204"/>
              <a:ext cx="1167503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 Placeholder 2">
            <a:extLst>
              <a:ext uri="{FF2B5EF4-FFF2-40B4-BE49-F238E27FC236}">
                <a16:creationId xmlns:a16="http://schemas.microsoft.com/office/drawing/2014/main" id="{CA9C1AF6-BAE5-8983-D01C-CFCA0A974FB4}"/>
              </a:ext>
            </a:extLst>
          </p:cNvPr>
          <p:cNvSpPr txBox="1">
            <a:spLocks/>
          </p:cNvSpPr>
          <p:nvPr/>
        </p:nvSpPr>
        <p:spPr>
          <a:xfrm>
            <a:off x="816608" y="1220369"/>
            <a:ext cx="10392695" cy="654779"/>
          </a:xfrm>
          <a:prstGeom prst="rect">
            <a:avLst/>
          </a:prstGeom>
        </p:spPr>
        <p:txBody>
          <a:bodyPr lIns="0"/>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a:ln>
                  <a:noFill/>
                </a:ln>
                <a:solidFill>
                  <a:srgbClr val="1DAFAD"/>
                </a:solidFill>
                <a:effectLst/>
                <a:uLnTx/>
                <a:uFillTx/>
                <a:latin typeface="Barlow"/>
                <a:ea typeface="+mn-ea"/>
                <a:cs typeface="+mn-cs"/>
              </a:rPr>
              <a:t>Generally speaking, how much support, if any, would you say you personally offer to each of the following in your day-to-day life (outside of work)?</a:t>
            </a:r>
            <a:r>
              <a:rPr kumimoji="0" lang="en-GB" sz="1800" b="0" i="0" u="none" strike="noStrike" kern="1200" cap="none" spc="0" normalizeH="0" baseline="0" noProof="0">
                <a:ln>
                  <a:noFill/>
                </a:ln>
                <a:solidFill>
                  <a:srgbClr val="000000"/>
                </a:solidFill>
                <a:effectLst/>
                <a:uLnTx/>
                <a:uFillTx/>
                <a:latin typeface="Barlow"/>
                <a:ea typeface="+mn-ea"/>
                <a:cs typeface="+mn-cs"/>
              </a:rPr>
              <a:t> Among those who interact with each on a monthly basis </a:t>
            </a:r>
          </a:p>
        </p:txBody>
      </p:sp>
      <p:sp>
        <p:nvSpPr>
          <p:cNvPr id="6" name="Title 5">
            <a:extLst>
              <a:ext uri="{FF2B5EF4-FFF2-40B4-BE49-F238E27FC236}">
                <a16:creationId xmlns:a16="http://schemas.microsoft.com/office/drawing/2014/main" id="{D2D7F9B0-F6BF-9301-3123-5F83F29EA586}"/>
              </a:ext>
            </a:extLst>
          </p:cNvPr>
          <p:cNvSpPr txBox="1">
            <a:spLocks/>
          </p:cNvSpPr>
          <p:nvPr/>
        </p:nvSpPr>
        <p:spPr>
          <a:xfrm>
            <a:off x="437231" y="317353"/>
            <a:ext cx="9986930" cy="77559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pPr marL="0" marR="0" lvl="0" indent="0" algn="l" defTabSz="914400" rtl="0" eaLnBrk="1" fontAlgn="auto" latinLnBrk="0" hangingPunct="1">
              <a:lnSpc>
                <a:spcPct val="90000"/>
              </a:lnSpc>
              <a:spcBef>
                <a:spcPts val="400"/>
              </a:spcBef>
              <a:spcAft>
                <a:spcPts val="40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Barlow"/>
                <a:ea typeface="+mj-ea"/>
                <a:cs typeface="+mj-cs"/>
              </a:rPr>
              <a:t>Similarly, people say that they provide the most support during pregnancy, and the level of support drops gradually as the child gets older</a:t>
            </a:r>
          </a:p>
        </p:txBody>
      </p:sp>
      <p:sp>
        <p:nvSpPr>
          <p:cNvPr id="7" name="TextBox 6">
            <a:extLst>
              <a:ext uri="{FF2B5EF4-FFF2-40B4-BE49-F238E27FC236}">
                <a16:creationId xmlns:a16="http://schemas.microsoft.com/office/drawing/2014/main" id="{61BB0236-DCFC-397A-5390-6F27E2A0A52B}"/>
              </a:ext>
            </a:extLst>
          </p:cNvPr>
          <p:cNvSpPr txBox="1"/>
          <p:nvPr/>
        </p:nvSpPr>
        <p:spPr>
          <a:xfrm>
            <a:off x="2533542" y="6066884"/>
            <a:ext cx="1005228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broken down here by those </a:t>
            </a:r>
            <a:r>
              <a:rPr kumimoji="0" lang="en-GB" sz="900" b="0" i="0" u="none" strike="noStrike" kern="1200" cap="none" spc="0" normalizeH="0" baseline="0" noProof="0">
                <a:ln>
                  <a:noFill/>
                </a:ln>
                <a:solidFill>
                  <a:prstClr val="black">
                    <a:lumMod val="65000"/>
                    <a:lumOff val="35000"/>
                  </a:prstClr>
                </a:solidFill>
                <a:effectLst/>
                <a:uLnTx/>
                <a:uFillTx/>
                <a:latin typeface="Barlow"/>
                <a:ea typeface="+mn-ea"/>
                <a:cs typeface="+mn-cs"/>
              </a:rPr>
              <a:t>who interact on at least a monthly basis with each</a:t>
            </a: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sp>
        <p:nvSpPr>
          <p:cNvPr id="8" name="TextBox 7">
            <a:extLst>
              <a:ext uri="{FF2B5EF4-FFF2-40B4-BE49-F238E27FC236}">
                <a16:creationId xmlns:a16="http://schemas.microsoft.com/office/drawing/2014/main" id="{112FACDC-03FA-50C0-10C6-8A0295A2FD21}"/>
              </a:ext>
            </a:extLst>
          </p:cNvPr>
          <p:cNvSpPr txBox="1"/>
          <p:nvPr/>
        </p:nvSpPr>
        <p:spPr>
          <a:xfrm>
            <a:off x="2533542" y="1934229"/>
            <a:ext cx="8410682"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1DAFAD">
                    <a:lumMod val="75000"/>
                  </a:srgbClr>
                </a:solidFill>
                <a:effectLst/>
                <a:uLnTx/>
                <a:uFillTx/>
                <a:latin typeface="Barlow"/>
                <a:ea typeface="+mn-ea"/>
                <a:cs typeface="+mn-cs"/>
              </a:rPr>
              <a:t>Great deal / fair amount of support                                                                   </a:t>
            </a:r>
            <a:r>
              <a:rPr kumimoji="0" lang="en-GB" sz="1600" b="1" i="0" u="none" strike="noStrike" kern="1200" cap="none" spc="0" normalizeH="0" baseline="0" noProof="0">
                <a:ln>
                  <a:noFill/>
                </a:ln>
                <a:solidFill>
                  <a:srgbClr val="000000">
                    <a:lumMod val="65000"/>
                    <a:lumOff val="35000"/>
                  </a:srgbClr>
                </a:solidFill>
                <a:effectLst/>
                <a:uLnTx/>
                <a:uFillTx/>
                <a:latin typeface="Barlow"/>
                <a:ea typeface="+mn-ea"/>
                <a:cs typeface="+mn-cs"/>
              </a:rPr>
              <a:t>Not very much / no support</a:t>
            </a:r>
          </a:p>
        </p:txBody>
      </p:sp>
      <p:sp>
        <p:nvSpPr>
          <p:cNvPr id="4" name="Text Placeholder 12">
            <a:extLst>
              <a:ext uri="{FF2B5EF4-FFF2-40B4-BE49-F238E27FC236}">
                <a16:creationId xmlns:a16="http://schemas.microsoft.com/office/drawing/2014/main" id="{735ABE92-FE5A-E893-150C-6FD1BE412CC7}"/>
              </a:ext>
            </a:extLst>
          </p:cNvPr>
          <p:cNvSpPr txBox="1">
            <a:spLocks/>
          </p:cNvSpPr>
          <p:nvPr/>
        </p:nvSpPr>
        <p:spPr>
          <a:xfrm>
            <a:off x="437229" y="1129822"/>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Tree>
    <p:extLst>
      <p:ext uri="{BB962C8B-B14F-4D97-AF65-F5344CB8AC3E}">
        <p14:creationId xmlns:p14="http://schemas.microsoft.com/office/powerpoint/2010/main" val="2786628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9C6F599C-FB38-2C16-A8A2-600BF4661F13}"/>
              </a:ext>
            </a:extLst>
          </p:cNvPr>
          <p:cNvSpPr txBox="1">
            <a:spLocks/>
          </p:cNvSpPr>
          <p:nvPr/>
        </p:nvSpPr>
        <p:spPr>
          <a:xfrm>
            <a:off x="714684" y="4072682"/>
            <a:ext cx="3542666" cy="523220"/>
          </a:xfrm>
          <a:prstGeom prst="rect">
            <a:avLst/>
          </a:prstGeom>
        </p:spPr>
        <p:txBody>
          <a:bodyPr lIns="10800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t>Which of the following, if any, do you think would be the MOST helpful ways of offering support to parents of child(ren) in early childhood? This could be support from acquaintances, friends, family or paid support from professionals.</a:t>
            </a:r>
            <a:br>
              <a:rPr kumimoji="0" lang="en-GB" sz="1800" b="1" i="0" u="none" strike="noStrike" kern="1200" cap="none" spc="0" normalizeH="0" baseline="0" noProof="0" dirty="0">
                <a:ln>
                  <a:noFill/>
                </a:ln>
                <a:solidFill>
                  <a:srgbClr val="419999"/>
                </a:solidFill>
                <a:effectLst/>
                <a:uLnTx/>
                <a:uFillTx/>
                <a:latin typeface="Barlow"/>
                <a:ea typeface="+mn-ea"/>
                <a:cs typeface="+mn-cs"/>
              </a:rPr>
            </a:br>
            <a:br>
              <a:rPr kumimoji="0" lang="en-GB" sz="1800" b="1" i="0" u="none" strike="noStrike" kern="1200" cap="none" spc="0" normalizeH="0" baseline="0" noProof="0" dirty="0">
                <a:ln>
                  <a:noFill/>
                </a:ln>
                <a:solidFill>
                  <a:srgbClr val="419999"/>
                </a:solidFill>
                <a:effectLst/>
                <a:uLnTx/>
                <a:uFillTx/>
                <a:latin typeface="Barlow"/>
                <a:ea typeface="+mn-ea"/>
                <a:cs typeface="+mn-cs"/>
              </a:rPr>
            </a:b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800" b="1" i="0" u="none" strike="noStrike" kern="1200" cap="none" spc="0" normalizeH="0" baseline="0" noProof="0" dirty="0">
              <a:ln>
                <a:noFill/>
              </a:ln>
              <a:solidFill>
                <a:prstClr val="black"/>
              </a:solidFill>
              <a:effectLst/>
              <a:uLnTx/>
              <a:uFillTx/>
              <a:latin typeface="Barlow"/>
              <a:ea typeface="+mn-ea"/>
              <a:cs typeface="+mn-cs"/>
            </a:endParaRPr>
          </a:p>
        </p:txBody>
      </p:sp>
      <p:sp>
        <p:nvSpPr>
          <p:cNvPr id="6" name="Title 10">
            <a:extLst>
              <a:ext uri="{FF2B5EF4-FFF2-40B4-BE49-F238E27FC236}">
                <a16:creationId xmlns:a16="http://schemas.microsoft.com/office/drawing/2014/main" id="{226A4B83-B861-932D-1AE2-3E600EE91A5A}"/>
              </a:ext>
            </a:extLst>
          </p:cNvPr>
          <p:cNvSpPr>
            <a:spLocks noGrp="1"/>
          </p:cNvSpPr>
          <p:nvPr>
            <p:ph type="title"/>
          </p:nvPr>
        </p:nvSpPr>
        <p:spPr>
          <a:xfrm>
            <a:off x="437229" y="317353"/>
            <a:ext cx="3405427" cy="1116250"/>
          </a:xfrm>
        </p:spPr>
        <p:txBody>
          <a:bodyPr/>
          <a:lstStyle/>
          <a:p>
            <a:r>
              <a:rPr lang="en-GB" sz="2400" dirty="0"/>
              <a:t>Emotional and childcare support are identified by the public as the most helpful forms of support to offer parents of children in early childhood</a:t>
            </a:r>
          </a:p>
        </p:txBody>
      </p:sp>
      <p:sp>
        <p:nvSpPr>
          <p:cNvPr id="8" name="TextBox 7">
            <a:extLst>
              <a:ext uri="{FF2B5EF4-FFF2-40B4-BE49-F238E27FC236}">
                <a16:creationId xmlns:a16="http://schemas.microsoft.com/office/drawing/2014/main" id="{7284861E-41A7-E4C2-79A8-E77E780B79E4}"/>
              </a:ext>
            </a:extLst>
          </p:cNvPr>
          <p:cNvSpPr txBox="1"/>
          <p:nvPr/>
        </p:nvSpPr>
        <p:spPr>
          <a:xfrm>
            <a:off x="7476566" y="6138333"/>
            <a:ext cx="352986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graphicFrame>
        <p:nvGraphicFramePr>
          <p:cNvPr id="9" name="Chart 8">
            <a:extLst>
              <a:ext uri="{FF2B5EF4-FFF2-40B4-BE49-F238E27FC236}">
                <a16:creationId xmlns:a16="http://schemas.microsoft.com/office/drawing/2014/main" id="{0766FD26-8F24-5793-9C43-3BA3DD8254E4}"/>
              </a:ext>
            </a:extLst>
          </p:cNvPr>
          <p:cNvGraphicFramePr/>
          <p:nvPr/>
        </p:nvGraphicFramePr>
        <p:xfrm>
          <a:off x="4924426" y="317353"/>
          <a:ext cx="6802380" cy="582098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a:extLst>
              <a:ext uri="{FF2B5EF4-FFF2-40B4-BE49-F238E27FC236}">
                <a16:creationId xmlns:a16="http://schemas.microsoft.com/office/drawing/2014/main" id="{B3EBD0BB-D71F-7901-57E5-CA40A3311D85}"/>
              </a:ext>
            </a:extLst>
          </p:cNvPr>
          <p:cNvGrpSpPr/>
          <p:nvPr/>
        </p:nvGrpSpPr>
        <p:grpSpPr>
          <a:xfrm>
            <a:off x="5029201" y="874682"/>
            <a:ext cx="6725569" cy="4695625"/>
            <a:chOff x="8145923" y="847787"/>
            <a:chExt cx="3620586" cy="4695625"/>
          </a:xfrm>
        </p:grpSpPr>
        <p:cxnSp>
          <p:nvCxnSpPr>
            <p:cNvPr id="12" name="Straight Connector 11">
              <a:extLst>
                <a:ext uri="{FF2B5EF4-FFF2-40B4-BE49-F238E27FC236}">
                  <a16:creationId xmlns:a16="http://schemas.microsoft.com/office/drawing/2014/main" id="{9EE8E00E-001B-8FB6-1781-1BF002EE2B64}"/>
                </a:ext>
              </a:extLst>
            </p:cNvPr>
            <p:cNvCxnSpPr>
              <a:cxnSpLocks/>
            </p:cNvCxnSpPr>
            <p:nvPr/>
          </p:nvCxnSpPr>
          <p:spPr>
            <a:xfrm>
              <a:off x="8145923" y="847787"/>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B12E27-84D9-07D6-2375-8BA9BFCD510D}"/>
                </a:ext>
              </a:extLst>
            </p:cNvPr>
            <p:cNvCxnSpPr>
              <a:cxnSpLocks/>
            </p:cNvCxnSpPr>
            <p:nvPr/>
          </p:nvCxnSpPr>
          <p:spPr>
            <a:xfrm>
              <a:off x="8145923" y="1276678"/>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CE75CB-7C44-3092-F9A5-3D64AEEEFCAE}"/>
                </a:ext>
              </a:extLst>
            </p:cNvPr>
            <p:cNvCxnSpPr>
              <a:cxnSpLocks/>
            </p:cNvCxnSpPr>
            <p:nvPr/>
          </p:nvCxnSpPr>
          <p:spPr>
            <a:xfrm>
              <a:off x="8145923" y="1705570"/>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F98691-87FA-6B3A-4F1A-78C06AE44D2D}"/>
                </a:ext>
              </a:extLst>
            </p:cNvPr>
            <p:cNvCxnSpPr>
              <a:cxnSpLocks/>
            </p:cNvCxnSpPr>
            <p:nvPr/>
          </p:nvCxnSpPr>
          <p:spPr>
            <a:xfrm>
              <a:off x="8145923" y="2125495"/>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5903C-26F6-FB4D-E22C-0F8C40D7F04E}"/>
                </a:ext>
              </a:extLst>
            </p:cNvPr>
            <p:cNvCxnSpPr>
              <a:cxnSpLocks/>
            </p:cNvCxnSpPr>
            <p:nvPr/>
          </p:nvCxnSpPr>
          <p:spPr>
            <a:xfrm>
              <a:off x="8145923" y="2555706"/>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0E7B64-FA05-33E4-DA52-D7837589196D}"/>
                </a:ext>
              </a:extLst>
            </p:cNvPr>
            <p:cNvCxnSpPr>
              <a:cxnSpLocks/>
            </p:cNvCxnSpPr>
            <p:nvPr/>
          </p:nvCxnSpPr>
          <p:spPr>
            <a:xfrm>
              <a:off x="8145923" y="2986863"/>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573012-72EA-E91F-016F-9917A7C47219}"/>
                </a:ext>
              </a:extLst>
            </p:cNvPr>
            <p:cNvCxnSpPr>
              <a:cxnSpLocks/>
            </p:cNvCxnSpPr>
            <p:nvPr/>
          </p:nvCxnSpPr>
          <p:spPr>
            <a:xfrm>
              <a:off x="8145923" y="3414432"/>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29B343C-DD8D-E2CB-D9E8-96F2CDA28DDE}"/>
                </a:ext>
              </a:extLst>
            </p:cNvPr>
            <p:cNvCxnSpPr>
              <a:cxnSpLocks/>
            </p:cNvCxnSpPr>
            <p:nvPr/>
          </p:nvCxnSpPr>
          <p:spPr>
            <a:xfrm>
              <a:off x="8145923" y="3835021"/>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CC42A0-D346-3E3E-CE54-1EC6A4CF0741}"/>
                </a:ext>
              </a:extLst>
            </p:cNvPr>
            <p:cNvCxnSpPr>
              <a:cxnSpLocks/>
            </p:cNvCxnSpPr>
            <p:nvPr/>
          </p:nvCxnSpPr>
          <p:spPr>
            <a:xfrm>
              <a:off x="8145923" y="4254949"/>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F563B8-0482-8B2B-EB62-009F29C00EF4}"/>
                </a:ext>
              </a:extLst>
            </p:cNvPr>
            <p:cNvCxnSpPr>
              <a:cxnSpLocks/>
            </p:cNvCxnSpPr>
            <p:nvPr/>
          </p:nvCxnSpPr>
          <p:spPr>
            <a:xfrm>
              <a:off x="8145923" y="4692805"/>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58F24E-22B3-4057-57F4-BFF57CEAB446}"/>
                </a:ext>
              </a:extLst>
            </p:cNvPr>
            <p:cNvCxnSpPr>
              <a:cxnSpLocks/>
            </p:cNvCxnSpPr>
            <p:nvPr/>
          </p:nvCxnSpPr>
          <p:spPr>
            <a:xfrm>
              <a:off x="8145923" y="5543412"/>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64C4E4-8D05-5A09-7A22-0091D624D742}"/>
                </a:ext>
              </a:extLst>
            </p:cNvPr>
            <p:cNvCxnSpPr>
              <a:cxnSpLocks/>
            </p:cNvCxnSpPr>
            <p:nvPr/>
          </p:nvCxnSpPr>
          <p:spPr>
            <a:xfrm>
              <a:off x="8145923" y="5108410"/>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 Placeholder 12">
            <a:extLst>
              <a:ext uri="{FF2B5EF4-FFF2-40B4-BE49-F238E27FC236}">
                <a16:creationId xmlns:a16="http://schemas.microsoft.com/office/drawing/2014/main" id="{62DA75A4-A4F7-F5CC-2A08-4F1C041697AF}"/>
              </a:ext>
            </a:extLst>
          </p:cNvPr>
          <p:cNvSpPr txBox="1">
            <a:spLocks/>
          </p:cNvSpPr>
          <p:nvPr/>
        </p:nvSpPr>
        <p:spPr>
          <a:xfrm>
            <a:off x="437230" y="2924034"/>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latin typeface="Barlow"/>
                <a:ea typeface="+mn-ea"/>
                <a:cs typeface="+mn-cs"/>
              </a:rPr>
              <a:t>Q</a:t>
            </a:r>
          </a:p>
        </p:txBody>
      </p:sp>
    </p:spTree>
    <p:extLst>
      <p:ext uri="{BB962C8B-B14F-4D97-AF65-F5344CB8AC3E}">
        <p14:creationId xmlns:p14="http://schemas.microsoft.com/office/powerpoint/2010/main" val="3195549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88BEA5C9-43B9-064B-B6B2-F24CC0666422}"/>
              </a:ext>
            </a:extLst>
          </p:cNvPr>
          <p:cNvSpPr txBox="1">
            <a:spLocks/>
          </p:cNvSpPr>
          <p:nvPr/>
        </p:nvSpPr>
        <p:spPr>
          <a:xfrm>
            <a:off x="714684" y="3968232"/>
            <a:ext cx="3542666" cy="523220"/>
          </a:xfrm>
          <a:prstGeom prst="rect">
            <a:avLst/>
          </a:prstGeom>
        </p:spPr>
        <p:txBody>
          <a:bodyPr lIns="10800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b="0" i="0" u="none" strike="noStrike" kern="1200" cap="none" spc="0" normalizeH="0" baseline="0" noProof="0" dirty="0">
                <a:ln>
                  <a:noFill/>
                </a:ln>
                <a:solidFill>
                  <a:srgbClr val="419999"/>
                </a:solidFill>
                <a:effectLst/>
                <a:uLnTx/>
                <a:uFillTx/>
                <a:latin typeface="Barlow"/>
                <a:ea typeface="Calibri" panose="020F0502020204030204" pitchFamily="34" charset="0"/>
                <a:cs typeface="+mn-cs"/>
              </a:rPr>
              <a:t>Which of the following, if any, do you think would be the MOST helpful ways of offering support to parents of child(ren) in early childhood? This could be support from acquaintances, friends, family or paid support from professionals.</a:t>
            </a:r>
            <a:br>
              <a:rPr kumimoji="0" lang="en-GB" sz="1800" b="1" i="0" u="none" strike="noStrike" kern="1200" cap="none" spc="0" normalizeH="0" baseline="0" noProof="0" dirty="0">
                <a:ln>
                  <a:noFill/>
                </a:ln>
                <a:solidFill>
                  <a:srgbClr val="419999"/>
                </a:solidFill>
                <a:effectLst/>
                <a:uLnTx/>
                <a:uFillTx/>
                <a:latin typeface="Barlow"/>
                <a:ea typeface="+mn-ea"/>
                <a:cs typeface="+mn-cs"/>
              </a:rPr>
            </a:br>
            <a:br>
              <a:rPr kumimoji="0" lang="en-GB" sz="1800" b="1" i="0" u="none" strike="noStrike" kern="1200" cap="none" spc="0" normalizeH="0" baseline="0" noProof="0" dirty="0">
                <a:ln>
                  <a:noFill/>
                </a:ln>
                <a:solidFill>
                  <a:srgbClr val="419999"/>
                </a:solidFill>
                <a:effectLst/>
                <a:uLnTx/>
                <a:uFillTx/>
                <a:latin typeface="Barlow"/>
                <a:ea typeface="+mn-ea"/>
                <a:cs typeface="+mn-cs"/>
              </a:rPr>
            </a:b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800" b="1" i="0" u="none" strike="noStrike" kern="1200" cap="none" spc="0" normalizeH="0" baseline="0" noProof="0" dirty="0">
              <a:ln>
                <a:noFill/>
              </a:ln>
              <a:solidFill>
                <a:prstClr val="black"/>
              </a:solidFill>
              <a:effectLst/>
              <a:uLnTx/>
              <a:uFillTx/>
              <a:latin typeface="Barlow"/>
              <a:ea typeface="+mn-ea"/>
              <a:cs typeface="+mn-cs"/>
            </a:endParaRPr>
          </a:p>
        </p:txBody>
      </p:sp>
      <p:sp>
        <p:nvSpPr>
          <p:cNvPr id="6" name="Title 10">
            <a:extLst>
              <a:ext uri="{FF2B5EF4-FFF2-40B4-BE49-F238E27FC236}">
                <a16:creationId xmlns:a16="http://schemas.microsoft.com/office/drawing/2014/main" id="{0DA5D5BA-AF41-6AEF-7C8A-5F513330060C}"/>
              </a:ext>
            </a:extLst>
          </p:cNvPr>
          <p:cNvSpPr>
            <a:spLocks noGrp="1"/>
          </p:cNvSpPr>
          <p:nvPr>
            <p:ph type="title"/>
          </p:nvPr>
        </p:nvSpPr>
        <p:spPr>
          <a:xfrm>
            <a:off x="437230" y="317353"/>
            <a:ext cx="3624630" cy="1116250"/>
          </a:xfrm>
        </p:spPr>
        <p:txBody>
          <a:bodyPr/>
          <a:lstStyle/>
          <a:p>
            <a:r>
              <a:rPr lang="en-GB" sz="2400" dirty="0"/>
              <a:t>… and parents of children in early childhood agree that emotional support would be the most important, followed by sharing resources and information</a:t>
            </a:r>
          </a:p>
        </p:txBody>
      </p:sp>
      <p:sp>
        <p:nvSpPr>
          <p:cNvPr id="8" name="TextBox 7">
            <a:extLst>
              <a:ext uri="{FF2B5EF4-FFF2-40B4-BE49-F238E27FC236}">
                <a16:creationId xmlns:a16="http://schemas.microsoft.com/office/drawing/2014/main" id="{A2ADD4BF-872D-CD5B-4F2B-31F636D21513}"/>
              </a:ext>
            </a:extLst>
          </p:cNvPr>
          <p:cNvSpPr txBox="1"/>
          <p:nvPr/>
        </p:nvSpPr>
        <p:spPr>
          <a:xfrm>
            <a:off x="7476566" y="6138333"/>
            <a:ext cx="352986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550 Parents of children aged 0-5,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graphicFrame>
        <p:nvGraphicFramePr>
          <p:cNvPr id="9" name="Chart 8">
            <a:extLst>
              <a:ext uri="{FF2B5EF4-FFF2-40B4-BE49-F238E27FC236}">
                <a16:creationId xmlns:a16="http://schemas.microsoft.com/office/drawing/2014/main" id="{B5282EF8-7E42-0A06-3875-45B11B13B68E}"/>
              </a:ext>
            </a:extLst>
          </p:cNvPr>
          <p:cNvGraphicFramePr/>
          <p:nvPr/>
        </p:nvGraphicFramePr>
        <p:xfrm>
          <a:off x="5253318" y="317353"/>
          <a:ext cx="6473487" cy="582098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91120AA7-D54A-1B4F-0CA7-86A8EEAA6B77}"/>
              </a:ext>
            </a:extLst>
          </p:cNvPr>
          <p:cNvGrpSpPr/>
          <p:nvPr/>
        </p:nvGrpSpPr>
        <p:grpSpPr>
          <a:xfrm>
            <a:off x="5029201" y="874682"/>
            <a:ext cx="6725569" cy="4695625"/>
            <a:chOff x="8145923" y="847787"/>
            <a:chExt cx="3620586" cy="4695625"/>
          </a:xfrm>
        </p:grpSpPr>
        <p:cxnSp>
          <p:nvCxnSpPr>
            <p:cNvPr id="3" name="Straight Connector 2">
              <a:extLst>
                <a:ext uri="{FF2B5EF4-FFF2-40B4-BE49-F238E27FC236}">
                  <a16:creationId xmlns:a16="http://schemas.microsoft.com/office/drawing/2014/main" id="{97CF6C04-C5F5-21B7-E0A2-C6B800211FBC}"/>
                </a:ext>
              </a:extLst>
            </p:cNvPr>
            <p:cNvCxnSpPr>
              <a:cxnSpLocks/>
            </p:cNvCxnSpPr>
            <p:nvPr/>
          </p:nvCxnSpPr>
          <p:spPr>
            <a:xfrm>
              <a:off x="8145923" y="847787"/>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80199A7-2875-61BE-8E8C-FEADAA24CFBB}"/>
                </a:ext>
              </a:extLst>
            </p:cNvPr>
            <p:cNvCxnSpPr>
              <a:cxnSpLocks/>
            </p:cNvCxnSpPr>
            <p:nvPr/>
          </p:nvCxnSpPr>
          <p:spPr>
            <a:xfrm>
              <a:off x="8145923" y="1276678"/>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FE4AD3-46C2-FEE9-7635-F77EC79BB416}"/>
                </a:ext>
              </a:extLst>
            </p:cNvPr>
            <p:cNvCxnSpPr>
              <a:cxnSpLocks/>
            </p:cNvCxnSpPr>
            <p:nvPr/>
          </p:nvCxnSpPr>
          <p:spPr>
            <a:xfrm>
              <a:off x="8145923" y="1705570"/>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0700A4-A070-0762-FAAC-5C7D7F65C71B}"/>
                </a:ext>
              </a:extLst>
            </p:cNvPr>
            <p:cNvCxnSpPr>
              <a:cxnSpLocks/>
            </p:cNvCxnSpPr>
            <p:nvPr/>
          </p:nvCxnSpPr>
          <p:spPr>
            <a:xfrm>
              <a:off x="8145923" y="2125495"/>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237709-2F7E-27DE-D7CD-360AC77A930D}"/>
                </a:ext>
              </a:extLst>
            </p:cNvPr>
            <p:cNvCxnSpPr>
              <a:cxnSpLocks/>
            </p:cNvCxnSpPr>
            <p:nvPr/>
          </p:nvCxnSpPr>
          <p:spPr>
            <a:xfrm>
              <a:off x="8145923" y="2555706"/>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839F15-BA9C-D2B0-7F59-8CE8165A4E3B}"/>
                </a:ext>
              </a:extLst>
            </p:cNvPr>
            <p:cNvCxnSpPr>
              <a:cxnSpLocks/>
            </p:cNvCxnSpPr>
            <p:nvPr/>
          </p:nvCxnSpPr>
          <p:spPr>
            <a:xfrm>
              <a:off x="8145923" y="2986863"/>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088BB77-A1B6-009A-2B6B-517E2C924BF0}"/>
                </a:ext>
              </a:extLst>
            </p:cNvPr>
            <p:cNvCxnSpPr>
              <a:cxnSpLocks/>
            </p:cNvCxnSpPr>
            <p:nvPr/>
          </p:nvCxnSpPr>
          <p:spPr>
            <a:xfrm>
              <a:off x="8145923" y="3414432"/>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02C70B-94D6-6700-C5ED-58BD782D89F8}"/>
                </a:ext>
              </a:extLst>
            </p:cNvPr>
            <p:cNvCxnSpPr>
              <a:cxnSpLocks/>
            </p:cNvCxnSpPr>
            <p:nvPr/>
          </p:nvCxnSpPr>
          <p:spPr>
            <a:xfrm>
              <a:off x="8145923" y="3835021"/>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D38BB0-038E-5E41-2D7D-D1970363C390}"/>
                </a:ext>
              </a:extLst>
            </p:cNvPr>
            <p:cNvCxnSpPr>
              <a:cxnSpLocks/>
            </p:cNvCxnSpPr>
            <p:nvPr/>
          </p:nvCxnSpPr>
          <p:spPr>
            <a:xfrm>
              <a:off x="8145923" y="4254949"/>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287600-CACB-B5C9-88C0-669D14EAA81A}"/>
                </a:ext>
              </a:extLst>
            </p:cNvPr>
            <p:cNvCxnSpPr>
              <a:cxnSpLocks/>
            </p:cNvCxnSpPr>
            <p:nvPr/>
          </p:nvCxnSpPr>
          <p:spPr>
            <a:xfrm>
              <a:off x="8145923" y="4692805"/>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2E373F-4351-604A-ABD4-171C9CEDA3B3}"/>
                </a:ext>
              </a:extLst>
            </p:cNvPr>
            <p:cNvCxnSpPr>
              <a:cxnSpLocks/>
            </p:cNvCxnSpPr>
            <p:nvPr/>
          </p:nvCxnSpPr>
          <p:spPr>
            <a:xfrm>
              <a:off x="8145923" y="5543412"/>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BF19DB-E9EF-ED48-2BAB-C1F9BD4C8F06}"/>
                </a:ext>
              </a:extLst>
            </p:cNvPr>
            <p:cNvCxnSpPr>
              <a:cxnSpLocks/>
            </p:cNvCxnSpPr>
            <p:nvPr/>
          </p:nvCxnSpPr>
          <p:spPr>
            <a:xfrm>
              <a:off x="8145923" y="5108410"/>
              <a:ext cx="3620586" cy="0"/>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 name="Text Placeholder 12">
            <a:extLst>
              <a:ext uri="{FF2B5EF4-FFF2-40B4-BE49-F238E27FC236}">
                <a16:creationId xmlns:a16="http://schemas.microsoft.com/office/drawing/2014/main" id="{2445EB9B-B6A1-FFB5-DF67-B8BBB5DC8B00}"/>
              </a:ext>
            </a:extLst>
          </p:cNvPr>
          <p:cNvSpPr txBox="1">
            <a:spLocks/>
          </p:cNvSpPr>
          <p:nvPr/>
        </p:nvSpPr>
        <p:spPr>
          <a:xfrm>
            <a:off x="437230" y="2738976"/>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latin typeface="Barlow"/>
                <a:ea typeface="+mn-ea"/>
                <a:cs typeface="+mn-cs"/>
              </a:rPr>
              <a:t>Q</a:t>
            </a:r>
          </a:p>
        </p:txBody>
      </p:sp>
    </p:spTree>
    <p:extLst>
      <p:ext uri="{BB962C8B-B14F-4D97-AF65-F5344CB8AC3E}">
        <p14:creationId xmlns:p14="http://schemas.microsoft.com/office/powerpoint/2010/main" val="2701850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25649" y="358128"/>
            <a:ext cx="3416248" cy="1116250"/>
          </a:xfrm>
        </p:spPr>
        <p:txBody>
          <a:bodyPr/>
          <a:lstStyle/>
          <a:p>
            <a:r>
              <a:rPr lang="en-GB" sz="2400" dirty="0"/>
              <a:t>Parents or grandparents have most commonly sought support for  children’s health and education, followed by a range of other reasons</a:t>
            </a:r>
            <a:r>
              <a:rPr lang="en-GB" sz="2000" dirty="0"/>
              <a:t> –  </a:t>
            </a:r>
            <a:r>
              <a:rPr lang="en-GB" sz="2400" dirty="0"/>
              <a:t>nearly all of which have increased since last year</a:t>
            </a:r>
          </a:p>
        </p:txBody>
      </p:sp>
      <p:sp>
        <p:nvSpPr>
          <p:cNvPr id="3" name="Text Placeholder 12">
            <a:extLst>
              <a:ext uri="{FF2B5EF4-FFF2-40B4-BE49-F238E27FC236}">
                <a16:creationId xmlns:a16="http://schemas.microsoft.com/office/drawing/2014/main" id="{A2FF44FE-B7EE-1EDB-1152-0EFFEAC1D2BD}"/>
              </a:ext>
            </a:extLst>
          </p:cNvPr>
          <p:cNvSpPr txBox="1">
            <a:spLocks/>
          </p:cNvSpPr>
          <p:nvPr/>
        </p:nvSpPr>
        <p:spPr>
          <a:xfrm>
            <a:off x="760667" y="3861463"/>
            <a:ext cx="2980181" cy="523220"/>
          </a:xfrm>
          <a:prstGeom prst="rect">
            <a:avLst/>
          </a:prstGeom>
        </p:spPr>
        <p:txBody>
          <a:bodyPr lIns="10800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600" b="0" i="0" u="none" strike="noStrike" kern="1200" cap="none" spc="0" normalizeH="0" baseline="0" noProof="0" dirty="0">
                <a:ln>
                  <a:noFill/>
                </a:ln>
                <a:solidFill>
                  <a:srgbClr val="419999"/>
                </a:solidFill>
                <a:effectLst/>
                <a:uLnTx/>
                <a:uFillTx/>
                <a:latin typeface="Barlow"/>
                <a:ea typeface="+mn-ea"/>
                <a:cs typeface="+mn-cs"/>
              </a:rPr>
              <a:t>In the last year, what types of information, support or advice, if any, have you sought for bringing up children?</a:t>
            </a: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600" b="1" i="0" u="none" strike="noStrike" kern="1200" cap="none" spc="0" normalizeH="0" baseline="0" noProof="0" dirty="0">
              <a:ln>
                <a:noFill/>
              </a:ln>
              <a:solidFill>
                <a:prstClr val="black"/>
              </a:solidFill>
              <a:effectLst/>
              <a:uLnTx/>
              <a:uFillTx/>
              <a:latin typeface="Barlow"/>
              <a:ea typeface="+mn-ea"/>
              <a:cs typeface="+mn-cs"/>
            </a:endParaRP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800" b="1" i="0" u="none" strike="noStrike" kern="1200" cap="none" spc="0" normalizeH="0" baseline="0" noProof="0" dirty="0">
              <a:ln>
                <a:noFill/>
              </a:ln>
              <a:solidFill>
                <a:prstClr val="black"/>
              </a:solidFill>
              <a:effectLst/>
              <a:uLnTx/>
              <a:uFillTx/>
              <a:latin typeface="Barlow"/>
              <a:ea typeface="+mn-ea"/>
              <a:cs typeface="+mn-cs"/>
            </a:endParaRPr>
          </a:p>
        </p:txBody>
      </p:sp>
      <p:graphicFrame>
        <p:nvGraphicFramePr>
          <p:cNvPr id="2" name="Chart 1">
            <a:extLst>
              <a:ext uri="{FF2B5EF4-FFF2-40B4-BE49-F238E27FC236}">
                <a16:creationId xmlns:a16="http://schemas.microsoft.com/office/drawing/2014/main" id="{8DFAC310-F0E8-9284-E772-A85BFA7C4B63}"/>
              </a:ext>
            </a:extLst>
          </p:cNvPr>
          <p:cNvGraphicFramePr/>
          <p:nvPr/>
        </p:nvGraphicFramePr>
        <p:xfrm>
          <a:off x="2473693" y="441098"/>
          <a:ext cx="8435380" cy="58350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1862413-CD5D-D4FA-4AB2-3633E562225E}"/>
              </a:ext>
            </a:extLst>
          </p:cNvPr>
          <p:cNvSpPr txBox="1"/>
          <p:nvPr/>
        </p:nvSpPr>
        <p:spPr>
          <a:xfrm>
            <a:off x="4191001" y="349843"/>
            <a:ext cx="3928148"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Barlow"/>
                <a:ea typeface="+mn-ea"/>
                <a:cs typeface="+mn-cs"/>
              </a:rPr>
              <a:t>Parents of children 0-18 and grandparents</a:t>
            </a:r>
          </a:p>
        </p:txBody>
      </p:sp>
      <p:sp>
        <p:nvSpPr>
          <p:cNvPr id="7" name="TextBox 6">
            <a:extLst>
              <a:ext uri="{FF2B5EF4-FFF2-40B4-BE49-F238E27FC236}">
                <a16:creationId xmlns:a16="http://schemas.microsoft.com/office/drawing/2014/main" id="{51D49485-6DA5-BA59-2DFB-2525D91B87B9}"/>
              </a:ext>
            </a:extLst>
          </p:cNvPr>
          <p:cNvSpPr txBox="1"/>
          <p:nvPr/>
        </p:nvSpPr>
        <p:spPr>
          <a:xfrm>
            <a:off x="10676598" y="198013"/>
            <a:ext cx="1174223"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100" b="0" i="0" u="none" strike="noStrike" kern="1200" cap="none" spc="0" normalizeH="0" baseline="0" noProof="0">
                <a:ln>
                  <a:noFill/>
                </a:ln>
                <a:solidFill>
                  <a:prstClr val="black"/>
                </a:solidFill>
                <a:effectLst/>
                <a:uLnTx/>
                <a:uFillTx/>
                <a:latin typeface="Barlow"/>
                <a:ea typeface="+mn-ea"/>
                <a:cs typeface="+mn-cs"/>
              </a:rPr>
              <a:t>Change since </a:t>
            </a:r>
            <a:br>
              <a:rPr kumimoji="0" lang="en-GB" sz="1100" b="0" i="0" u="none" strike="noStrike" kern="1200" cap="none" spc="0" normalizeH="0" baseline="0" noProof="0">
                <a:ln>
                  <a:noFill/>
                </a:ln>
                <a:solidFill>
                  <a:prstClr val="black"/>
                </a:solidFill>
                <a:effectLst/>
                <a:uLnTx/>
                <a:uFillTx/>
                <a:latin typeface="Barlow"/>
                <a:ea typeface="+mn-ea"/>
                <a:cs typeface="+mn-cs"/>
              </a:rPr>
            </a:br>
            <a:r>
              <a:rPr kumimoji="0" lang="en-GB" sz="1100" b="0" i="0" u="none" strike="noStrike" kern="1200" cap="none" spc="0" normalizeH="0" baseline="0" noProof="0">
                <a:ln>
                  <a:noFill/>
                </a:ln>
                <a:solidFill>
                  <a:prstClr val="black"/>
                </a:solidFill>
                <a:effectLst/>
                <a:uLnTx/>
                <a:uFillTx/>
                <a:latin typeface="Barlow"/>
                <a:ea typeface="+mn-ea"/>
                <a:cs typeface="+mn-cs"/>
              </a:rPr>
              <a:t>2023</a:t>
            </a:r>
          </a:p>
        </p:txBody>
      </p:sp>
      <p:grpSp>
        <p:nvGrpSpPr>
          <p:cNvPr id="22" name="Group 21">
            <a:extLst>
              <a:ext uri="{FF2B5EF4-FFF2-40B4-BE49-F238E27FC236}">
                <a16:creationId xmlns:a16="http://schemas.microsoft.com/office/drawing/2014/main" id="{5CE35062-1E44-7DBC-4CCF-D240D4D5E82E}"/>
              </a:ext>
            </a:extLst>
          </p:cNvPr>
          <p:cNvGrpSpPr/>
          <p:nvPr/>
        </p:nvGrpSpPr>
        <p:grpSpPr>
          <a:xfrm>
            <a:off x="4191001" y="1006445"/>
            <a:ext cx="7603248" cy="4710345"/>
            <a:chOff x="7344076" y="988515"/>
            <a:chExt cx="4084733" cy="4710345"/>
          </a:xfrm>
        </p:grpSpPr>
        <p:cxnSp>
          <p:nvCxnSpPr>
            <p:cNvPr id="9" name="Straight Connector 8">
              <a:extLst>
                <a:ext uri="{FF2B5EF4-FFF2-40B4-BE49-F238E27FC236}">
                  <a16:creationId xmlns:a16="http://schemas.microsoft.com/office/drawing/2014/main" id="{5AC14B36-B971-1B82-2124-5F2FC8AFD7A1}"/>
                </a:ext>
              </a:extLst>
            </p:cNvPr>
            <p:cNvCxnSpPr>
              <a:cxnSpLocks/>
            </p:cNvCxnSpPr>
            <p:nvPr/>
          </p:nvCxnSpPr>
          <p:spPr>
            <a:xfrm>
              <a:off x="7344076" y="988515"/>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E3A44-A7F1-0032-1497-2A8D0426982B}"/>
                </a:ext>
              </a:extLst>
            </p:cNvPr>
            <p:cNvCxnSpPr>
              <a:cxnSpLocks/>
            </p:cNvCxnSpPr>
            <p:nvPr/>
          </p:nvCxnSpPr>
          <p:spPr>
            <a:xfrm>
              <a:off x="7344076" y="1420708"/>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020800-2BC4-2C47-F18A-C9D1446627AD}"/>
                </a:ext>
              </a:extLst>
            </p:cNvPr>
            <p:cNvCxnSpPr>
              <a:cxnSpLocks/>
            </p:cNvCxnSpPr>
            <p:nvPr/>
          </p:nvCxnSpPr>
          <p:spPr>
            <a:xfrm>
              <a:off x="7344076" y="1825347"/>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8D02D-A7D7-425F-3F40-49F98B29B3BA}"/>
                </a:ext>
              </a:extLst>
            </p:cNvPr>
            <p:cNvCxnSpPr>
              <a:cxnSpLocks/>
            </p:cNvCxnSpPr>
            <p:nvPr/>
          </p:nvCxnSpPr>
          <p:spPr>
            <a:xfrm>
              <a:off x="7344076" y="2265186"/>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A350AF-CED5-C278-6FE9-462492690AE4}"/>
                </a:ext>
              </a:extLst>
            </p:cNvPr>
            <p:cNvCxnSpPr>
              <a:cxnSpLocks/>
            </p:cNvCxnSpPr>
            <p:nvPr/>
          </p:nvCxnSpPr>
          <p:spPr>
            <a:xfrm>
              <a:off x="7344076" y="2696058"/>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7F288E-86E5-4C53-21BB-3BB69E454C83}"/>
                </a:ext>
              </a:extLst>
            </p:cNvPr>
            <p:cNvCxnSpPr>
              <a:cxnSpLocks/>
            </p:cNvCxnSpPr>
            <p:nvPr/>
          </p:nvCxnSpPr>
          <p:spPr>
            <a:xfrm>
              <a:off x="7344076" y="3127591"/>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005C55-9C62-F8ED-8327-04EB18B600BF}"/>
                </a:ext>
              </a:extLst>
            </p:cNvPr>
            <p:cNvCxnSpPr>
              <a:cxnSpLocks/>
            </p:cNvCxnSpPr>
            <p:nvPr/>
          </p:nvCxnSpPr>
          <p:spPr>
            <a:xfrm>
              <a:off x="7344076" y="3559123"/>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749180-2EAA-21A4-44ED-BA1FA20A824D}"/>
                </a:ext>
              </a:extLst>
            </p:cNvPr>
            <p:cNvCxnSpPr>
              <a:cxnSpLocks/>
            </p:cNvCxnSpPr>
            <p:nvPr/>
          </p:nvCxnSpPr>
          <p:spPr>
            <a:xfrm>
              <a:off x="7344076" y="3981692"/>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E62DE3-F6E0-0E0F-CAA7-4FA7A15C8C4E}"/>
                </a:ext>
              </a:extLst>
            </p:cNvPr>
            <p:cNvCxnSpPr>
              <a:cxnSpLocks/>
            </p:cNvCxnSpPr>
            <p:nvPr/>
          </p:nvCxnSpPr>
          <p:spPr>
            <a:xfrm>
              <a:off x="7344076" y="4403599"/>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827527-A130-7014-77CE-80FC802B2385}"/>
                </a:ext>
              </a:extLst>
            </p:cNvPr>
            <p:cNvCxnSpPr>
              <a:cxnSpLocks/>
            </p:cNvCxnSpPr>
            <p:nvPr/>
          </p:nvCxnSpPr>
          <p:spPr>
            <a:xfrm>
              <a:off x="7344076" y="4844758"/>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17D86FD-F470-BAD1-401F-1BF07F92AE5D}"/>
                </a:ext>
              </a:extLst>
            </p:cNvPr>
            <p:cNvCxnSpPr>
              <a:cxnSpLocks/>
            </p:cNvCxnSpPr>
            <p:nvPr/>
          </p:nvCxnSpPr>
          <p:spPr>
            <a:xfrm>
              <a:off x="7344076" y="5274971"/>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3AA605-935F-FFBB-920C-6BEC25DB8D04}"/>
                </a:ext>
              </a:extLst>
            </p:cNvPr>
            <p:cNvCxnSpPr>
              <a:cxnSpLocks/>
            </p:cNvCxnSpPr>
            <p:nvPr/>
          </p:nvCxnSpPr>
          <p:spPr>
            <a:xfrm>
              <a:off x="7344076" y="5698860"/>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2A5F2A14-BFC3-237B-2BDE-0F6408FDCCDF}"/>
              </a:ext>
            </a:extLst>
          </p:cNvPr>
          <p:cNvSpPr txBox="1"/>
          <p:nvPr/>
        </p:nvSpPr>
        <p:spPr>
          <a:xfrm>
            <a:off x="10406929" y="64702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+9</a:t>
            </a:r>
          </a:p>
        </p:txBody>
      </p:sp>
      <p:sp>
        <p:nvSpPr>
          <p:cNvPr id="25" name="TextBox 24">
            <a:extLst>
              <a:ext uri="{FF2B5EF4-FFF2-40B4-BE49-F238E27FC236}">
                <a16:creationId xmlns:a16="http://schemas.microsoft.com/office/drawing/2014/main" id="{F6BA0D30-11DA-6DA4-097B-8914DA54ECFC}"/>
              </a:ext>
            </a:extLst>
          </p:cNvPr>
          <p:cNvSpPr txBox="1"/>
          <p:nvPr/>
        </p:nvSpPr>
        <p:spPr>
          <a:xfrm>
            <a:off x="10406929" y="108686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26" name="TextBox 25">
            <a:extLst>
              <a:ext uri="{FF2B5EF4-FFF2-40B4-BE49-F238E27FC236}">
                <a16:creationId xmlns:a16="http://schemas.microsoft.com/office/drawing/2014/main" id="{59C18644-62C7-FD6A-C409-1A8727B416C1}"/>
              </a:ext>
            </a:extLst>
          </p:cNvPr>
          <p:cNvSpPr txBox="1"/>
          <p:nvPr/>
        </p:nvSpPr>
        <p:spPr>
          <a:xfrm>
            <a:off x="10406929" y="1501786"/>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+7</a:t>
            </a:r>
          </a:p>
        </p:txBody>
      </p:sp>
      <p:sp>
        <p:nvSpPr>
          <p:cNvPr id="27" name="TextBox 26">
            <a:extLst>
              <a:ext uri="{FF2B5EF4-FFF2-40B4-BE49-F238E27FC236}">
                <a16:creationId xmlns:a16="http://schemas.microsoft.com/office/drawing/2014/main" id="{7D4EF886-8AA7-ED74-BE77-054D4EB38768}"/>
              </a:ext>
            </a:extLst>
          </p:cNvPr>
          <p:cNvSpPr txBox="1"/>
          <p:nvPr/>
        </p:nvSpPr>
        <p:spPr>
          <a:xfrm>
            <a:off x="10406929" y="1925674"/>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+7</a:t>
            </a:r>
          </a:p>
        </p:txBody>
      </p:sp>
      <p:sp>
        <p:nvSpPr>
          <p:cNvPr id="28" name="TextBox 27">
            <a:extLst>
              <a:ext uri="{FF2B5EF4-FFF2-40B4-BE49-F238E27FC236}">
                <a16:creationId xmlns:a16="http://schemas.microsoft.com/office/drawing/2014/main" id="{C7FAE687-2E33-94A6-4679-B754D8D60681}"/>
              </a:ext>
            </a:extLst>
          </p:cNvPr>
          <p:cNvSpPr txBox="1"/>
          <p:nvPr/>
        </p:nvSpPr>
        <p:spPr>
          <a:xfrm>
            <a:off x="10406929" y="2366452"/>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+4</a:t>
            </a:r>
          </a:p>
        </p:txBody>
      </p:sp>
      <p:sp>
        <p:nvSpPr>
          <p:cNvPr id="29" name="TextBox 28">
            <a:extLst>
              <a:ext uri="{FF2B5EF4-FFF2-40B4-BE49-F238E27FC236}">
                <a16:creationId xmlns:a16="http://schemas.microsoft.com/office/drawing/2014/main" id="{5370E95A-5FC6-D161-D632-3A5D92B75FFF}"/>
              </a:ext>
            </a:extLst>
          </p:cNvPr>
          <p:cNvSpPr txBox="1"/>
          <p:nvPr/>
        </p:nvSpPr>
        <p:spPr>
          <a:xfrm>
            <a:off x="10406929" y="279546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+2</a:t>
            </a:r>
          </a:p>
        </p:txBody>
      </p:sp>
      <p:sp>
        <p:nvSpPr>
          <p:cNvPr id="30" name="TextBox 29">
            <a:extLst>
              <a:ext uri="{FF2B5EF4-FFF2-40B4-BE49-F238E27FC236}">
                <a16:creationId xmlns:a16="http://schemas.microsoft.com/office/drawing/2014/main" id="{FE257173-C566-5834-A2FC-DA3F3120C0C5}"/>
              </a:ext>
            </a:extLst>
          </p:cNvPr>
          <p:cNvSpPr txBox="1"/>
          <p:nvPr/>
        </p:nvSpPr>
        <p:spPr>
          <a:xfrm>
            <a:off x="10406929" y="3228165"/>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+5</a:t>
            </a:r>
          </a:p>
        </p:txBody>
      </p:sp>
      <p:sp>
        <p:nvSpPr>
          <p:cNvPr id="31" name="TextBox 30">
            <a:extLst>
              <a:ext uri="{FF2B5EF4-FFF2-40B4-BE49-F238E27FC236}">
                <a16:creationId xmlns:a16="http://schemas.microsoft.com/office/drawing/2014/main" id="{C9376342-F86C-4BC1-2C24-E92F13CE07E2}"/>
              </a:ext>
            </a:extLst>
          </p:cNvPr>
          <p:cNvSpPr txBox="1"/>
          <p:nvPr/>
        </p:nvSpPr>
        <p:spPr>
          <a:xfrm>
            <a:off x="10406929" y="362849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32" name="TextBox 31">
            <a:extLst>
              <a:ext uri="{FF2B5EF4-FFF2-40B4-BE49-F238E27FC236}">
                <a16:creationId xmlns:a16="http://schemas.microsoft.com/office/drawing/2014/main" id="{A1312CF3-F334-0E15-303E-3101C385E17B}"/>
              </a:ext>
            </a:extLst>
          </p:cNvPr>
          <p:cNvSpPr txBox="1"/>
          <p:nvPr/>
        </p:nvSpPr>
        <p:spPr>
          <a:xfrm>
            <a:off x="10406929" y="407489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+4</a:t>
            </a:r>
          </a:p>
        </p:txBody>
      </p:sp>
      <p:sp>
        <p:nvSpPr>
          <p:cNvPr id="33" name="TextBox 32">
            <a:extLst>
              <a:ext uri="{FF2B5EF4-FFF2-40B4-BE49-F238E27FC236}">
                <a16:creationId xmlns:a16="http://schemas.microsoft.com/office/drawing/2014/main" id="{4AD0B147-CF32-3412-3882-53BA1F93B197}"/>
              </a:ext>
            </a:extLst>
          </p:cNvPr>
          <p:cNvSpPr txBox="1"/>
          <p:nvPr/>
        </p:nvSpPr>
        <p:spPr>
          <a:xfrm>
            <a:off x="10406929" y="449713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34" name="TextBox 33">
            <a:extLst>
              <a:ext uri="{FF2B5EF4-FFF2-40B4-BE49-F238E27FC236}">
                <a16:creationId xmlns:a16="http://schemas.microsoft.com/office/drawing/2014/main" id="{A1FFC230-F769-9EC5-9F32-B20E32D697E7}"/>
              </a:ext>
            </a:extLst>
          </p:cNvPr>
          <p:cNvSpPr txBox="1"/>
          <p:nvPr/>
        </p:nvSpPr>
        <p:spPr>
          <a:xfrm>
            <a:off x="10406929" y="4936792"/>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+3</a:t>
            </a:r>
          </a:p>
        </p:txBody>
      </p:sp>
      <p:sp>
        <p:nvSpPr>
          <p:cNvPr id="35" name="TextBox 34">
            <a:extLst>
              <a:ext uri="{FF2B5EF4-FFF2-40B4-BE49-F238E27FC236}">
                <a16:creationId xmlns:a16="http://schemas.microsoft.com/office/drawing/2014/main" id="{288E902F-C2A6-7236-B5BD-24E2391A8E00}"/>
              </a:ext>
            </a:extLst>
          </p:cNvPr>
          <p:cNvSpPr txBox="1"/>
          <p:nvPr/>
        </p:nvSpPr>
        <p:spPr>
          <a:xfrm>
            <a:off x="10406929" y="537004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+2</a:t>
            </a:r>
          </a:p>
        </p:txBody>
      </p:sp>
      <p:sp>
        <p:nvSpPr>
          <p:cNvPr id="36" name="TextBox 35">
            <a:extLst>
              <a:ext uri="{FF2B5EF4-FFF2-40B4-BE49-F238E27FC236}">
                <a16:creationId xmlns:a16="http://schemas.microsoft.com/office/drawing/2014/main" id="{7CD8F2F2-B613-1D29-D5C4-D0D842CDCE89}"/>
              </a:ext>
            </a:extLst>
          </p:cNvPr>
          <p:cNvSpPr txBox="1"/>
          <p:nvPr/>
        </p:nvSpPr>
        <p:spPr>
          <a:xfrm>
            <a:off x="10406929" y="579111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+1</a:t>
            </a:r>
          </a:p>
        </p:txBody>
      </p:sp>
      <p:sp>
        <p:nvSpPr>
          <p:cNvPr id="43" name="Isosceles Triangle 42">
            <a:extLst>
              <a:ext uri="{FF2B5EF4-FFF2-40B4-BE49-F238E27FC236}">
                <a16:creationId xmlns:a16="http://schemas.microsoft.com/office/drawing/2014/main" id="{F0077227-4EB6-0066-1248-3B0DBBB6D817}"/>
              </a:ext>
            </a:extLst>
          </p:cNvPr>
          <p:cNvSpPr/>
          <p:nvPr/>
        </p:nvSpPr>
        <p:spPr>
          <a:xfrm>
            <a:off x="11565137" y="72353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44" name="Isosceles Triangle 43">
            <a:extLst>
              <a:ext uri="{FF2B5EF4-FFF2-40B4-BE49-F238E27FC236}">
                <a16:creationId xmlns:a16="http://schemas.microsoft.com/office/drawing/2014/main" id="{708DBB12-859A-9BDD-005D-BAFC03C59866}"/>
              </a:ext>
            </a:extLst>
          </p:cNvPr>
          <p:cNvSpPr/>
          <p:nvPr/>
        </p:nvSpPr>
        <p:spPr>
          <a:xfrm>
            <a:off x="11565137" y="1162614"/>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45" name="Isosceles Triangle 44">
            <a:extLst>
              <a:ext uri="{FF2B5EF4-FFF2-40B4-BE49-F238E27FC236}">
                <a16:creationId xmlns:a16="http://schemas.microsoft.com/office/drawing/2014/main" id="{D928A86D-88D0-26A7-30A6-7058209B51D6}"/>
              </a:ext>
            </a:extLst>
          </p:cNvPr>
          <p:cNvSpPr/>
          <p:nvPr/>
        </p:nvSpPr>
        <p:spPr>
          <a:xfrm>
            <a:off x="11563154" y="157555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46" name="Isosceles Triangle 45">
            <a:extLst>
              <a:ext uri="{FF2B5EF4-FFF2-40B4-BE49-F238E27FC236}">
                <a16:creationId xmlns:a16="http://schemas.microsoft.com/office/drawing/2014/main" id="{1958428D-18D0-1A08-985A-7BD5F163E097}"/>
              </a:ext>
            </a:extLst>
          </p:cNvPr>
          <p:cNvSpPr/>
          <p:nvPr/>
        </p:nvSpPr>
        <p:spPr>
          <a:xfrm>
            <a:off x="11563154" y="3288141"/>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47" name="Isosceles Triangle 46">
            <a:extLst>
              <a:ext uri="{FF2B5EF4-FFF2-40B4-BE49-F238E27FC236}">
                <a16:creationId xmlns:a16="http://schemas.microsoft.com/office/drawing/2014/main" id="{D51FC022-CDB3-CDB8-5242-294EFA141020}"/>
              </a:ext>
            </a:extLst>
          </p:cNvPr>
          <p:cNvSpPr/>
          <p:nvPr/>
        </p:nvSpPr>
        <p:spPr>
          <a:xfrm>
            <a:off x="11563154" y="3701583"/>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48" name="Isosceles Triangle 47">
            <a:extLst>
              <a:ext uri="{FF2B5EF4-FFF2-40B4-BE49-F238E27FC236}">
                <a16:creationId xmlns:a16="http://schemas.microsoft.com/office/drawing/2014/main" id="{83A4C28F-A9DA-5584-CAF3-698393354C31}"/>
              </a:ext>
            </a:extLst>
          </p:cNvPr>
          <p:cNvSpPr/>
          <p:nvPr/>
        </p:nvSpPr>
        <p:spPr>
          <a:xfrm>
            <a:off x="11574763" y="502139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23" name="TextBox 22">
            <a:extLst>
              <a:ext uri="{FF2B5EF4-FFF2-40B4-BE49-F238E27FC236}">
                <a16:creationId xmlns:a16="http://schemas.microsoft.com/office/drawing/2014/main" id="{76EADDF3-76ED-A7F3-F1F0-98696EE420B2}"/>
              </a:ext>
            </a:extLst>
          </p:cNvPr>
          <p:cNvSpPr txBox="1"/>
          <p:nvPr/>
        </p:nvSpPr>
        <p:spPr>
          <a:xfrm>
            <a:off x="955886" y="6134327"/>
            <a:ext cx="231345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a:ln>
                  <a:noFill/>
                </a:ln>
                <a:solidFill>
                  <a:srgbClr val="77933C"/>
                </a:solidFill>
                <a:effectLst/>
                <a:uLnTx/>
                <a:uFillTx/>
                <a:latin typeface="Barlow"/>
                <a:ea typeface="+mn-ea"/>
                <a:cs typeface="+mn-cs"/>
              </a:rPr>
              <a:t> higher</a:t>
            </a:r>
            <a:r>
              <a:rPr kumimoji="0" lang="en-GB" sz="900" b="0" i="0" u="none" strike="noStrike" kern="1200" cap="none" spc="0" normalizeH="0" baseline="0" noProof="0">
                <a:ln>
                  <a:noFill/>
                </a:ln>
                <a:solidFill>
                  <a:srgbClr val="000000"/>
                </a:solidFill>
                <a:effectLst/>
                <a:uLnTx/>
                <a:uFillTx/>
                <a:latin typeface="Barlow"/>
                <a:ea typeface="+mn-ea"/>
                <a:cs typeface="+mn-cs"/>
              </a:rPr>
              <a:t>/</a:t>
            </a:r>
            <a:r>
              <a:rPr kumimoji="0" lang="en-GB" sz="900" b="0" i="0" u="none" strike="noStrike" kern="1200" cap="none" spc="0" normalizeH="0" baseline="0" noProof="0">
                <a:ln>
                  <a:noFill/>
                </a:ln>
                <a:solidFill>
                  <a:srgbClr val="C00000"/>
                </a:solidFill>
                <a:effectLst/>
                <a:uLnTx/>
                <a:uFillTx/>
                <a:latin typeface="Barlow"/>
                <a:ea typeface="+mn-ea"/>
                <a:cs typeface="+mn-cs"/>
              </a:rPr>
              <a:t>lower</a:t>
            </a:r>
            <a:r>
              <a:rPr kumimoji="0" lang="en-GB" sz="900" b="0" i="0" u="none" strike="noStrike" kern="1200" cap="none" spc="0" normalizeH="0" baseline="0" noProof="0">
                <a:ln>
                  <a:noFill/>
                </a:ln>
                <a:solidFill>
                  <a:srgbClr val="000000"/>
                </a:solidFill>
                <a:effectLst/>
                <a:uLnTx/>
                <a:uFillTx/>
                <a:latin typeface="Barlow"/>
                <a:ea typeface="+mn-ea"/>
                <a:cs typeface="+mn-cs"/>
              </a:rPr>
              <a:t> change, 95% CI</a:t>
            </a:r>
          </a:p>
        </p:txBody>
      </p:sp>
      <p:sp>
        <p:nvSpPr>
          <p:cNvPr id="37" name="Isosceles Triangle 36">
            <a:extLst>
              <a:ext uri="{FF2B5EF4-FFF2-40B4-BE49-F238E27FC236}">
                <a16:creationId xmlns:a16="http://schemas.microsoft.com/office/drawing/2014/main" id="{BDB3B3BE-C26E-51EA-C65B-8382B52D5F52}"/>
              </a:ext>
            </a:extLst>
          </p:cNvPr>
          <p:cNvSpPr/>
          <p:nvPr/>
        </p:nvSpPr>
        <p:spPr>
          <a:xfrm>
            <a:off x="641197" y="6194654"/>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Isosceles Triangle 37">
            <a:extLst>
              <a:ext uri="{FF2B5EF4-FFF2-40B4-BE49-F238E27FC236}">
                <a16:creationId xmlns:a16="http://schemas.microsoft.com/office/drawing/2014/main" id="{EAC373E2-0378-FC30-F60B-0D54C3B546CA}"/>
              </a:ext>
            </a:extLst>
          </p:cNvPr>
          <p:cNvSpPr/>
          <p:nvPr/>
        </p:nvSpPr>
        <p:spPr>
          <a:xfrm rot="10800000">
            <a:off x="794422" y="6185842"/>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4CBAF7D3-D903-6D16-23D8-05AF072D0431}"/>
              </a:ext>
            </a:extLst>
          </p:cNvPr>
          <p:cNvSpPr txBox="1"/>
          <p:nvPr/>
        </p:nvSpPr>
        <p:spPr>
          <a:xfrm>
            <a:off x="8109992" y="6240913"/>
            <a:ext cx="2580148" cy="4154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2320 UK adults aged 16+ who are parents of children aged 0-18 and grandparents with children,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sp>
        <p:nvSpPr>
          <p:cNvPr id="4" name="Isosceles Triangle 3">
            <a:extLst>
              <a:ext uri="{FF2B5EF4-FFF2-40B4-BE49-F238E27FC236}">
                <a16:creationId xmlns:a16="http://schemas.microsoft.com/office/drawing/2014/main" id="{C5791F74-B520-37BE-FF0D-39516228277F}"/>
              </a:ext>
            </a:extLst>
          </p:cNvPr>
          <p:cNvSpPr/>
          <p:nvPr/>
        </p:nvSpPr>
        <p:spPr>
          <a:xfrm>
            <a:off x="11563154" y="199265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CFBEC6D4-125D-B508-B727-1013BC8837F8}"/>
              </a:ext>
            </a:extLst>
          </p:cNvPr>
          <p:cNvSpPr/>
          <p:nvPr/>
        </p:nvSpPr>
        <p:spPr>
          <a:xfrm>
            <a:off x="11574763" y="243758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Isosceles Triangle 7">
            <a:extLst>
              <a:ext uri="{FF2B5EF4-FFF2-40B4-BE49-F238E27FC236}">
                <a16:creationId xmlns:a16="http://schemas.microsoft.com/office/drawing/2014/main" id="{91B2EB3D-7C26-F7AC-1FA1-98D8EAB835A1}"/>
              </a:ext>
            </a:extLst>
          </p:cNvPr>
          <p:cNvSpPr/>
          <p:nvPr/>
        </p:nvSpPr>
        <p:spPr>
          <a:xfrm>
            <a:off x="11563154" y="414875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FF237FC7-0054-806F-65E7-F71D5483E889}"/>
              </a:ext>
            </a:extLst>
          </p:cNvPr>
          <p:cNvSpPr/>
          <p:nvPr/>
        </p:nvSpPr>
        <p:spPr>
          <a:xfrm>
            <a:off x="11563154" y="456560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Text Placeholder 12">
            <a:extLst>
              <a:ext uri="{FF2B5EF4-FFF2-40B4-BE49-F238E27FC236}">
                <a16:creationId xmlns:a16="http://schemas.microsoft.com/office/drawing/2014/main" id="{9C418327-3A23-8169-EF5D-3E3C06767AFD}"/>
              </a:ext>
            </a:extLst>
          </p:cNvPr>
          <p:cNvSpPr txBox="1">
            <a:spLocks/>
          </p:cNvSpPr>
          <p:nvPr/>
        </p:nvSpPr>
        <p:spPr>
          <a:xfrm>
            <a:off x="437230" y="3228834"/>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Tree>
    <p:extLst>
      <p:ext uri="{BB962C8B-B14F-4D97-AF65-F5344CB8AC3E}">
        <p14:creationId xmlns:p14="http://schemas.microsoft.com/office/powerpoint/2010/main" val="2031057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37230" y="310026"/>
            <a:ext cx="3079011" cy="1116250"/>
          </a:xfrm>
        </p:spPr>
        <p:txBody>
          <a:bodyPr/>
          <a:lstStyle/>
          <a:p>
            <a:r>
              <a:rPr lang="en-GB" sz="2400" dirty="0"/>
              <a:t>Parents of children aged 0-5 are more likely to have sought advice on a variety of topics – with an increase in the range of information sought</a:t>
            </a:r>
          </a:p>
        </p:txBody>
      </p:sp>
      <p:sp>
        <p:nvSpPr>
          <p:cNvPr id="3" name="Text Placeholder 12">
            <a:extLst>
              <a:ext uri="{FF2B5EF4-FFF2-40B4-BE49-F238E27FC236}">
                <a16:creationId xmlns:a16="http://schemas.microsoft.com/office/drawing/2014/main" id="{A2FF44FE-B7EE-1EDB-1152-0EFFEAC1D2BD}"/>
              </a:ext>
            </a:extLst>
          </p:cNvPr>
          <p:cNvSpPr txBox="1">
            <a:spLocks/>
          </p:cNvSpPr>
          <p:nvPr/>
        </p:nvSpPr>
        <p:spPr>
          <a:xfrm>
            <a:off x="794422" y="3567942"/>
            <a:ext cx="2798678" cy="523220"/>
          </a:xfrm>
          <a:prstGeom prst="rect">
            <a:avLst/>
          </a:prstGeom>
        </p:spPr>
        <p:txBody>
          <a:bodyPr lIns="10800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600" b="0" i="0" u="none" strike="noStrike" kern="1200" cap="none" spc="0" normalizeH="0" baseline="0" noProof="0">
                <a:ln>
                  <a:noFill/>
                </a:ln>
                <a:solidFill>
                  <a:srgbClr val="419999"/>
                </a:solidFill>
                <a:effectLst/>
                <a:uLnTx/>
                <a:uFillTx/>
                <a:latin typeface="Barlow"/>
                <a:ea typeface="+mn-ea"/>
                <a:cs typeface="+mn-cs"/>
              </a:rPr>
              <a:t>In the last year, what types of information, support or advice, if any, have you sought for bringing up children?</a:t>
            </a:r>
            <a:br>
              <a:rPr kumimoji="0" lang="en-GB" sz="1800" b="1" i="0" u="none" strike="noStrike" kern="1200" cap="none" spc="0" normalizeH="0" baseline="0" noProof="0">
                <a:ln>
                  <a:noFill/>
                </a:ln>
                <a:solidFill>
                  <a:srgbClr val="419999"/>
                </a:solidFill>
                <a:effectLst/>
                <a:uLnTx/>
                <a:uFillTx/>
                <a:latin typeface="Barlow"/>
                <a:ea typeface="+mn-ea"/>
                <a:cs typeface="+mn-cs"/>
              </a:rPr>
            </a:br>
            <a:endParaRPr kumimoji="0" lang="en-GB" sz="1600" b="1" i="0" u="none" strike="noStrike" kern="1200" cap="none" spc="0" normalizeH="0" baseline="0" noProof="0">
              <a:ln>
                <a:noFill/>
              </a:ln>
              <a:solidFill>
                <a:prstClr val="black"/>
              </a:solidFill>
              <a:effectLst/>
              <a:uLnTx/>
              <a:uFillTx/>
              <a:latin typeface="Barlow"/>
              <a:ea typeface="+mn-ea"/>
              <a:cs typeface="+mn-cs"/>
            </a:endParaRP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br>
              <a:rPr kumimoji="0" lang="en-GB" sz="1800" b="1" i="0" u="none" strike="noStrike" kern="1200" cap="none" spc="0" normalizeH="0" baseline="0" noProof="0">
                <a:ln>
                  <a:noFill/>
                </a:ln>
                <a:solidFill>
                  <a:srgbClr val="419999"/>
                </a:solidFill>
                <a:effectLst/>
                <a:uLnTx/>
                <a:uFillTx/>
                <a:latin typeface="Barlow"/>
                <a:ea typeface="+mn-ea"/>
                <a:cs typeface="+mn-cs"/>
              </a:rPr>
            </a:br>
            <a:endParaRPr kumimoji="0" lang="en-GB" sz="1800" b="1" i="0" u="none" strike="noStrike" kern="1200" cap="none" spc="0" normalizeH="0" baseline="0" noProof="0">
              <a:ln>
                <a:noFill/>
              </a:ln>
              <a:solidFill>
                <a:prstClr val="black"/>
              </a:solidFill>
              <a:effectLst/>
              <a:uLnTx/>
              <a:uFillTx/>
              <a:latin typeface="Barlow"/>
              <a:ea typeface="+mn-ea"/>
              <a:cs typeface="+mn-cs"/>
            </a:endParaRPr>
          </a:p>
        </p:txBody>
      </p:sp>
      <p:graphicFrame>
        <p:nvGraphicFramePr>
          <p:cNvPr id="2" name="Chart 1">
            <a:extLst>
              <a:ext uri="{FF2B5EF4-FFF2-40B4-BE49-F238E27FC236}">
                <a16:creationId xmlns:a16="http://schemas.microsoft.com/office/drawing/2014/main" id="{8DFAC310-F0E8-9284-E772-A85BFA7C4B63}"/>
              </a:ext>
            </a:extLst>
          </p:cNvPr>
          <p:cNvGraphicFramePr/>
          <p:nvPr/>
        </p:nvGraphicFramePr>
        <p:xfrm>
          <a:off x="3307975" y="441098"/>
          <a:ext cx="7601097" cy="58350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1862413-CD5D-D4FA-4AB2-3633E562225E}"/>
              </a:ext>
            </a:extLst>
          </p:cNvPr>
          <p:cNvSpPr txBox="1"/>
          <p:nvPr/>
        </p:nvSpPr>
        <p:spPr>
          <a:xfrm>
            <a:off x="4191001" y="277709"/>
            <a:ext cx="411974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Parents of children 0-5</a:t>
            </a:r>
          </a:p>
        </p:txBody>
      </p:sp>
      <p:sp>
        <p:nvSpPr>
          <p:cNvPr id="7" name="TextBox 6">
            <a:extLst>
              <a:ext uri="{FF2B5EF4-FFF2-40B4-BE49-F238E27FC236}">
                <a16:creationId xmlns:a16="http://schemas.microsoft.com/office/drawing/2014/main" id="{51D49485-6DA5-BA59-2DFB-2525D91B87B9}"/>
              </a:ext>
            </a:extLst>
          </p:cNvPr>
          <p:cNvSpPr txBox="1"/>
          <p:nvPr/>
        </p:nvSpPr>
        <p:spPr>
          <a:xfrm>
            <a:off x="10841698" y="198013"/>
            <a:ext cx="1174223"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Change since </a:t>
            </a:r>
            <a:br>
              <a:rPr kumimoji="0" lang="en-GB" sz="1100" b="0" i="0" u="none" strike="noStrike" kern="1200" cap="none" spc="0" normalizeH="0" baseline="0" noProof="0">
                <a:ln>
                  <a:noFill/>
                </a:ln>
                <a:solidFill>
                  <a:prstClr val="black"/>
                </a:solidFill>
                <a:effectLst/>
                <a:uLnTx/>
                <a:uFillTx/>
                <a:latin typeface="Arial"/>
                <a:ea typeface="+mn-ea"/>
                <a:cs typeface="+mn-cs"/>
              </a:rPr>
            </a:br>
            <a:r>
              <a:rPr kumimoji="0" lang="en-GB" sz="1100" b="0" i="0" u="none" strike="noStrike" kern="1200" cap="none" spc="0" normalizeH="0" baseline="0" noProof="0">
                <a:ln>
                  <a:noFill/>
                </a:ln>
                <a:solidFill>
                  <a:prstClr val="black"/>
                </a:solidFill>
                <a:effectLst/>
                <a:uLnTx/>
                <a:uFillTx/>
                <a:latin typeface="Arial"/>
                <a:ea typeface="+mn-ea"/>
                <a:cs typeface="+mn-cs"/>
              </a:rPr>
              <a:t>2023</a:t>
            </a:r>
          </a:p>
        </p:txBody>
      </p:sp>
      <p:sp>
        <p:nvSpPr>
          <p:cNvPr id="24" name="TextBox 23">
            <a:extLst>
              <a:ext uri="{FF2B5EF4-FFF2-40B4-BE49-F238E27FC236}">
                <a16:creationId xmlns:a16="http://schemas.microsoft.com/office/drawing/2014/main" id="{2A5F2A14-BFC3-237B-2BDE-0F6408FDCCDF}"/>
              </a:ext>
            </a:extLst>
          </p:cNvPr>
          <p:cNvSpPr txBox="1"/>
          <p:nvPr/>
        </p:nvSpPr>
        <p:spPr>
          <a:xfrm>
            <a:off x="10549588" y="655992"/>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+10</a:t>
            </a:r>
          </a:p>
        </p:txBody>
      </p:sp>
      <p:sp>
        <p:nvSpPr>
          <p:cNvPr id="8" name="TextBox 7">
            <a:extLst>
              <a:ext uri="{FF2B5EF4-FFF2-40B4-BE49-F238E27FC236}">
                <a16:creationId xmlns:a16="http://schemas.microsoft.com/office/drawing/2014/main" id="{85844F3B-6487-B17D-F4BE-2FA32E37E07E}"/>
              </a:ext>
            </a:extLst>
          </p:cNvPr>
          <p:cNvSpPr txBox="1"/>
          <p:nvPr/>
        </p:nvSpPr>
        <p:spPr>
          <a:xfrm>
            <a:off x="10549588" y="1078461"/>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+8</a:t>
            </a:r>
          </a:p>
        </p:txBody>
      </p:sp>
      <p:sp>
        <p:nvSpPr>
          <p:cNvPr id="23" name="TextBox 22">
            <a:extLst>
              <a:ext uri="{FF2B5EF4-FFF2-40B4-BE49-F238E27FC236}">
                <a16:creationId xmlns:a16="http://schemas.microsoft.com/office/drawing/2014/main" id="{85E29953-A2EA-CF70-6439-37CD22C1E80A}"/>
              </a:ext>
            </a:extLst>
          </p:cNvPr>
          <p:cNvSpPr txBox="1"/>
          <p:nvPr/>
        </p:nvSpPr>
        <p:spPr>
          <a:xfrm>
            <a:off x="10549588" y="1496811"/>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+4</a:t>
            </a:r>
          </a:p>
        </p:txBody>
      </p:sp>
      <p:sp>
        <p:nvSpPr>
          <p:cNvPr id="37" name="TextBox 36">
            <a:extLst>
              <a:ext uri="{FF2B5EF4-FFF2-40B4-BE49-F238E27FC236}">
                <a16:creationId xmlns:a16="http://schemas.microsoft.com/office/drawing/2014/main" id="{3743DB43-3592-CE67-4283-940672604021}"/>
              </a:ext>
            </a:extLst>
          </p:cNvPr>
          <p:cNvSpPr txBox="1"/>
          <p:nvPr/>
        </p:nvSpPr>
        <p:spPr>
          <a:xfrm>
            <a:off x="10549588" y="1934698"/>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+5</a:t>
            </a:r>
          </a:p>
        </p:txBody>
      </p:sp>
      <p:sp>
        <p:nvSpPr>
          <p:cNvPr id="38" name="TextBox 37">
            <a:extLst>
              <a:ext uri="{FF2B5EF4-FFF2-40B4-BE49-F238E27FC236}">
                <a16:creationId xmlns:a16="http://schemas.microsoft.com/office/drawing/2014/main" id="{2D19E5C3-C129-72FC-70C5-231F0B1920B2}"/>
              </a:ext>
            </a:extLst>
          </p:cNvPr>
          <p:cNvSpPr txBox="1"/>
          <p:nvPr/>
        </p:nvSpPr>
        <p:spPr>
          <a:xfrm>
            <a:off x="10549588" y="235700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+1</a:t>
            </a:r>
          </a:p>
        </p:txBody>
      </p:sp>
      <p:sp>
        <p:nvSpPr>
          <p:cNvPr id="39" name="TextBox 38">
            <a:extLst>
              <a:ext uri="{FF2B5EF4-FFF2-40B4-BE49-F238E27FC236}">
                <a16:creationId xmlns:a16="http://schemas.microsoft.com/office/drawing/2014/main" id="{9F130051-BAA1-528A-10F1-544427BE182E}"/>
              </a:ext>
            </a:extLst>
          </p:cNvPr>
          <p:cNvSpPr txBox="1"/>
          <p:nvPr/>
        </p:nvSpPr>
        <p:spPr>
          <a:xfrm>
            <a:off x="10549588" y="278710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+5</a:t>
            </a:r>
          </a:p>
        </p:txBody>
      </p:sp>
      <p:sp>
        <p:nvSpPr>
          <p:cNvPr id="49" name="TextBox 48">
            <a:extLst>
              <a:ext uri="{FF2B5EF4-FFF2-40B4-BE49-F238E27FC236}">
                <a16:creationId xmlns:a16="http://schemas.microsoft.com/office/drawing/2014/main" id="{66F76CE1-0AAF-69B2-2713-39E932776C28}"/>
              </a:ext>
            </a:extLst>
          </p:cNvPr>
          <p:cNvSpPr txBox="1"/>
          <p:nvPr/>
        </p:nvSpPr>
        <p:spPr>
          <a:xfrm>
            <a:off x="10549588" y="322946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+11</a:t>
            </a:r>
          </a:p>
        </p:txBody>
      </p:sp>
      <p:sp>
        <p:nvSpPr>
          <p:cNvPr id="50" name="TextBox 49">
            <a:extLst>
              <a:ext uri="{FF2B5EF4-FFF2-40B4-BE49-F238E27FC236}">
                <a16:creationId xmlns:a16="http://schemas.microsoft.com/office/drawing/2014/main" id="{1264C97C-08B6-F14C-5AEC-9872FBBEB760}"/>
              </a:ext>
            </a:extLst>
          </p:cNvPr>
          <p:cNvSpPr txBox="1"/>
          <p:nvPr/>
        </p:nvSpPr>
        <p:spPr>
          <a:xfrm>
            <a:off x="10549588" y="3651368"/>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51" name="TextBox 50">
            <a:extLst>
              <a:ext uri="{FF2B5EF4-FFF2-40B4-BE49-F238E27FC236}">
                <a16:creationId xmlns:a16="http://schemas.microsoft.com/office/drawing/2014/main" id="{1E417CCD-89C0-E0BA-358C-923E2BE0E0FE}"/>
              </a:ext>
            </a:extLst>
          </p:cNvPr>
          <p:cNvSpPr txBox="1"/>
          <p:nvPr/>
        </p:nvSpPr>
        <p:spPr>
          <a:xfrm>
            <a:off x="10549588" y="407988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52" name="TextBox 51">
            <a:extLst>
              <a:ext uri="{FF2B5EF4-FFF2-40B4-BE49-F238E27FC236}">
                <a16:creationId xmlns:a16="http://schemas.microsoft.com/office/drawing/2014/main" id="{3E700934-DA9F-FA47-D577-5B3DD323E79B}"/>
              </a:ext>
            </a:extLst>
          </p:cNvPr>
          <p:cNvSpPr txBox="1"/>
          <p:nvPr/>
        </p:nvSpPr>
        <p:spPr>
          <a:xfrm>
            <a:off x="10549588" y="449879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+4</a:t>
            </a:r>
          </a:p>
        </p:txBody>
      </p:sp>
      <p:sp>
        <p:nvSpPr>
          <p:cNvPr id="53" name="TextBox 52">
            <a:extLst>
              <a:ext uri="{FF2B5EF4-FFF2-40B4-BE49-F238E27FC236}">
                <a16:creationId xmlns:a16="http://schemas.microsoft.com/office/drawing/2014/main" id="{91DB1FD3-106B-AC35-9735-61F04F6C3F61}"/>
              </a:ext>
            </a:extLst>
          </p:cNvPr>
          <p:cNvSpPr txBox="1"/>
          <p:nvPr/>
        </p:nvSpPr>
        <p:spPr>
          <a:xfrm>
            <a:off x="10549588" y="493700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-1</a:t>
            </a:r>
          </a:p>
        </p:txBody>
      </p:sp>
      <p:sp>
        <p:nvSpPr>
          <p:cNvPr id="54" name="TextBox 53">
            <a:extLst>
              <a:ext uri="{FF2B5EF4-FFF2-40B4-BE49-F238E27FC236}">
                <a16:creationId xmlns:a16="http://schemas.microsoft.com/office/drawing/2014/main" id="{436A2F42-23BE-BFE3-925D-68F4E45EE010}"/>
              </a:ext>
            </a:extLst>
          </p:cNvPr>
          <p:cNvSpPr txBox="1"/>
          <p:nvPr/>
        </p:nvSpPr>
        <p:spPr>
          <a:xfrm>
            <a:off x="10549588" y="5367874"/>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55" name="TextBox 54">
            <a:extLst>
              <a:ext uri="{FF2B5EF4-FFF2-40B4-BE49-F238E27FC236}">
                <a16:creationId xmlns:a16="http://schemas.microsoft.com/office/drawing/2014/main" id="{EADA831D-7AD5-DA64-E322-E60585579D3B}"/>
              </a:ext>
            </a:extLst>
          </p:cNvPr>
          <p:cNvSpPr txBox="1"/>
          <p:nvPr/>
        </p:nvSpPr>
        <p:spPr>
          <a:xfrm>
            <a:off x="10549588" y="578147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-2</a:t>
            </a:r>
          </a:p>
        </p:txBody>
      </p:sp>
      <p:sp>
        <p:nvSpPr>
          <p:cNvPr id="56" name="Isosceles Triangle 55">
            <a:extLst>
              <a:ext uri="{FF2B5EF4-FFF2-40B4-BE49-F238E27FC236}">
                <a16:creationId xmlns:a16="http://schemas.microsoft.com/office/drawing/2014/main" id="{24471163-4BA1-8B3B-7C8A-853086FFF77B}"/>
              </a:ext>
            </a:extLst>
          </p:cNvPr>
          <p:cNvSpPr/>
          <p:nvPr/>
        </p:nvSpPr>
        <p:spPr>
          <a:xfrm>
            <a:off x="11583832" y="73116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7" name="Isosceles Triangle 56">
            <a:extLst>
              <a:ext uri="{FF2B5EF4-FFF2-40B4-BE49-F238E27FC236}">
                <a16:creationId xmlns:a16="http://schemas.microsoft.com/office/drawing/2014/main" id="{BDEEC265-E9AE-D6CA-1680-2DD604491915}"/>
              </a:ext>
            </a:extLst>
          </p:cNvPr>
          <p:cNvSpPr/>
          <p:nvPr/>
        </p:nvSpPr>
        <p:spPr>
          <a:xfrm>
            <a:off x="11583832" y="114120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Isosceles Triangle 57">
            <a:extLst>
              <a:ext uri="{FF2B5EF4-FFF2-40B4-BE49-F238E27FC236}">
                <a16:creationId xmlns:a16="http://schemas.microsoft.com/office/drawing/2014/main" id="{D73C011D-DAAA-2508-549D-E87DF1EEA286}"/>
              </a:ext>
            </a:extLst>
          </p:cNvPr>
          <p:cNvSpPr/>
          <p:nvPr/>
        </p:nvSpPr>
        <p:spPr>
          <a:xfrm>
            <a:off x="11583832" y="201236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9" name="Isosceles Triangle 58">
            <a:extLst>
              <a:ext uri="{FF2B5EF4-FFF2-40B4-BE49-F238E27FC236}">
                <a16:creationId xmlns:a16="http://schemas.microsoft.com/office/drawing/2014/main" id="{A780959D-E450-AAA7-15C9-37CF1DB4A5E8}"/>
              </a:ext>
            </a:extLst>
          </p:cNvPr>
          <p:cNvSpPr/>
          <p:nvPr/>
        </p:nvSpPr>
        <p:spPr>
          <a:xfrm>
            <a:off x="11583832" y="3731939"/>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0" name="Isosceles Triangle 59">
            <a:extLst>
              <a:ext uri="{FF2B5EF4-FFF2-40B4-BE49-F238E27FC236}">
                <a16:creationId xmlns:a16="http://schemas.microsoft.com/office/drawing/2014/main" id="{3EE0F7C3-21AF-CAFF-B2C6-B00B8302B938}"/>
              </a:ext>
            </a:extLst>
          </p:cNvPr>
          <p:cNvSpPr/>
          <p:nvPr/>
        </p:nvSpPr>
        <p:spPr>
          <a:xfrm>
            <a:off x="11595441" y="4133558"/>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1" name="Isosceles Triangle 60">
            <a:extLst>
              <a:ext uri="{FF2B5EF4-FFF2-40B4-BE49-F238E27FC236}">
                <a16:creationId xmlns:a16="http://schemas.microsoft.com/office/drawing/2014/main" id="{AC711167-9F31-A95D-05EB-02E0237392D9}"/>
              </a:ext>
            </a:extLst>
          </p:cNvPr>
          <p:cNvSpPr/>
          <p:nvPr/>
        </p:nvSpPr>
        <p:spPr>
          <a:xfrm>
            <a:off x="11595441" y="544247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B881B249-BD35-619E-2671-AD57476413D8}"/>
              </a:ext>
            </a:extLst>
          </p:cNvPr>
          <p:cNvSpPr txBox="1"/>
          <p:nvPr/>
        </p:nvSpPr>
        <p:spPr>
          <a:xfrm>
            <a:off x="7362005" y="6138333"/>
            <a:ext cx="364442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1,230 UK adults aged 16+ who are parents of children aged 0-18, surveyed in May 2024.</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sp>
        <p:nvSpPr>
          <p:cNvPr id="4" name="Isosceles Triangle 3">
            <a:extLst>
              <a:ext uri="{FF2B5EF4-FFF2-40B4-BE49-F238E27FC236}">
                <a16:creationId xmlns:a16="http://schemas.microsoft.com/office/drawing/2014/main" id="{61E275DD-66A1-A8BC-D05F-BEE8CAA29849}"/>
              </a:ext>
            </a:extLst>
          </p:cNvPr>
          <p:cNvSpPr/>
          <p:nvPr/>
        </p:nvSpPr>
        <p:spPr>
          <a:xfrm>
            <a:off x="11583832" y="156582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586AE091-C77E-DE37-4AF3-174152FA5E4E}"/>
              </a:ext>
            </a:extLst>
          </p:cNvPr>
          <p:cNvSpPr/>
          <p:nvPr/>
        </p:nvSpPr>
        <p:spPr>
          <a:xfrm>
            <a:off x="11563475" y="2850593"/>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Isosceles Triangle 24">
            <a:extLst>
              <a:ext uri="{FF2B5EF4-FFF2-40B4-BE49-F238E27FC236}">
                <a16:creationId xmlns:a16="http://schemas.microsoft.com/office/drawing/2014/main" id="{02F8CCFA-208D-D03D-D441-22F4D1193953}"/>
              </a:ext>
            </a:extLst>
          </p:cNvPr>
          <p:cNvSpPr/>
          <p:nvPr/>
        </p:nvSpPr>
        <p:spPr>
          <a:xfrm>
            <a:off x="11563475" y="329703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E2639B81-AF36-F1F6-8109-AAE3125592D5}"/>
              </a:ext>
            </a:extLst>
          </p:cNvPr>
          <p:cNvSpPr/>
          <p:nvPr/>
        </p:nvSpPr>
        <p:spPr>
          <a:xfrm>
            <a:off x="11583832" y="455744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8F87AAF7-6140-64B4-9BE2-EF4705069F47}"/>
              </a:ext>
            </a:extLst>
          </p:cNvPr>
          <p:cNvGrpSpPr/>
          <p:nvPr/>
        </p:nvGrpSpPr>
        <p:grpSpPr>
          <a:xfrm>
            <a:off x="4191001" y="1006445"/>
            <a:ext cx="7603248" cy="4710345"/>
            <a:chOff x="7344076" y="988515"/>
            <a:chExt cx="4084733" cy="4710345"/>
          </a:xfrm>
        </p:grpSpPr>
        <p:cxnSp>
          <p:nvCxnSpPr>
            <p:cNvPr id="32" name="Straight Connector 31">
              <a:extLst>
                <a:ext uri="{FF2B5EF4-FFF2-40B4-BE49-F238E27FC236}">
                  <a16:creationId xmlns:a16="http://schemas.microsoft.com/office/drawing/2014/main" id="{56F67C31-CDC9-95CB-0CD6-C477F7E27B05}"/>
                </a:ext>
              </a:extLst>
            </p:cNvPr>
            <p:cNvCxnSpPr>
              <a:cxnSpLocks/>
            </p:cNvCxnSpPr>
            <p:nvPr/>
          </p:nvCxnSpPr>
          <p:spPr>
            <a:xfrm>
              <a:off x="7344076" y="988515"/>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73A744-7997-04DA-89AE-0BC00A939F18}"/>
                </a:ext>
              </a:extLst>
            </p:cNvPr>
            <p:cNvCxnSpPr>
              <a:cxnSpLocks/>
            </p:cNvCxnSpPr>
            <p:nvPr/>
          </p:nvCxnSpPr>
          <p:spPr>
            <a:xfrm>
              <a:off x="7344076" y="1420708"/>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DD8ED1-3B55-359B-0B18-3BA74D2ECCE0}"/>
                </a:ext>
              </a:extLst>
            </p:cNvPr>
            <p:cNvCxnSpPr>
              <a:cxnSpLocks/>
            </p:cNvCxnSpPr>
            <p:nvPr/>
          </p:nvCxnSpPr>
          <p:spPr>
            <a:xfrm>
              <a:off x="7344076" y="1825347"/>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949F47-CD55-BF6E-8F84-3D0D3E3F2A65}"/>
                </a:ext>
              </a:extLst>
            </p:cNvPr>
            <p:cNvCxnSpPr>
              <a:cxnSpLocks/>
            </p:cNvCxnSpPr>
            <p:nvPr/>
          </p:nvCxnSpPr>
          <p:spPr>
            <a:xfrm>
              <a:off x="7344076" y="2265186"/>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81E55BA-0B84-F21F-3A05-C15BE03CB269}"/>
                </a:ext>
              </a:extLst>
            </p:cNvPr>
            <p:cNvCxnSpPr>
              <a:cxnSpLocks/>
            </p:cNvCxnSpPr>
            <p:nvPr/>
          </p:nvCxnSpPr>
          <p:spPr>
            <a:xfrm>
              <a:off x="7344076" y="2696058"/>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5FCB3D5-1587-ACB3-AC63-68455BEAEACC}"/>
                </a:ext>
              </a:extLst>
            </p:cNvPr>
            <p:cNvCxnSpPr>
              <a:cxnSpLocks/>
            </p:cNvCxnSpPr>
            <p:nvPr/>
          </p:nvCxnSpPr>
          <p:spPr>
            <a:xfrm>
              <a:off x="7344076" y="3127591"/>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ACDB217-F515-AF05-8301-496C096B2ED3}"/>
                </a:ext>
              </a:extLst>
            </p:cNvPr>
            <p:cNvCxnSpPr>
              <a:cxnSpLocks/>
            </p:cNvCxnSpPr>
            <p:nvPr/>
          </p:nvCxnSpPr>
          <p:spPr>
            <a:xfrm>
              <a:off x="7344076" y="3559123"/>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190239-860C-31DA-AD8C-9FFF2CA4DCC2}"/>
                </a:ext>
              </a:extLst>
            </p:cNvPr>
            <p:cNvCxnSpPr>
              <a:cxnSpLocks/>
            </p:cNvCxnSpPr>
            <p:nvPr/>
          </p:nvCxnSpPr>
          <p:spPr>
            <a:xfrm>
              <a:off x="7344076" y="3981692"/>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18CBA06-4568-3C50-4733-12BC08E6AF71}"/>
                </a:ext>
              </a:extLst>
            </p:cNvPr>
            <p:cNvCxnSpPr>
              <a:cxnSpLocks/>
            </p:cNvCxnSpPr>
            <p:nvPr/>
          </p:nvCxnSpPr>
          <p:spPr>
            <a:xfrm>
              <a:off x="7344076" y="4403599"/>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CE681F-1596-A4FC-CC00-1364F261671F}"/>
                </a:ext>
              </a:extLst>
            </p:cNvPr>
            <p:cNvCxnSpPr>
              <a:cxnSpLocks/>
            </p:cNvCxnSpPr>
            <p:nvPr/>
          </p:nvCxnSpPr>
          <p:spPr>
            <a:xfrm>
              <a:off x="7344076" y="4844758"/>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1A34FBB-1428-5CD7-97F6-F43F54B87CE5}"/>
                </a:ext>
              </a:extLst>
            </p:cNvPr>
            <p:cNvCxnSpPr>
              <a:cxnSpLocks/>
            </p:cNvCxnSpPr>
            <p:nvPr/>
          </p:nvCxnSpPr>
          <p:spPr>
            <a:xfrm>
              <a:off x="7344076" y="5274971"/>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6BDC43B-02B5-1BD7-85B9-8D42FE4872DD}"/>
                </a:ext>
              </a:extLst>
            </p:cNvPr>
            <p:cNvCxnSpPr>
              <a:cxnSpLocks/>
            </p:cNvCxnSpPr>
            <p:nvPr/>
          </p:nvCxnSpPr>
          <p:spPr>
            <a:xfrm>
              <a:off x="7344076" y="5698860"/>
              <a:ext cx="4084733"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96B9A6A3-EE49-888E-E5DA-BEB3C37A7735}"/>
              </a:ext>
            </a:extLst>
          </p:cNvPr>
          <p:cNvSpPr txBox="1"/>
          <p:nvPr/>
        </p:nvSpPr>
        <p:spPr>
          <a:xfrm>
            <a:off x="955886" y="6134327"/>
            <a:ext cx="231345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a:ln>
                  <a:noFill/>
                </a:ln>
                <a:solidFill>
                  <a:srgbClr val="77933C"/>
                </a:solidFill>
                <a:effectLst/>
                <a:uLnTx/>
                <a:uFillTx/>
                <a:latin typeface="Barlow"/>
                <a:ea typeface="+mn-ea"/>
                <a:cs typeface="+mn-cs"/>
              </a:rPr>
              <a:t> higher</a:t>
            </a:r>
            <a:r>
              <a:rPr kumimoji="0" lang="en-GB" sz="900" b="0" i="0" u="none" strike="noStrike" kern="1200" cap="none" spc="0" normalizeH="0" baseline="0" noProof="0">
                <a:ln>
                  <a:noFill/>
                </a:ln>
                <a:solidFill>
                  <a:srgbClr val="000000"/>
                </a:solidFill>
                <a:effectLst/>
                <a:uLnTx/>
                <a:uFillTx/>
                <a:latin typeface="Barlow"/>
                <a:ea typeface="+mn-ea"/>
                <a:cs typeface="+mn-cs"/>
              </a:rPr>
              <a:t>/</a:t>
            </a:r>
            <a:r>
              <a:rPr kumimoji="0" lang="en-GB" sz="900" b="0" i="0" u="none" strike="noStrike" kern="1200" cap="none" spc="0" normalizeH="0" baseline="0" noProof="0">
                <a:ln>
                  <a:noFill/>
                </a:ln>
                <a:solidFill>
                  <a:srgbClr val="C00000"/>
                </a:solidFill>
                <a:effectLst/>
                <a:uLnTx/>
                <a:uFillTx/>
                <a:latin typeface="Barlow"/>
                <a:ea typeface="+mn-ea"/>
                <a:cs typeface="+mn-cs"/>
              </a:rPr>
              <a:t>lower</a:t>
            </a:r>
            <a:r>
              <a:rPr kumimoji="0" lang="en-GB" sz="900" b="0" i="0" u="none" strike="noStrike" kern="1200" cap="none" spc="0" normalizeH="0" baseline="0" noProof="0">
                <a:ln>
                  <a:noFill/>
                </a:ln>
                <a:solidFill>
                  <a:srgbClr val="000000"/>
                </a:solidFill>
                <a:effectLst/>
                <a:uLnTx/>
                <a:uFillTx/>
                <a:latin typeface="Barlow"/>
                <a:ea typeface="+mn-ea"/>
                <a:cs typeface="+mn-cs"/>
              </a:rPr>
              <a:t> change, 95% CI</a:t>
            </a:r>
          </a:p>
        </p:txBody>
      </p:sp>
      <p:sp>
        <p:nvSpPr>
          <p:cNvPr id="48" name="Isosceles Triangle 47">
            <a:extLst>
              <a:ext uri="{FF2B5EF4-FFF2-40B4-BE49-F238E27FC236}">
                <a16:creationId xmlns:a16="http://schemas.microsoft.com/office/drawing/2014/main" id="{E8E896E4-A37C-EDAA-558E-9BE2A58A4CF9}"/>
              </a:ext>
            </a:extLst>
          </p:cNvPr>
          <p:cNvSpPr/>
          <p:nvPr/>
        </p:nvSpPr>
        <p:spPr>
          <a:xfrm>
            <a:off x="641197" y="6194654"/>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3" name="Isosceles Triangle 62">
            <a:extLst>
              <a:ext uri="{FF2B5EF4-FFF2-40B4-BE49-F238E27FC236}">
                <a16:creationId xmlns:a16="http://schemas.microsoft.com/office/drawing/2014/main" id="{C9DA3BBB-5768-B937-8928-C7408EE7A3AD}"/>
              </a:ext>
            </a:extLst>
          </p:cNvPr>
          <p:cNvSpPr/>
          <p:nvPr/>
        </p:nvSpPr>
        <p:spPr>
          <a:xfrm rot="10800000">
            <a:off x="794422" y="6185842"/>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 Placeholder 12">
            <a:extLst>
              <a:ext uri="{FF2B5EF4-FFF2-40B4-BE49-F238E27FC236}">
                <a16:creationId xmlns:a16="http://schemas.microsoft.com/office/drawing/2014/main" id="{519A9E65-A3B0-6384-EB80-9BC11B145E77}"/>
              </a:ext>
            </a:extLst>
          </p:cNvPr>
          <p:cNvSpPr txBox="1">
            <a:spLocks/>
          </p:cNvSpPr>
          <p:nvPr/>
        </p:nvSpPr>
        <p:spPr>
          <a:xfrm>
            <a:off x="423478" y="2831093"/>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Tree>
    <p:extLst>
      <p:ext uri="{BB962C8B-B14F-4D97-AF65-F5344CB8AC3E}">
        <p14:creationId xmlns:p14="http://schemas.microsoft.com/office/powerpoint/2010/main" val="257766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37230" y="310026"/>
            <a:ext cx="3228781" cy="1116250"/>
          </a:xfrm>
        </p:spPr>
        <p:txBody>
          <a:bodyPr/>
          <a:lstStyle/>
          <a:p>
            <a:r>
              <a:rPr lang="en-GB" sz="2400" dirty="0"/>
              <a:t>The most popular sources for seeking advice about children’s social or emotional development are  family members and the NHS website</a:t>
            </a:r>
          </a:p>
        </p:txBody>
      </p:sp>
      <p:sp>
        <p:nvSpPr>
          <p:cNvPr id="3" name="Text Placeholder 12">
            <a:extLst>
              <a:ext uri="{FF2B5EF4-FFF2-40B4-BE49-F238E27FC236}">
                <a16:creationId xmlns:a16="http://schemas.microsoft.com/office/drawing/2014/main" id="{A2FF44FE-B7EE-1EDB-1152-0EFFEAC1D2BD}"/>
              </a:ext>
            </a:extLst>
          </p:cNvPr>
          <p:cNvSpPr txBox="1">
            <a:spLocks/>
          </p:cNvSpPr>
          <p:nvPr/>
        </p:nvSpPr>
        <p:spPr>
          <a:xfrm>
            <a:off x="718569" y="3386448"/>
            <a:ext cx="3326199" cy="523220"/>
          </a:xfrm>
          <a:prstGeom prst="rect">
            <a:avLst/>
          </a:prstGeom>
        </p:spPr>
        <p:txBody>
          <a:bodyPr lIns="10800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600" b="0" i="0" u="none" strike="noStrike" kern="1200" cap="none" spc="0" normalizeH="0" baseline="0" noProof="0" dirty="0">
                <a:ln>
                  <a:noFill/>
                </a:ln>
                <a:solidFill>
                  <a:srgbClr val="419999"/>
                </a:solidFill>
                <a:effectLst/>
                <a:uLnTx/>
                <a:uFillTx/>
                <a:latin typeface="Barlow"/>
                <a:ea typeface="+mn-ea"/>
                <a:cs typeface="+mn-cs"/>
              </a:rPr>
              <a:t>In the last year, where have you sought information, support or advice about children's social or emotional development ?</a:t>
            </a:r>
            <a:br>
              <a:rPr kumimoji="0" lang="en-GB" sz="1600" b="1" i="0" u="none" strike="noStrike" kern="1200" cap="none" spc="0" normalizeH="0" baseline="0" noProof="0" dirty="0">
                <a:ln>
                  <a:noFill/>
                </a:ln>
                <a:solidFill>
                  <a:srgbClr val="FF740F"/>
                </a:solidFill>
                <a:effectLst/>
                <a:uLnTx/>
                <a:uFillTx/>
                <a:latin typeface="Barlow"/>
                <a:ea typeface="+mn-ea"/>
                <a:cs typeface="+mn-cs"/>
              </a:rPr>
            </a:br>
            <a:endParaRPr kumimoji="0" lang="en-GB" sz="1600" b="1" i="0" u="none" strike="noStrike" kern="1200" cap="none" spc="0" normalizeH="0" baseline="0" noProof="0" dirty="0">
              <a:ln>
                <a:noFill/>
              </a:ln>
              <a:solidFill>
                <a:srgbClr val="FF740F"/>
              </a:solidFill>
              <a:effectLst/>
              <a:uLnTx/>
              <a:uFillTx/>
              <a:latin typeface="Barlow"/>
              <a:ea typeface="+mn-ea"/>
              <a:cs typeface="+mn-cs"/>
            </a:endParaRP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800" b="1" i="0" u="none" strike="noStrike" kern="1200" cap="none" spc="0" normalizeH="0" baseline="0" noProof="0" dirty="0">
              <a:ln>
                <a:noFill/>
              </a:ln>
              <a:solidFill>
                <a:prstClr val="black"/>
              </a:solidFill>
              <a:effectLst/>
              <a:uLnTx/>
              <a:uFillTx/>
              <a:latin typeface="Barlow"/>
              <a:ea typeface="+mn-ea"/>
              <a:cs typeface="+mn-cs"/>
            </a:endParaRPr>
          </a:p>
        </p:txBody>
      </p:sp>
      <p:graphicFrame>
        <p:nvGraphicFramePr>
          <p:cNvPr id="2" name="Chart 1">
            <a:extLst>
              <a:ext uri="{FF2B5EF4-FFF2-40B4-BE49-F238E27FC236}">
                <a16:creationId xmlns:a16="http://schemas.microsoft.com/office/drawing/2014/main" id="{8DFAC310-F0E8-9284-E772-A85BFA7C4B63}"/>
              </a:ext>
            </a:extLst>
          </p:cNvPr>
          <p:cNvGraphicFramePr/>
          <p:nvPr/>
        </p:nvGraphicFramePr>
        <p:xfrm>
          <a:off x="3177411" y="441098"/>
          <a:ext cx="8074522" cy="58350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C8DA65E-F698-6870-EDAD-97B118B70029}"/>
              </a:ext>
            </a:extLst>
          </p:cNvPr>
          <p:cNvSpPr txBox="1"/>
          <p:nvPr/>
        </p:nvSpPr>
        <p:spPr>
          <a:xfrm>
            <a:off x="7489773" y="6169455"/>
            <a:ext cx="3670181" cy="4154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680 UK adults aged 16+ who are parents of children aged 0-18 and grandparents and looked for sought advice on social and emotional skills, surveyed in May 2024. </a:t>
            </a:r>
            <a:endParaRPr kumimoji="0" lang="en-GB" sz="1200" b="0" i="0" u="none" strike="noStrike" kern="1200" cap="none" spc="0" normalizeH="0" baseline="0" noProof="0">
              <a:ln>
                <a:noFill/>
              </a:ln>
              <a:solidFill>
                <a:prstClr val="white">
                  <a:lumMod val="50000"/>
                </a:prstClr>
              </a:solidFill>
              <a:effectLst/>
              <a:uLnTx/>
              <a:uFillTx/>
              <a:latin typeface="Barlow"/>
              <a:ea typeface="+mn-ea"/>
              <a:cs typeface="+mn-cs"/>
            </a:endParaRPr>
          </a:p>
        </p:txBody>
      </p:sp>
      <p:grpSp>
        <p:nvGrpSpPr>
          <p:cNvPr id="58" name="Group 57">
            <a:extLst>
              <a:ext uri="{FF2B5EF4-FFF2-40B4-BE49-F238E27FC236}">
                <a16:creationId xmlns:a16="http://schemas.microsoft.com/office/drawing/2014/main" id="{6E24BF51-EF18-5103-90C7-79567901D659}"/>
              </a:ext>
            </a:extLst>
          </p:cNvPr>
          <p:cNvGrpSpPr/>
          <p:nvPr/>
        </p:nvGrpSpPr>
        <p:grpSpPr>
          <a:xfrm>
            <a:off x="3838575" y="912835"/>
            <a:ext cx="7973603" cy="4875776"/>
            <a:chOff x="7344076" y="903870"/>
            <a:chExt cx="4494998" cy="4875776"/>
          </a:xfrm>
        </p:grpSpPr>
        <p:cxnSp>
          <p:nvCxnSpPr>
            <p:cNvPr id="8" name="Straight Connector 7">
              <a:extLst>
                <a:ext uri="{FF2B5EF4-FFF2-40B4-BE49-F238E27FC236}">
                  <a16:creationId xmlns:a16="http://schemas.microsoft.com/office/drawing/2014/main" id="{C3192362-711E-F5DF-26E6-C7D7A596CDB1}"/>
                </a:ext>
              </a:extLst>
            </p:cNvPr>
            <p:cNvCxnSpPr>
              <a:cxnSpLocks/>
            </p:cNvCxnSpPr>
            <p:nvPr/>
          </p:nvCxnSpPr>
          <p:spPr>
            <a:xfrm>
              <a:off x="7344076" y="903870"/>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E42CE7-3B30-A6B7-D02B-9610986D0887}"/>
                </a:ext>
              </a:extLst>
            </p:cNvPr>
            <p:cNvCxnSpPr>
              <a:cxnSpLocks/>
            </p:cNvCxnSpPr>
            <p:nvPr/>
          </p:nvCxnSpPr>
          <p:spPr>
            <a:xfrm>
              <a:off x="7344076" y="125141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FCF43A-9675-23A8-1EE9-533D864EDA0E}"/>
                </a:ext>
              </a:extLst>
            </p:cNvPr>
            <p:cNvCxnSpPr>
              <a:cxnSpLocks/>
            </p:cNvCxnSpPr>
            <p:nvPr/>
          </p:nvCxnSpPr>
          <p:spPr>
            <a:xfrm>
              <a:off x="7344076" y="1607270"/>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0D31B0-A607-73B7-C3FB-2516A76688AB}"/>
                </a:ext>
              </a:extLst>
            </p:cNvPr>
            <p:cNvCxnSpPr>
              <a:cxnSpLocks/>
            </p:cNvCxnSpPr>
            <p:nvPr/>
          </p:nvCxnSpPr>
          <p:spPr>
            <a:xfrm>
              <a:off x="7344076" y="195415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ED6E66-1667-58CF-6CD2-5C85366414F1}"/>
                </a:ext>
              </a:extLst>
            </p:cNvPr>
            <p:cNvCxnSpPr>
              <a:cxnSpLocks/>
            </p:cNvCxnSpPr>
            <p:nvPr/>
          </p:nvCxnSpPr>
          <p:spPr>
            <a:xfrm>
              <a:off x="7344076" y="230104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CA9260-46FF-7106-893B-C66A3F88DFC7}"/>
                </a:ext>
              </a:extLst>
            </p:cNvPr>
            <p:cNvCxnSpPr>
              <a:cxnSpLocks/>
            </p:cNvCxnSpPr>
            <p:nvPr/>
          </p:nvCxnSpPr>
          <p:spPr>
            <a:xfrm>
              <a:off x="7344076" y="265557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498914-8D00-3580-BE9A-6FEDF69E0AD6}"/>
                </a:ext>
              </a:extLst>
            </p:cNvPr>
            <p:cNvCxnSpPr>
              <a:cxnSpLocks/>
            </p:cNvCxnSpPr>
            <p:nvPr/>
          </p:nvCxnSpPr>
          <p:spPr>
            <a:xfrm>
              <a:off x="7344076" y="300312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BBC655F-84AA-8CBD-DCBC-8B9BC391FED0}"/>
                </a:ext>
              </a:extLst>
            </p:cNvPr>
            <p:cNvCxnSpPr>
              <a:cxnSpLocks/>
            </p:cNvCxnSpPr>
            <p:nvPr/>
          </p:nvCxnSpPr>
          <p:spPr>
            <a:xfrm>
              <a:off x="7344076" y="3339729"/>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8E2471A-3507-6A6A-8FB6-147DB4A624BF}"/>
                </a:ext>
              </a:extLst>
            </p:cNvPr>
            <p:cNvCxnSpPr>
              <a:cxnSpLocks/>
            </p:cNvCxnSpPr>
            <p:nvPr/>
          </p:nvCxnSpPr>
          <p:spPr>
            <a:xfrm>
              <a:off x="7344076" y="369690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7CF28C-86A4-9004-FE06-D43B47C1E079}"/>
                </a:ext>
              </a:extLst>
            </p:cNvPr>
            <p:cNvCxnSpPr>
              <a:cxnSpLocks/>
            </p:cNvCxnSpPr>
            <p:nvPr/>
          </p:nvCxnSpPr>
          <p:spPr>
            <a:xfrm>
              <a:off x="7344076" y="404379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CF049A3-4A87-0A74-1B12-BB357DD45C20}"/>
                </a:ext>
              </a:extLst>
            </p:cNvPr>
            <p:cNvCxnSpPr>
              <a:cxnSpLocks/>
            </p:cNvCxnSpPr>
            <p:nvPr/>
          </p:nvCxnSpPr>
          <p:spPr>
            <a:xfrm>
              <a:off x="7344076" y="4390017"/>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8D6787-B4AE-5C7A-CCB4-C946D768EF12}"/>
                </a:ext>
              </a:extLst>
            </p:cNvPr>
            <p:cNvCxnSpPr>
              <a:cxnSpLocks/>
            </p:cNvCxnSpPr>
            <p:nvPr/>
          </p:nvCxnSpPr>
          <p:spPr>
            <a:xfrm>
              <a:off x="7344076" y="5095495"/>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660A0D-F05C-B5E0-59FD-09AA39E9781B}"/>
                </a:ext>
              </a:extLst>
            </p:cNvPr>
            <p:cNvCxnSpPr>
              <a:cxnSpLocks/>
            </p:cNvCxnSpPr>
            <p:nvPr/>
          </p:nvCxnSpPr>
          <p:spPr>
            <a:xfrm>
              <a:off x="7344076" y="5433420"/>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91CB72-9C00-58C9-9876-200B5B7047C1}"/>
                </a:ext>
              </a:extLst>
            </p:cNvPr>
            <p:cNvCxnSpPr>
              <a:cxnSpLocks/>
            </p:cNvCxnSpPr>
            <p:nvPr/>
          </p:nvCxnSpPr>
          <p:spPr>
            <a:xfrm>
              <a:off x="7344076" y="577964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3B989E-3450-D643-67A2-BBB4FD2FABF8}"/>
                </a:ext>
              </a:extLst>
            </p:cNvPr>
            <p:cNvCxnSpPr>
              <a:cxnSpLocks/>
            </p:cNvCxnSpPr>
            <p:nvPr/>
          </p:nvCxnSpPr>
          <p:spPr>
            <a:xfrm>
              <a:off x="7344076" y="474591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37B27F91-C3AD-26D2-EC56-EFA9FB6BD0EC}"/>
              </a:ext>
            </a:extLst>
          </p:cNvPr>
          <p:cNvSpPr txBox="1"/>
          <p:nvPr/>
        </p:nvSpPr>
        <p:spPr>
          <a:xfrm>
            <a:off x="10420893" y="601642"/>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+7</a:t>
            </a:r>
          </a:p>
        </p:txBody>
      </p:sp>
      <p:sp>
        <p:nvSpPr>
          <p:cNvPr id="60" name="TextBox 59">
            <a:extLst>
              <a:ext uri="{FF2B5EF4-FFF2-40B4-BE49-F238E27FC236}">
                <a16:creationId xmlns:a16="http://schemas.microsoft.com/office/drawing/2014/main" id="{6D9C385F-5483-2A4C-B2F9-632AC10CFB79}"/>
              </a:ext>
            </a:extLst>
          </p:cNvPr>
          <p:cNvSpPr txBox="1"/>
          <p:nvPr/>
        </p:nvSpPr>
        <p:spPr>
          <a:xfrm>
            <a:off x="10420893" y="95579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+4</a:t>
            </a:r>
          </a:p>
        </p:txBody>
      </p:sp>
      <p:sp>
        <p:nvSpPr>
          <p:cNvPr id="61" name="TextBox 60">
            <a:extLst>
              <a:ext uri="{FF2B5EF4-FFF2-40B4-BE49-F238E27FC236}">
                <a16:creationId xmlns:a16="http://schemas.microsoft.com/office/drawing/2014/main" id="{BA56707D-59E1-D1E8-0249-5A1007A27AB5}"/>
              </a:ext>
            </a:extLst>
          </p:cNvPr>
          <p:cNvSpPr txBox="1"/>
          <p:nvPr/>
        </p:nvSpPr>
        <p:spPr>
          <a:xfrm>
            <a:off x="10420893" y="130334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+5</a:t>
            </a:r>
          </a:p>
        </p:txBody>
      </p:sp>
      <p:sp>
        <p:nvSpPr>
          <p:cNvPr id="62" name="TextBox 61">
            <a:extLst>
              <a:ext uri="{FF2B5EF4-FFF2-40B4-BE49-F238E27FC236}">
                <a16:creationId xmlns:a16="http://schemas.microsoft.com/office/drawing/2014/main" id="{5CC114EF-A40D-C6FE-8D39-95B05D164608}"/>
              </a:ext>
            </a:extLst>
          </p:cNvPr>
          <p:cNvSpPr txBox="1"/>
          <p:nvPr/>
        </p:nvSpPr>
        <p:spPr>
          <a:xfrm>
            <a:off x="10420893" y="1649549"/>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-4</a:t>
            </a:r>
          </a:p>
        </p:txBody>
      </p:sp>
      <p:sp>
        <p:nvSpPr>
          <p:cNvPr id="63" name="TextBox 62">
            <a:extLst>
              <a:ext uri="{FF2B5EF4-FFF2-40B4-BE49-F238E27FC236}">
                <a16:creationId xmlns:a16="http://schemas.microsoft.com/office/drawing/2014/main" id="{9A09CFB4-73CE-96A9-D2B8-47D0E7ABAAE5}"/>
              </a:ext>
            </a:extLst>
          </p:cNvPr>
          <p:cNvSpPr txBox="1"/>
          <p:nvPr/>
        </p:nvSpPr>
        <p:spPr>
          <a:xfrm>
            <a:off x="10420893" y="199709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+3</a:t>
            </a:r>
          </a:p>
        </p:txBody>
      </p:sp>
      <p:sp>
        <p:nvSpPr>
          <p:cNvPr id="64" name="TextBox 63">
            <a:extLst>
              <a:ext uri="{FF2B5EF4-FFF2-40B4-BE49-F238E27FC236}">
                <a16:creationId xmlns:a16="http://schemas.microsoft.com/office/drawing/2014/main" id="{31BA9C65-B5E7-2CB7-6A28-2A11C2A75C35}"/>
              </a:ext>
            </a:extLst>
          </p:cNvPr>
          <p:cNvSpPr txBox="1"/>
          <p:nvPr/>
        </p:nvSpPr>
        <p:spPr>
          <a:xfrm>
            <a:off x="10420893" y="235868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a:t>
            </a:r>
          </a:p>
        </p:txBody>
      </p:sp>
      <p:sp>
        <p:nvSpPr>
          <p:cNvPr id="65" name="TextBox 64">
            <a:extLst>
              <a:ext uri="{FF2B5EF4-FFF2-40B4-BE49-F238E27FC236}">
                <a16:creationId xmlns:a16="http://schemas.microsoft.com/office/drawing/2014/main" id="{819A245C-6D94-8914-D3B5-382BD6E990CA}"/>
              </a:ext>
            </a:extLst>
          </p:cNvPr>
          <p:cNvSpPr txBox="1"/>
          <p:nvPr/>
        </p:nvSpPr>
        <p:spPr>
          <a:xfrm>
            <a:off x="10420893" y="270425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66" name="TextBox 65">
            <a:extLst>
              <a:ext uri="{FF2B5EF4-FFF2-40B4-BE49-F238E27FC236}">
                <a16:creationId xmlns:a16="http://schemas.microsoft.com/office/drawing/2014/main" id="{E9407523-FB9B-B447-2981-DCF8816C8AD4}"/>
              </a:ext>
            </a:extLst>
          </p:cNvPr>
          <p:cNvSpPr txBox="1"/>
          <p:nvPr/>
        </p:nvSpPr>
        <p:spPr>
          <a:xfrm>
            <a:off x="10420893" y="3048078"/>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+4</a:t>
            </a:r>
          </a:p>
        </p:txBody>
      </p:sp>
      <p:sp>
        <p:nvSpPr>
          <p:cNvPr id="67" name="TextBox 66">
            <a:extLst>
              <a:ext uri="{FF2B5EF4-FFF2-40B4-BE49-F238E27FC236}">
                <a16:creationId xmlns:a16="http://schemas.microsoft.com/office/drawing/2014/main" id="{0F56342F-A896-FA2F-C354-62A50E972F01}"/>
              </a:ext>
            </a:extLst>
          </p:cNvPr>
          <p:cNvSpPr txBox="1"/>
          <p:nvPr/>
        </p:nvSpPr>
        <p:spPr>
          <a:xfrm>
            <a:off x="10420893" y="374003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68" name="TextBox 67">
            <a:extLst>
              <a:ext uri="{FF2B5EF4-FFF2-40B4-BE49-F238E27FC236}">
                <a16:creationId xmlns:a16="http://schemas.microsoft.com/office/drawing/2014/main" id="{2CF2524A-3810-57CA-806D-E7ED7FF3137B}"/>
              </a:ext>
            </a:extLst>
          </p:cNvPr>
          <p:cNvSpPr txBox="1"/>
          <p:nvPr/>
        </p:nvSpPr>
        <p:spPr>
          <a:xfrm>
            <a:off x="10420893" y="4097209"/>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+9</a:t>
            </a:r>
          </a:p>
        </p:txBody>
      </p:sp>
      <p:sp>
        <p:nvSpPr>
          <p:cNvPr id="69" name="TextBox 68">
            <a:extLst>
              <a:ext uri="{FF2B5EF4-FFF2-40B4-BE49-F238E27FC236}">
                <a16:creationId xmlns:a16="http://schemas.microsoft.com/office/drawing/2014/main" id="{0B43E340-0836-BE3B-2752-8EF70F7DE038}"/>
              </a:ext>
            </a:extLst>
          </p:cNvPr>
          <p:cNvSpPr txBox="1"/>
          <p:nvPr/>
        </p:nvSpPr>
        <p:spPr>
          <a:xfrm>
            <a:off x="10420893" y="443446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+8</a:t>
            </a:r>
          </a:p>
        </p:txBody>
      </p:sp>
      <p:sp>
        <p:nvSpPr>
          <p:cNvPr id="86" name="TextBox 85">
            <a:extLst>
              <a:ext uri="{FF2B5EF4-FFF2-40B4-BE49-F238E27FC236}">
                <a16:creationId xmlns:a16="http://schemas.microsoft.com/office/drawing/2014/main" id="{B2AFA663-3B31-15DB-742F-29F35FAC0180}"/>
              </a:ext>
            </a:extLst>
          </p:cNvPr>
          <p:cNvSpPr txBox="1"/>
          <p:nvPr/>
        </p:nvSpPr>
        <p:spPr>
          <a:xfrm>
            <a:off x="10420893" y="513783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-1</a:t>
            </a:r>
          </a:p>
        </p:txBody>
      </p:sp>
      <p:sp>
        <p:nvSpPr>
          <p:cNvPr id="87" name="TextBox 86">
            <a:extLst>
              <a:ext uri="{FF2B5EF4-FFF2-40B4-BE49-F238E27FC236}">
                <a16:creationId xmlns:a16="http://schemas.microsoft.com/office/drawing/2014/main" id="{10A71CA6-EC7D-1E5A-0460-8F5BBF1A2A87}"/>
              </a:ext>
            </a:extLst>
          </p:cNvPr>
          <p:cNvSpPr txBox="1"/>
          <p:nvPr/>
        </p:nvSpPr>
        <p:spPr>
          <a:xfrm>
            <a:off x="10420893" y="5482119"/>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+2</a:t>
            </a:r>
          </a:p>
        </p:txBody>
      </p:sp>
      <p:sp>
        <p:nvSpPr>
          <p:cNvPr id="88" name="TextBox 87">
            <a:extLst>
              <a:ext uri="{FF2B5EF4-FFF2-40B4-BE49-F238E27FC236}">
                <a16:creationId xmlns:a16="http://schemas.microsoft.com/office/drawing/2014/main" id="{1A8CC949-F359-18BA-95DC-F025C8253B75}"/>
              </a:ext>
            </a:extLst>
          </p:cNvPr>
          <p:cNvSpPr txBox="1"/>
          <p:nvPr/>
        </p:nvSpPr>
        <p:spPr>
          <a:xfrm>
            <a:off x="10420893" y="582513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-3</a:t>
            </a:r>
          </a:p>
        </p:txBody>
      </p:sp>
      <p:sp>
        <p:nvSpPr>
          <p:cNvPr id="15" name="TextBox 14">
            <a:extLst>
              <a:ext uri="{FF2B5EF4-FFF2-40B4-BE49-F238E27FC236}">
                <a16:creationId xmlns:a16="http://schemas.microsoft.com/office/drawing/2014/main" id="{4943D61B-9CF3-F736-6796-BA84BCE37FB5}"/>
              </a:ext>
            </a:extLst>
          </p:cNvPr>
          <p:cNvSpPr txBox="1"/>
          <p:nvPr/>
        </p:nvSpPr>
        <p:spPr>
          <a:xfrm>
            <a:off x="10420893" y="3388239"/>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+6</a:t>
            </a:r>
          </a:p>
        </p:txBody>
      </p:sp>
      <p:sp>
        <p:nvSpPr>
          <p:cNvPr id="18" name="Isosceles Triangle 17">
            <a:extLst>
              <a:ext uri="{FF2B5EF4-FFF2-40B4-BE49-F238E27FC236}">
                <a16:creationId xmlns:a16="http://schemas.microsoft.com/office/drawing/2014/main" id="{AE298760-C835-00AC-905F-EED54AE35CE5}"/>
              </a:ext>
            </a:extLst>
          </p:cNvPr>
          <p:cNvSpPr/>
          <p:nvPr/>
        </p:nvSpPr>
        <p:spPr>
          <a:xfrm>
            <a:off x="11509877" y="667558"/>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2A930F8D-58A3-5BFC-8E16-35B0FF61944A}"/>
              </a:ext>
            </a:extLst>
          </p:cNvPr>
          <p:cNvSpPr/>
          <p:nvPr/>
        </p:nvSpPr>
        <p:spPr>
          <a:xfrm>
            <a:off x="11509877" y="138938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21A095A8-2154-9445-B25D-1B4B7DC7436D}"/>
              </a:ext>
            </a:extLst>
          </p:cNvPr>
          <p:cNvSpPr/>
          <p:nvPr/>
        </p:nvSpPr>
        <p:spPr>
          <a:xfrm>
            <a:off x="11509877" y="277963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989FF7FF-7C6C-120C-2B7F-6C69620CF9C1}"/>
              </a:ext>
            </a:extLst>
          </p:cNvPr>
          <p:cNvSpPr/>
          <p:nvPr/>
        </p:nvSpPr>
        <p:spPr>
          <a:xfrm>
            <a:off x="11509877" y="346413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67E047A0-60C8-CCF1-5118-D87C11254D9F}"/>
              </a:ext>
            </a:extLst>
          </p:cNvPr>
          <p:cNvSpPr/>
          <p:nvPr/>
        </p:nvSpPr>
        <p:spPr>
          <a:xfrm>
            <a:off x="11509877" y="3817804"/>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Isosceles Triangle 23">
            <a:extLst>
              <a:ext uri="{FF2B5EF4-FFF2-40B4-BE49-F238E27FC236}">
                <a16:creationId xmlns:a16="http://schemas.microsoft.com/office/drawing/2014/main" id="{0C1EA39A-CE81-D37D-BD54-297060C23729}"/>
              </a:ext>
            </a:extLst>
          </p:cNvPr>
          <p:cNvSpPr/>
          <p:nvPr/>
        </p:nvSpPr>
        <p:spPr>
          <a:xfrm>
            <a:off x="11509877" y="416108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Isosceles Triangle 24">
            <a:extLst>
              <a:ext uri="{FF2B5EF4-FFF2-40B4-BE49-F238E27FC236}">
                <a16:creationId xmlns:a16="http://schemas.microsoft.com/office/drawing/2014/main" id="{A5F03564-D394-35F5-1C74-CA3DDC0D7576}"/>
              </a:ext>
            </a:extLst>
          </p:cNvPr>
          <p:cNvSpPr/>
          <p:nvPr/>
        </p:nvSpPr>
        <p:spPr>
          <a:xfrm>
            <a:off x="11509877" y="453353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 Placeholder 12">
            <a:extLst>
              <a:ext uri="{FF2B5EF4-FFF2-40B4-BE49-F238E27FC236}">
                <a16:creationId xmlns:a16="http://schemas.microsoft.com/office/drawing/2014/main" id="{8915EF87-8561-2F71-AB5D-17ABBBA04E33}"/>
              </a:ext>
            </a:extLst>
          </p:cNvPr>
          <p:cNvSpPr txBox="1">
            <a:spLocks/>
          </p:cNvSpPr>
          <p:nvPr/>
        </p:nvSpPr>
        <p:spPr>
          <a:xfrm>
            <a:off x="423478" y="2774488"/>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latin typeface="Barlow"/>
                <a:ea typeface="+mn-ea"/>
                <a:cs typeface="+mn-cs"/>
              </a:rPr>
              <a:t>Q</a:t>
            </a:r>
          </a:p>
        </p:txBody>
      </p:sp>
      <p:sp>
        <p:nvSpPr>
          <p:cNvPr id="10" name="TextBox 9">
            <a:extLst>
              <a:ext uri="{FF2B5EF4-FFF2-40B4-BE49-F238E27FC236}">
                <a16:creationId xmlns:a16="http://schemas.microsoft.com/office/drawing/2014/main" id="{BE161DE1-A1CF-7D44-E978-4EE151A2332E}"/>
              </a:ext>
            </a:extLst>
          </p:cNvPr>
          <p:cNvSpPr txBox="1"/>
          <p:nvPr/>
        </p:nvSpPr>
        <p:spPr>
          <a:xfrm>
            <a:off x="3838575" y="283334"/>
            <a:ext cx="3928148"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Barlow"/>
                <a:ea typeface="+mn-ea"/>
                <a:cs typeface="+mn-cs"/>
              </a:rPr>
              <a:t>Parents of children 0-18 and grandparents</a:t>
            </a:r>
          </a:p>
        </p:txBody>
      </p:sp>
      <p:sp>
        <p:nvSpPr>
          <p:cNvPr id="12" name="Rectangle 11">
            <a:extLst>
              <a:ext uri="{FF2B5EF4-FFF2-40B4-BE49-F238E27FC236}">
                <a16:creationId xmlns:a16="http://schemas.microsoft.com/office/drawing/2014/main" id="{4EA4F1EB-AF0F-F0E7-C735-09D85D1BF64C}"/>
              </a:ext>
            </a:extLst>
          </p:cNvPr>
          <p:cNvSpPr/>
          <p:nvPr/>
        </p:nvSpPr>
        <p:spPr bwMode="gray">
          <a:xfrm>
            <a:off x="437230" y="3943893"/>
            <a:ext cx="169126" cy="3995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2000" b="1" i="0" u="none" strike="noStrike" kern="1200" cap="none" spc="0" normalizeH="0" baseline="0" noProof="0">
                <a:ln>
                  <a:noFill/>
                </a:ln>
                <a:solidFill>
                  <a:srgbClr val="E2DA51">
                    <a:lumMod val="75000"/>
                  </a:srgbClr>
                </a:solidFill>
                <a:effectLst/>
                <a:uLnTx/>
                <a:uFillTx/>
                <a:latin typeface="Barlow"/>
                <a:ea typeface="+mn-ea"/>
                <a:cs typeface="+mn-cs"/>
              </a:rPr>
              <a:t>2024</a:t>
            </a:r>
          </a:p>
        </p:txBody>
      </p:sp>
      <p:sp>
        <p:nvSpPr>
          <p:cNvPr id="16" name="Rectangle 15">
            <a:extLst>
              <a:ext uri="{FF2B5EF4-FFF2-40B4-BE49-F238E27FC236}">
                <a16:creationId xmlns:a16="http://schemas.microsoft.com/office/drawing/2014/main" id="{D025DCC4-F891-3009-B7AA-F66822BAB05B}"/>
              </a:ext>
            </a:extLst>
          </p:cNvPr>
          <p:cNvSpPr/>
          <p:nvPr/>
        </p:nvSpPr>
        <p:spPr bwMode="gray">
          <a:xfrm>
            <a:off x="437230" y="4555092"/>
            <a:ext cx="169126" cy="399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DAFAD"/>
                </a:solidFill>
                <a:effectLst/>
                <a:uLnTx/>
                <a:uFillTx/>
                <a:latin typeface="Barlow"/>
                <a:ea typeface="Segoe UI"/>
                <a:cs typeface="Segoe UI"/>
              </a:rPr>
              <a:t>2023</a:t>
            </a:r>
            <a:r>
              <a:rPr kumimoji="0" lang="en-GB" sz="3200" b="1" i="0" u="none" strike="noStrike" kern="1200" cap="none" spc="0" normalizeH="0" baseline="0" noProof="0">
                <a:ln>
                  <a:noFill/>
                </a:ln>
                <a:solidFill>
                  <a:prstClr val="white"/>
                </a:solidFill>
                <a:effectLst/>
                <a:uLnTx/>
                <a:uFillTx/>
                <a:latin typeface="Barlow"/>
                <a:ea typeface="Segoe UI"/>
                <a:cs typeface="Segoe UI"/>
              </a:rPr>
              <a:t>3</a:t>
            </a:r>
            <a:endParaRPr kumimoji="0" lang="en-US" sz="2000" b="1" i="0" u="none" strike="noStrike" kern="1200" cap="none" spc="0" normalizeH="0" baseline="0" noProof="0">
              <a:ln>
                <a:noFill/>
              </a:ln>
              <a:solidFill>
                <a:srgbClr val="E2DA51">
                  <a:lumMod val="75000"/>
                </a:srgbClr>
              </a:solidFill>
              <a:effectLst/>
              <a:uLnTx/>
              <a:uFillTx/>
              <a:latin typeface="Barlow"/>
              <a:ea typeface="+mn-ea"/>
              <a:cs typeface="+mn-cs"/>
            </a:endParaRPr>
          </a:p>
        </p:txBody>
      </p:sp>
      <p:sp>
        <p:nvSpPr>
          <p:cNvPr id="17" name="TextBox 16">
            <a:extLst>
              <a:ext uri="{FF2B5EF4-FFF2-40B4-BE49-F238E27FC236}">
                <a16:creationId xmlns:a16="http://schemas.microsoft.com/office/drawing/2014/main" id="{213F6F6C-B1ED-C2E9-D814-05D1472661A8}"/>
              </a:ext>
            </a:extLst>
          </p:cNvPr>
          <p:cNvSpPr txBox="1"/>
          <p:nvPr/>
        </p:nvSpPr>
        <p:spPr>
          <a:xfrm>
            <a:off x="10420893" y="4766536"/>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+7</a:t>
            </a:r>
          </a:p>
        </p:txBody>
      </p:sp>
      <p:sp>
        <p:nvSpPr>
          <p:cNvPr id="26" name="TextBox 25">
            <a:extLst>
              <a:ext uri="{FF2B5EF4-FFF2-40B4-BE49-F238E27FC236}">
                <a16:creationId xmlns:a16="http://schemas.microsoft.com/office/drawing/2014/main" id="{2872013B-461D-BE40-A608-4CEFAC1680F3}"/>
              </a:ext>
            </a:extLst>
          </p:cNvPr>
          <p:cNvSpPr txBox="1"/>
          <p:nvPr/>
        </p:nvSpPr>
        <p:spPr>
          <a:xfrm>
            <a:off x="751919" y="6152448"/>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27" name="Isosceles Triangle 26">
            <a:extLst>
              <a:ext uri="{FF2B5EF4-FFF2-40B4-BE49-F238E27FC236}">
                <a16:creationId xmlns:a16="http://schemas.microsoft.com/office/drawing/2014/main" id="{0B995197-9B14-E929-32E7-18EC30301A62}"/>
              </a:ext>
            </a:extLst>
          </p:cNvPr>
          <p:cNvSpPr/>
          <p:nvPr/>
        </p:nvSpPr>
        <p:spPr>
          <a:xfrm>
            <a:off x="437230" y="621277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Isosceles Triangle 27">
            <a:extLst>
              <a:ext uri="{FF2B5EF4-FFF2-40B4-BE49-F238E27FC236}">
                <a16:creationId xmlns:a16="http://schemas.microsoft.com/office/drawing/2014/main" id="{819C8D5F-FF17-02EF-E773-A21FD89D2602}"/>
              </a:ext>
            </a:extLst>
          </p:cNvPr>
          <p:cNvSpPr/>
          <p:nvPr/>
        </p:nvSpPr>
        <p:spPr>
          <a:xfrm rot="10800000">
            <a:off x="590455" y="6203963"/>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6686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37B27F91-C3AD-26D2-EC56-EFA9FB6BD0EC}"/>
              </a:ext>
            </a:extLst>
          </p:cNvPr>
          <p:cNvSpPr txBox="1"/>
          <p:nvPr/>
        </p:nvSpPr>
        <p:spPr>
          <a:xfrm>
            <a:off x="10420893" y="601642"/>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+3</a:t>
            </a:r>
          </a:p>
        </p:txBody>
      </p:sp>
      <p:sp>
        <p:nvSpPr>
          <p:cNvPr id="60" name="TextBox 59">
            <a:extLst>
              <a:ext uri="{FF2B5EF4-FFF2-40B4-BE49-F238E27FC236}">
                <a16:creationId xmlns:a16="http://schemas.microsoft.com/office/drawing/2014/main" id="{6D9C385F-5483-2A4C-B2F9-632AC10CFB79}"/>
              </a:ext>
            </a:extLst>
          </p:cNvPr>
          <p:cNvSpPr txBox="1"/>
          <p:nvPr/>
        </p:nvSpPr>
        <p:spPr>
          <a:xfrm>
            <a:off x="10420893" y="95579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-3</a:t>
            </a:r>
          </a:p>
        </p:txBody>
      </p:sp>
      <p:sp>
        <p:nvSpPr>
          <p:cNvPr id="61" name="TextBox 60">
            <a:extLst>
              <a:ext uri="{FF2B5EF4-FFF2-40B4-BE49-F238E27FC236}">
                <a16:creationId xmlns:a16="http://schemas.microsoft.com/office/drawing/2014/main" id="{BA56707D-59E1-D1E8-0249-5A1007A27AB5}"/>
              </a:ext>
            </a:extLst>
          </p:cNvPr>
          <p:cNvSpPr txBox="1"/>
          <p:nvPr/>
        </p:nvSpPr>
        <p:spPr>
          <a:xfrm>
            <a:off x="10420893" y="130334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0000">
                    <a:lumMod val="85000"/>
                    <a:lumOff val="15000"/>
                  </a:srgbClr>
                </a:solidFill>
                <a:effectLst/>
                <a:uLnTx/>
                <a:uFillTx/>
                <a:latin typeface="Barlow"/>
                <a:ea typeface="+mn-ea"/>
                <a:cs typeface="+mn-cs"/>
              </a:rPr>
              <a:t>+5</a:t>
            </a:r>
          </a:p>
        </p:txBody>
      </p:sp>
      <p:sp>
        <p:nvSpPr>
          <p:cNvPr id="62" name="TextBox 61">
            <a:extLst>
              <a:ext uri="{FF2B5EF4-FFF2-40B4-BE49-F238E27FC236}">
                <a16:creationId xmlns:a16="http://schemas.microsoft.com/office/drawing/2014/main" id="{5CC114EF-A40D-C6FE-8D39-95B05D164608}"/>
              </a:ext>
            </a:extLst>
          </p:cNvPr>
          <p:cNvSpPr txBox="1"/>
          <p:nvPr/>
        </p:nvSpPr>
        <p:spPr>
          <a:xfrm>
            <a:off x="10420893" y="1649549"/>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-1</a:t>
            </a:r>
          </a:p>
        </p:txBody>
      </p:sp>
      <p:sp>
        <p:nvSpPr>
          <p:cNvPr id="63" name="TextBox 62">
            <a:extLst>
              <a:ext uri="{FF2B5EF4-FFF2-40B4-BE49-F238E27FC236}">
                <a16:creationId xmlns:a16="http://schemas.microsoft.com/office/drawing/2014/main" id="{9A09CFB4-73CE-96A9-D2B8-47D0E7ABAAE5}"/>
              </a:ext>
            </a:extLst>
          </p:cNvPr>
          <p:cNvSpPr txBox="1"/>
          <p:nvPr/>
        </p:nvSpPr>
        <p:spPr>
          <a:xfrm>
            <a:off x="10420893" y="199709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a:t>
            </a:r>
          </a:p>
        </p:txBody>
      </p:sp>
      <p:sp>
        <p:nvSpPr>
          <p:cNvPr id="64" name="TextBox 63">
            <a:extLst>
              <a:ext uri="{FF2B5EF4-FFF2-40B4-BE49-F238E27FC236}">
                <a16:creationId xmlns:a16="http://schemas.microsoft.com/office/drawing/2014/main" id="{31BA9C65-B5E7-2CB7-6A28-2A11C2A75C35}"/>
              </a:ext>
            </a:extLst>
          </p:cNvPr>
          <p:cNvSpPr txBox="1"/>
          <p:nvPr/>
        </p:nvSpPr>
        <p:spPr>
          <a:xfrm>
            <a:off x="10420893" y="235868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-2</a:t>
            </a:r>
          </a:p>
        </p:txBody>
      </p:sp>
      <p:sp>
        <p:nvSpPr>
          <p:cNvPr id="65" name="TextBox 64">
            <a:extLst>
              <a:ext uri="{FF2B5EF4-FFF2-40B4-BE49-F238E27FC236}">
                <a16:creationId xmlns:a16="http://schemas.microsoft.com/office/drawing/2014/main" id="{819A245C-6D94-8914-D3B5-382BD6E990CA}"/>
              </a:ext>
            </a:extLst>
          </p:cNvPr>
          <p:cNvSpPr txBox="1"/>
          <p:nvPr/>
        </p:nvSpPr>
        <p:spPr>
          <a:xfrm>
            <a:off x="10420893" y="270425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-6</a:t>
            </a:r>
          </a:p>
        </p:txBody>
      </p:sp>
      <p:sp>
        <p:nvSpPr>
          <p:cNvPr id="66" name="TextBox 65">
            <a:extLst>
              <a:ext uri="{FF2B5EF4-FFF2-40B4-BE49-F238E27FC236}">
                <a16:creationId xmlns:a16="http://schemas.microsoft.com/office/drawing/2014/main" id="{E9407523-FB9B-B447-2981-DCF8816C8AD4}"/>
              </a:ext>
            </a:extLst>
          </p:cNvPr>
          <p:cNvSpPr txBox="1"/>
          <p:nvPr/>
        </p:nvSpPr>
        <p:spPr>
          <a:xfrm>
            <a:off x="10420893" y="3048078"/>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+3</a:t>
            </a:r>
          </a:p>
        </p:txBody>
      </p:sp>
      <p:sp>
        <p:nvSpPr>
          <p:cNvPr id="67" name="TextBox 66">
            <a:extLst>
              <a:ext uri="{FF2B5EF4-FFF2-40B4-BE49-F238E27FC236}">
                <a16:creationId xmlns:a16="http://schemas.microsoft.com/office/drawing/2014/main" id="{0F56342F-A896-FA2F-C354-62A50E972F01}"/>
              </a:ext>
            </a:extLst>
          </p:cNvPr>
          <p:cNvSpPr txBox="1"/>
          <p:nvPr/>
        </p:nvSpPr>
        <p:spPr>
          <a:xfrm>
            <a:off x="10420893" y="374003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+9</a:t>
            </a:r>
          </a:p>
        </p:txBody>
      </p:sp>
      <p:sp>
        <p:nvSpPr>
          <p:cNvPr id="68" name="TextBox 67">
            <a:extLst>
              <a:ext uri="{FF2B5EF4-FFF2-40B4-BE49-F238E27FC236}">
                <a16:creationId xmlns:a16="http://schemas.microsoft.com/office/drawing/2014/main" id="{2CF2524A-3810-57CA-806D-E7ED7FF3137B}"/>
              </a:ext>
            </a:extLst>
          </p:cNvPr>
          <p:cNvSpPr txBox="1"/>
          <p:nvPr/>
        </p:nvSpPr>
        <p:spPr>
          <a:xfrm>
            <a:off x="10420893" y="4097209"/>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+2</a:t>
            </a:r>
          </a:p>
        </p:txBody>
      </p:sp>
      <p:sp>
        <p:nvSpPr>
          <p:cNvPr id="69" name="TextBox 68">
            <a:extLst>
              <a:ext uri="{FF2B5EF4-FFF2-40B4-BE49-F238E27FC236}">
                <a16:creationId xmlns:a16="http://schemas.microsoft.com/office/drawing/2014/main" id="{0B43E340-0836-BE3B-2752-8EF70F7DE038}"/>
              </a:ext>
            </a:extLst>
          </p:cNvPr>
          <p:cNvSpPr txBox="1"/>
          <p:nvPr/>
        </p:nvSpPr>
        <p:spPr>
          <a:xfrm>
            <a:off x="10420893" y="4434467"/>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+6</a:t>
            </a:r>
          </a:p>
        </p:txBody>
      </p:sp>
      <p:sp>
        <p:nvSpPr>
          <p:cNvPr id="86" name="TextBox 85">
            <a:extLst>
              <a:ext uri="{FF2B5EF4-FFF2-40B4-BE49-F238E27FC236}">
                <a16:creationId xmlns:a16="http://schemas.microsoft.com/office/drawing/2014/main" id="{B2AFA663-3B31-15DB-742F-29F35FAC0180}"/>
              </a:ext>
            </a:extLst>
          </p:cNvPr>
          <p:cNvSpPr txBox="1"/>
          <p:nvPr/>
        </p:nvSpPr>
        <p:spPr>
          <a:xfrm>
            <a:off x="10420893" y="5137830"/>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a:t>
            </a:r>
          </a:p>
        </p:txBody>
      </p:sp>
      <p:sp>
        <p:nvSpPr>
          <p:cNvPr id="87" name="TextBox 86">
            <a:extLst>
              <a:ext uri="{FF2B5EF4-FFF2-40B4-BE49-F238E27FC236}">
                <a16:creationId xmlns:a16="http://schemas.microsoft.com/office/drawing/2014/main" id="{10A71CA6-EC7D-1E5A-0460-8F5BBF1A2A87}"/>
              </a:ext>
            </a:extLst>
          </p:cNvPr>
          <p:cNvSpPr txBox="1"/>
          <p:nvPr/>
        </p:nvSpPr>
        <p:spPr>
          <a:xfrm>
            <a:off x="10420893" y="5482119"/>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+7</a:t>
            </a:r>
          </a:p>
        </p:txBody>
      </p:sp>
      <p:sp>
        <p:nvSpPr>
          <p:cNvPr id="88" name="TextBox 87">
            <a:extLst>
              <a:ext uri="{FF2B5EF4-FFF2-40B4-BE49-F238E27FC236}">
                <a16:creationId xmlns:a16="http://schemas.microsoft.com/office/drawing/2014/main" id="{1A8CC949-F359-18BA-95DC-F025C8253B75}"/>
              </a:ext>
            </a:extLst>
          </p:cNvPr>
          <p:cNvSpPr txBox="1"/>
          <p:nvPr/>
        </p:nvSpPr>
        <p:spPr>
          <a:xfrm>
            <a:off x="10420893" y="5825133"/>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+6</a:t>
            </a:r>
          </a:p>
        </p:txBody>
      </p:sp>
      <p:sp>
        <p:nvSpPr>
          <p:cNvPr id="15" name="TextBox 14">
            <a:extLst>
              <a:ext uri="{FF2B5EF4-FFF2-40B4-BE49-F238E27FC236}">
                <a16:creationId xmlns:a16="http://schemas.microsoft.com/office/drawing/2014/main" id="{4943D61B-9CF3-F736-6796-BA84BCE37FB5}"/>
              </a:ext>
            </a:extLst>
          </p:cNvPr>
          <p:cNvSpPr txBox="1"/>
          <p:nvPr/>
        </p:nvSpPr>
        <p:spPr>
          <a:xfrm>
            <a:off x="10420893" y="3397764"/>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-3</a:t>
            </a:r>
          </a:p>
        </p:txBody>
      </p:sp>
      <p:sp>
        <p:nvSpPr>
          <p:cNvPr id="17" name="TextBox 16">
            <a:extLst>
              <a:ext uri="{FF2B5EF4-FFF2-40B4-BE49-F238E27FC236}">
                <a16:creationId xmlns:a16="http://schemas.microsoft.com/office/drawing/2014/main" id="{213F6F6C-B1ED-C2E9-D814-05D1472661A8}"/>
              </a:ext>
            </a:extLst>
          </p:cNvPr>
          <p:cNvSpPr txBox="1"/>
          <p:nvPr/>
        </p:nvSpPr>
        <p:spPr>
          <a:xfrm>
            <a:off x="10420893" y="4795111"/>
            <a:ext cx="162678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-2</a:t>
            </a:r>
          </a:p>
        </p:txBody>
      </p:sp>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437230" y="310026"/>
            <a:ext cx="2983017" cy="1116250"/>
          </a:xfrm>
        </p:spPr>
        <p:txBody>
          <a:bodyPr/>
          <a:lstStyle/>
          <a:p>
            <a:r>
              <a:rPr lang="en-GB" sz="2400" dirty="0"/>
              <a:t>Sources are similar for parents of children aged 0-5, where there has been an uptick in the proportion using parenting apps and children’s centres</a:t>
            </a:r>
          </a:p>
        </p:txBody>
      </p:sp>
      <p:sp>
        <p:nvSpPr>
          <p:cNvPr id="3" name="Text Placeholder 12">
            <a:extLst>
              <a:ext uri="{FF2B5EF4-FFF2-40B4-BE49-F238E27FC236}">
                <a16:creationId xmlns:a16="http://schemas.microsoft.com/office/drawing/2014/main" id="{A2FF44FE-B7EE-1EDB-1152-0EFFEAC1D2BD}"/>
              </a:ext>
            </a:extLst>
          </p:cNvPr>
          <p:cNvSpPr txBox="1">
            <a:spLocks/>
          </p:cNvSpPr>
          <p:nvPr/>
        </p:nvSpPr>
        <p:spPr>
          <a:xfrm>
            <a:off x="718569" y="3723905"/>
            <a:ext cx="3326199" cy="523220"/>
          </a:xfrm>
          <a:prstGeom prst="rect">
            <a:avLst/>
          </a:prstGeom>
        </p:spPr>
        <p:txBody>
          <a:bodyPr lIns="10800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600" b="0" i="0" u="none" strike="noStrike" kern="1200" cap="none" spc="0" normalizeH="0" baseline="0" noProof="0" dirty="0">
                <a:ln>
                  <a:noFill/>
                </a:ln>
                <a:solidFill>
                  <a:srgbClr val="419999"/>
                </a:solidFill>
                <a:effectLst/>
                <a:uLnTx/>
                <a:uFillTx/>
                <a:latin typeface="Barlow"/>
                <a:ea typeface="+mn-ea"/>
                <a:cs typeface="+mn-cs"/>
              </a:rPr>
              <a:t>In the last year, where have you sought information, support or advice about children's social or emotional development ?</a:t>
            </a:r>
            <a:br>
              <a:rPr kumimoji="0" lang="en-GB" sz="1600" b="1" i="0" u="none" strike="noStrike" kern="1200" cap="none" spc="0" normalizeH="0" baseline="0" noProof="0" dirty="0">
                <a:ln>
                  <a:noFill/>
                </a:ln>
                <a:solidFill>
                  <a:srgbClr val="FF740F"/>
                </a:solidFill>
                <a:effectLst/>
                <a:uLnTx/>
                <a:uFillTx/>
                <a:latin typeface="Barlow"/>
                <a:ea typeface="+mn-ea"/>
                <a:cs typeface="+mn-cs"/>
              </a:rPr>
            </a:br>
            <a:endParaRPr kumimoji="0" lang="en-GB" sz="1600" b="1" i="0" u="none" strike="noStrike" kern="1200" cap="none" spc="0" normalizeH="0" baseline="0" noProof="0" dirty="0">
              <a:ln>
                <a:noFill/>
              </a:ln>
              <a:solidFill>
                <a:srgbClr val="FF740F"/>
              </a:solidFill>
              <a:effectLst/>
              <a:uLnTx/>
              <a:uFillTx/>
              <a:latin typeface="Barlow"/>
              <a:ea typeface="+mn-ea"/>
              <a:cs typeface="+mn-cs"/>
            </a:endParaRPr>
          </a:p>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br>
              <a:rPr kumimoji="0" lang="en-GB" sz="1800" b="1" i="0" u="none" strike="noStrike" kern="1200" cap="none" spc="0" normalizeH="0" baseline="0" noProof="0" dirty="0">
                <a:ln>
                  <a:noFill/>
                </a:ln>
                <a:solidFill>
                  <a:srgbClr val="419999"/>
                </a:solidFill>
                <a:effectLst/>
                <a:uLnTx/>
                <a:uFillTx/>
                <a:latin typeface="Barlow"/>
                <a:ea typeface="+mn-ea"/>
                <a:cs typeface="+mn-cs"/>
              </a:rPr>
            </a:br>
            <a:endParaRPr kumimoji="0" lang="en-GB" sz="1800" b="1" i="0" u="none" strike="noStrike" kern="1200" cap="none" spc="0" normalizeH="0" baseline="0" noProof="0" dirty="0">
              <a:ln>
                <a:noFill/>
              </a:ln>
              <a:solidFill>
                <a:prstClr val="black"/>
              </a:solidFill>
              <a:effectLst/>
              <a:uLnTx/>
              <a:uFillTx/>
              <a:latin typeface="Barlow"/>
              <a:ea typeface="+mn-ea"/>
              <a:cs typeface="+mn-cs"/>
            </a:endParaRPr>
          </a:p>
        </p:txBody>
      </p:sp>
      <p:graphicFrame>
        <p:nvGraphicFramePr>
          <p:cNvPr id="2" name="Chart 1">
            <a:extLst>
              <a:ext uri="{FF2B5EF4-FFF2-40B4-BE49-F238E27FC236}">
                <a16:creationId xmlns:a16="http://schemas.microsoft.com/office/drawing/2014/main" id="{8DFAC310-F0E8-9284-E772-A85BFA7C4B63}"/>
              </a:ext>
            </a:extLst>
          </p:cNvPr>
          <p:cNvGraphicFramePr/>
          <p:nvPr/>
        </p:nvGraphicFramePr>
        <p:xfrm>
          <a:off x="3177411" y="441098"/>
          <a:ext cx="8074522" cy="58350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C8DA65E-F698-6870-EDAD-97B118B70029}"/>
              </a:ext>
            </a:extLst>
          </p:cNvPr>
          <p:cNvSpPr txBox="1"/>
          <p:nvPr/>
        </p:nvSpPr>
        <p:spPr>
          <a:xfrm>
            <a:off x="7489773" y="6169455"/>
            <a:ext cx="3670181" cy="4154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Barlow"/>
                <a:ea typeface="+mn-ea"/>
                <a:cs typeface="+mn-cs"/>
              </a:rPr>
              <a:t>Base: 578 UK adults aged 16+ who are parents of children aged 0-5 and looked for sought advice on social and emotional skills, surveyed in May 2024. </a:t>
            </a:r>
            <a:endParaRPr kumimoji="0" lang="en-GB" sz="1200" b="0" i="0" u="none" strike="noStrike" kern="1200" cap="none" spc="0" normalizeH="0" baseline="0" noProof="0" dirty="0">
              <a:ln>
                <a:noFill/>
              </a:ln>
              <a:solidFill>
                <a:prstClr val="white">
                  <a:lumMod val="50000"/>
                </a:prstClr>
              </a:solidFill>
              <a:effectLst/>
              <a:uLnTx/>
              <a:uFillTx/>
              <a:latin typeface="Barlow"/>
              <a:ea typeface="+mn-ea"/>
              <a:cs typeface="+mn-cs"/>
            </a:endParaRPr>
          </a:p>
        </p:txBody>
      </p:sp>
      <p:grpSp>
        <p:nvGrpSpPr>
          <p:cNvPr id="58" name="Group 57">
            <a:extLst>
              <a:ext uri="{FF2B5EF4-FFF2-40B4-BE49-F238E27FC236}">
                <a16:creationId xmlns:a16="http://schemas.microsoft.com/office/drawing/2014/main" id="{6E24BF51-EF18-5103-90C7-79567901D659}"/>
              </a:ext>
            </a:extLst>
          </p:cNvPr>
          <p:cNvGrpSpPr/>
          <p:nvPr/>
        </p:nvGrpSpPr>
        <p:grpSpPr>
          <a:xfrm>
            <a:off x="3838575" y="912835"/>
            <a:ext cx="7973603" cy="4875776"/>
            <a:chOff x="7344076" y="903870"/>
            <a:chExt cx="4494998" cy="4875776"/>
          </a:xfrm>
        </p:grpSpPr>
        <p:cxnSp>
          <p:nvCxnSpPr>
            <p:cNvPr id="8" name="Straight Connector 7">
              <a:extLst>
                <a:ext uri="{FF2B5EF4-FFF2-40B4-BE49-F238E27FC236}">
                  <a16:creationId xmlns:a16="http://schemas.microsoft.com/office/drawing/2014/main" id="{C3192362-711E-F5DF-26E6-C7D7A596CDB1}"/>
                </a:ext>
              </a:extLst>
            </p:cNvPr>
            <p:cNvCxnSpPr>
              <a:cxnSpLocks/>
            </p:cNvCxnSpPr>
            <p:nvPr/>
          </p:nvCxnSpPr>
          <p:spPr>
            <a:xfrm>
              <a:off x="7344076" y="903870"/>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E42CE7-3B30-A6B7-D02B-9610986D0887}"/>
                </a:ext>
              </a:extLst>
            </p:cNvPr>
            <p:cNvCxnSpPr>
              <a:cxnSpLocks/>
            </p:cNvCxnSpPr>
            <p:nvPr/>
          </p:nvCxnSpPr>
          <p:spPr>
            <a:xfrm>
              <a:off x="7344076" y="125141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FCF43A-9675-23A8-1EE9-533D864EDA0E}"/>
                </a:ext>
              </a:extLst>
            </p:cNvPr>
            <p:cNvCxnSpPr>
              <a:cxnSpLocks/>
            </p:cNvCxnSpPr>
            <p:nvPr/>
          </p:nvCxnSpPr>
          <p:spPr>
            <a:xfrm>
              <a:off x="7344076" y="1607270"/>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0D31B0-A607-73B7-C3FB-2516A76688AB}"/>
                </a:ext>
              </a:extLst>
            </p:cNvPr>
            <p:cNvCxnSpPr>
              <a:cxnSpLocks/>
            </p:cNvCxnSpPr>
            <p:nvPr/>
          </p:nvCxnSpPr>
          <p:spPr>
            <a:xfrm>
              <a:off x="7344076" y="195415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ED6E66-1667-58CF-6CD2-5C85366414F1}"/>
                </a:ext>
              </a:extLst>
            </p:cNvPr>
            <p:cNvCxnSpPr>
              <a:cxnSpLocks/>
            </p:cNvCxnSpPr>
            <p:nvPr/>
          </p:nvCxnSpPr>
          <p:spPr>
            <a:xfrm>
              <a:off x="7344076" y="230104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CA9260-46FF-7106-893B-C66A3F88DFC7}"/>
                </a:ext>
              </a:extLst>
            </p:cNvPr>
            <p:cNvCxnSpPr>
              <a:cxnSpLocks/>
            </p:cNvCxnSpPr>
            <p:nvPr/>
          </p:nvCxnSpPr>
          <p:spPr>
            <a:xfrm>
              <a:off x="7344076" y="265557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498914-8D00-3580-BE9A-6FEDF69E0AD6}"/>
                </a:ext>
              </a:extLst>
            </p:cNvPr>
            <p:cNvCxnSpPr>
              <a:cxnSpLocks/>
            </p:cNvCxnSpPr>
            <p:nvPr/>
          </p:nvCxnSpPr>
          <p:spPr>
            <a:xfrm>
              <a:off x="7344076" y="300312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BBC655F-84AA-8CBD-DCBC-8B9BC391FED0}"/>
                </a:ext>
              </a:extLst>
            </p:cNvPr>
            <p:cNvCxnSpPr>
              <a:cxnSpLocks/>
            </p:cNvCxnSpPr>
            <p:nvPr/>
          </p:nvCxnSpPr>
          <p:spPr>
            <a:xfrm>
              <a:off x="7344076" y="3339729"/>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8E2471A-3507-6A6A-8FB6-147DB4A624BF}"/>
                </a:ext>
              </a:extLst>
            </p:cNvPr>
            <p:cNvCxnSpPr>
              <a:cxnSpLocks/>
            </p:cNvCxnSpPr>
            <p:nvPr/>
          </p:nvCxnSpPr>
          <p:spPr>
            <a:xfrm>
              <a:off x="7344076" y="369690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7CF28C-86A4-9004-FE06-D43B47C1E079}"/>
                </a:ext>
              </a:extLst>
            </p:cNvPr>
            <p:cNvCxnSpPr>
              <a:cxnSpLocks/>
            </p:cNvCxnSpPr>
            <p:nvPr/>
          </p:nvCxnSpPr>
          <p:spPr>
            <a:xfrm>
              <a:off x="7344076" y="4043791"/>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CF049A3-4A87-0A74-1B12-BB357DD45C20}"/>
                </a:ext>
              </a:extLst>
            </p:cNvPr>
            <p:cNvCxnSpPr>
              <a:cxnSpLocks/>
            </p:cNvCxnSpPr>
            <p:nvPr/>
          </p:nvCxnSpPr>
          <p:spPr>
            <a:xfrm>
              <a:off x="7344076" y="4390017"/>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8D6787-B4AE-5C7A-CCB4-C946D768EF12}"/>
                </a:ext>
              </a:extLst>
            </p:cNvPr>
            <p:cNvCxnSpPr>
              <a:cxnSpLocks/>
            </p:cNvCxnSpPr>
            <p:nvPr/>
          </p:nvCxnSpPr>
          <p:spPr>
            <a:xfrm>
              <a:off x="7344076" y="5095495"/>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660A0D-F05C-B5E0-59FD-09AA39E9781B}"/>
                </a:ext>
              </a:extLst>
            </p:cNvPr>
            <p:cNvCxnSpPr>
              <a:cxnSpLocks/>
            </p:cNvCxnSpPr>
            <p:nvPr/>
          </p:nvCxnSpPr>
          <p:spPr>
            <a:xfrm>
              <a:off x="7344076" y="5433420"/>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91CB72-9C00-58C9-9876-200B5B7047C1}"/>
                </a:ext>
              </a:extLst>
            </p:cNvPr>
            <p:cNvCxnSpPr>
              <a:cxnSpLocks/>
            </p:cNvCxnSpPr>
            <p:nvPr/>
          </p:nvCxnSpPr>
          <p:spPr>
            <a:xfrm>
              <a:off x="7344076" y="5779646"/>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3B989E-3450-D643-67A2-BBB4FD2FABF8}"/>
                </a:ext>
              </a:extLst>
            </p:cNvPr>
            <p:cNvCxnSpPr>
              <a:cxnSpLocks/>
            </p:cNvCxnSpPr>
            <p:nvPr/>
          </p:nvCxnSpPr>
          <p:spPr>
            <a:xfrm>
              <a:off x="7344076" y="4745918"/>
              <a:ext cx="449499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9" name="Isosceles Triangle 18">
            <a:extLst>
              <a:ext uri="{FF2B5EF4-FFF2-40B4-BE49-F238E27FC236}">
                <a16:creationId xmlns:a16="http://schemas.microsoft.com/office/drawing/2014/main" id="{2A930F8D-58A3-5BFC-8E16-35B0FF61944A}"/>
              </a:ext>
            </a:extLst>
          </p:cNvPr>
          <p:cNvSpPr/>
          <p:nvPr/>
        </p:nvSpPr>
        <p:spPr>
          <a:xfrm>
            <a:off x="11509877" y="138938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21A095A8-2154-9445-B25D-1B4B7DC7436D}"/>
              </a:ext>
            </a:extLst>
          </p:cNvPr>
          <p:cNvSpPr/>
          <p:nvPr/>
        </p:nvSpPr>
        <p:spPr>
          <a:xfrm rot="10800000">
            <a:off x="11509199" y="2778469"/>
            <a:ext cx="119470" cy="127801"/>
          </a:xfrm>
          <a:prstGeom prst="triangle">
            <a:avLst/>
          </a:prstGeom>
          <a:solidFill>
            <a:schemeClr val="accent5"/>
          </a:solid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67E047A0-60C8-CCF1-5118-D87C11254D9F}"/>
              </a:ext>
            </a:extLst>
          </p:cNvPr>
          <p:cNvSpPr/>
          <p:nvPr/>
        </p:nvSpPr>
        <p:spPr>
          <a:xfrm>
            <a:off x="11509877" y="3817804"/>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Isosceles Triangle 24">
            <a:extLst>
              <a:ext uri="{FF2B5EF4-FFF2-40B4-BE49-F238E27FC236}">
                <a16:creationId xmlns:a16="http://schemas.microsoft.com/office/drawing/2014/main" id="{A5F03564-D394-35F5-1C74-CA3DDC0D7576}"/>
              </a:ext>
            </a:extLst>
          </p:cNvPr>
          <p:cNvSpPr/>
          <p:nvPr/>
        </p:nvSpPr>
        <p:spPr>
          <a:xfrm>
            <a:off x="11509877" y="4533530"/>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 Placeholder 12">
            <a:extLst>
              <a:ext uri="{FF2B5EF4-FFF2-40B4-BE49-F238E27FC236}">
                <a16:creationId xmlns:a16="http://schemas.microsoft.com/office/drawing/2014/main" id="{8915EF87-8561-2F71-AB5D-17ABBBA04E33}"/>
              </a:ext>
            </a:extLst>
          </p:cNvPr>
          <p:cNvSpPr txBox="1">
            <a:spLocks/>
          </p:cNvSpPr>
          <p:nvPr/>
        </p:nvSpPr>
        <p:spPr>
          <a:xfrm>
            <a:off x="423478" y="3111945"/>
            <a:ext cx="554908"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dirty="0">
                <a:ln>
                  <a:noFill/>
                </a:ln>
                <a:solidFill>
                  <a:srgbClr val="C6E0E0"/>
                </a:solidFill>
                <a:effectLst/>
                <a:uLnTx/>
                <a:uFillTx/>
                <a:latin typeface="Barlow"/>
                <a:ea typeface="+mn-ea"/>
                <a:cs typeface="+mn-cs"/>
              </a:rPr>
              <a:t>Q</a:t>
            </a:r>
          </a:p>
        </p:txBody>
      </p:sp>
      <p:sp>
        <p:nvSpPr>
          <p:cNvPr id="12" name="Rectangle 11">
            <a:extLst>
              <a:ext uri="{FF2B5EF4-FFF2-40B4-BE49-F238E27FC236}">
                <a16:creationId xmlns:a16="http://schemas.microsoft.com/office/drawing/2014/main" id="{4EA4F1EB-AF0F-F0E7-C735-09D85D1BF64C}"/>
              </a:ext>
            </a:extLst>
          </p:cNvPr>
          <p:cNvSpPr/>
          <p:nvPr/>
        </p:nvSpPr>
        <p:spPr bwMode="gray">
          <a:xfrm>
            <a:off x="437230" y="4281350"/>
            <a:ext cx="169126" cy="3995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kumimoji="0" lang="en-US" sz="2000" b="1" i="0" u="none" strike="noStrike" kern="1200" cap="none" spc="0" normalizeH="0" baseline="0" noProof="0">
                <a:ln>
                  <a:noFill/>
                </a:ln>
                <a:solidFill>
                  <a:srgbClr val="E2DA51">
                    <a:lumMod val="75000"/>
                  </a:srgbClr>
                </a:solidFill>
                <a:effectLst/>
                <a:uLnTx/>
                <a:uFillTx/>
                <a:latin typeface="Barlow"/>
                <a:ea typeface="+mn-ea"/>
                <a:cs typeface="+mn-cs"/>
              </a:rPr>
              <a:t>2024</a:t>
            </a:r>
          </a:p>
        </p:txBody>
      </p:sp>
      <p:sp>
        <p:nvSpPr>
          <p:cNvPr id="16" name="Rectangle 15">
            <a:extLst>
              <a:ext uri="{FF2B5EF4-FFF2-40B4-BE49-F238E27FC236}">
                <a16:creationId xmlns:a16="http://schemas.microsoft.com/office/drawing/2014/main" id="{D025DCC4-F891-3009-B7AA-F66822BAB05B}"/>
              </a:ext>
            </a:extLst>
          </p:cNvPr>
          <p:cNvSpPr/>
          <p:nvPr/>
        </p:nvSpPr>
        <p:spPr bwMode="gray">
          <a:xfrm>
            <a:off x="437230" y="4892549"/>
            <a:ext cx="169126" cy="399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DAFAD"/>
                </a:solidFill>
                <a:effectLst/>
                <a:uLnTx/>
                <a:uFillTx/>
                <a:latin typeface="Barlow"/>
                <a:ea typeface="Segoe UI"/>
                <a:cs typeface="Segoe UI"/>
              </a:rPr>
              <a:t>2023</a:t>
            </a:r>
            <a:r>
              <a:rPr kumimoji="0" lang="en-GB" sz="3200" b="1" i="0" u="none" strike="noStrike" kern="1200" cap="none" spc="0" normalizeH="0" baseline="0" noProof="0">
                <a:ln>
                  <a:noFill/>
                </a:ln>
                <a:solidFill>
                  <a:prstClr val="white"/>
                </a:solidFill>
                <a:effectLst/>
                <a:uLnTx/>
                <a:uFillTx/>
                <a:latin typeface="Barlow"/>
                <a:ea typeface="Segoe UI"/>
                <a:cs typeface="Segoe UI"/>
              </a:rPr>
              <a:t>3</a:t>
            </a:r>
            <a:endParaRPr kumimoji="0" lang="en-US" sz="2000" b="1" i="0" u="none" strike="noStrike" kern="1200" cap="none" spc="0" normalizeH="0" baseline="0" noProof="0">
              <a:ln>
                <a:noFill/>
              </a:ln>
              <a:solidFill>
                <a:srgbClr val="E2DA51">
                  <a:lumMod val="75000"/>
                </a:srgbClr>
              </a:solidFill>
              <a:effectLst/>
              <a:uLnTx/>
              <a:uFillTx/>
              <a:latin typeface="Barlow"/>
              <a:ea typeface="+mn-ea"/>
              <a:cs typeface="+mn-cs"/>
            </a:endParaRPr>
          </a:p>
        </p:txBody>
      </p:sp>
      <p:sp>
        <p:nvSpPr>
          <p:cNvPr id="13" name="TextBox 12">
            <a:extLst>
              <a:ext uri="{FF2B5EF4-FFF2-40B4-BE49-F238E27FC236}">
                <a16:creationId xmlns:a16="http://schemas.microsoft.com/office/drawing/2014/main" id="{79D2F937-F3C5-2667-3F69-9C08D666AFD1}"/>
              </a:ext>
            </a:extLst>
          </p:cNvPr>
          <p:cNvSpPr txBox="1"/>
          <p:nvPr/>
        </p:nvSpPr>
        <p:spPr>
          <a:xfrm>
            <a:off x="3838575" y="280647"/>
            <a:ext cx="411974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Parents of children 0-5</a:t>
            </a:r>
          </a:p>
        </p:txBody>
      </p:sp>
      <p:sp>
        <p:nvSpPr>
          <p:cNvPr id="26" name="Isosceles Triangle 25">
            <a:extLst>
              <a:ext uri="{FF2B5EF4-FFF2-40B4-BE49-F238E27FC236}">
                <a16:creationId xmlns:a16="http://schemas.microsoft.com/office/drawing/2014/main" id="{C404F3AD-4508-67B8-D6FE-71EF96D35984}"/>
              </a:ext>
            </a:extLst>
          </p:cNvPr>
          <p:cNvSpPr/>
          <p:nvPr/>
        </p:nvSpPr>
        <p:spPr>
          <a:xfrm>
            <a:off x="11530334" y="556890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Isosceles Triangle 26">
            <a:extLst>
              <a:ext uri="{FF2B5EF4-FFF2-40B4-BE49-F238E27FC236}">
                <a16:creationId xmlns:a16="http://schemas.microsoft.com/office/drawing/2014/main" id="{E858E9D4-0889-77D9-6724-3D5AA57745D8}"/>
              </a:ext>
            </a:extLst>
          </p:cNvPr>
          <p:cNvSpPr/>
          <p:nvPr/>
        </p:nvSpPr>
        <p:spPr>
          <a:xfrm>
            <a:off x="11530334" y="592844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0F63443A-E171-1827-BB01-CE5CFC2E54FD}"/>
              </a:ext>
            </a:extLst>
          </p:cNvPr>
          <p:cNvSpPr txBox="1"/>
          <p:nvPr/>
        </p:nvSpPr>
        <p:spPr>
          <a:xfrm>
            <a:off x="751919" y="6152448"/>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29" name="Isosceles Triangle 28">
            <a:extLst>
              <a:ext uri="{FF2B5EF4-FFF2-40B4-BE49-F238E27FC236}">
                <a16:creationId xmlns:a16="http://schemas.microsoft.com/office/drawing/2014/main" id="{ABD0B64A-2CD7-1BB7-0F32-EC68CF4716C5}"/>
              </a:ext>
            </a:extLst>
          </p:cNvPr>
          <p:cNvSpPr/>
          <p:nvPr/>
        </p:nvSpPr>
        <p:spPr>
          <a:xfrm>
            <a:off x="437230" y="6212775"/>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E971F7FC-7D91-11DC-ADFF-26067EDAA0F2}"/>
              </a:ext>
            </a:extLst>
          </p:cNvPr>
          <p:cNvSpPr/>
          <p:nvPr/>
        </p:nvSpPr>
        <p:spPr>
          <a:xfrm rot="10800000">
            <a:off x="590455" y="6203963"/>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2228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991394-E3C8-8D03-7FDF-F51359939605}"/>
              </a:ext>
            </a:extLst>
          </p:cNvPr>
          <p:cNvSpPr txBox="1">
            <a:spLocks/>
          </p:cNvSpPr>
          <p:nvPr/>
        </p:nvSpPr>
        <p:spPr>
          <a:xfrm>
            <a:off x="625040" y="2560931"/>
            <a:ext cx="7233086" cy="715669"/>
          </a:xfrm>
          <a:prstGeom prst="rect">
            <a:avLst/>
          </a:prstGeom>
        </p:spPr>
        <p:txBody>
          <a:bodyPr vert="horz" wrap="square" lIns="0" tIns="0" rIns="0" bIns="0" rtlCol="0" anchor="t">
            <a:noAutofit/>
          </a:bodyPr>
          <a:lstStyle>
            <a:lvl1pPr algn="l" defTabSz="914400" rtl="0" eaLnBrk="1" latinLnBrk="0" hangingPunct="1">
              <a:lnSpc>
                <a:spcPct val="100000"/>
              </a:lnSpc>
              <a:spcBef>
                <a:spcPct val="0"/>
              </a:spcBef>
              <a:buNone/>
              <a:defRPr sz="3200" b="1" kern="1200" cap="none" spc="0" baseline="0">
                <a:solidFill>
                  <a:schemeClr val="tx1"/>
                </a:solidFill>
                <a:latin typeface="+mn-lt"/>
                <a:ea typeface="+mj-ea"/>
                <a:cs typeface="+mj-cs"/>
              </a:defRPr>
            </a:lvl1pPr>
          </a:lstStyle>
          <a:p>
            <a:r>
              <a:rPr lang="en-GB" sz="6000" dirty="0">
                <a:solidFill>
                  <a:schemeClr val="bg1"/>
                </a:solidFill>
              </a:rPr>
              <a:t>Attitudes towards early childhood by different UK nations</a:t>
            </a:r>
          </a:p>
        </p:txBody>
      </p:sp>
      <p:sp>
        <p:nvSpPr>
          <p:cNvPr id="2" name="Title 1">
            <a:extLst>
              <a:ext uri="{FF2B5EF4-FFF2-40B4-BE49-F238E27FC236}">
                <a16:creationId xmlns:a16="http://schemas.microsoft.com/office/drawing/2014/main" id="{D5608A3E-33CB-CC4D-DFE0-F7D76A34FB2F}"/>
              </a:ext>
            </a:extLst>
          </p:cNvPr>
          <p:cNvSpPr>
            <a:spLocks noGrp="1"/>
          </p:cNvSpPr>
          <p:nvPr>
            <p:ph type="title"/>
          </p:nvPr>
        </p:nvSpPr>
        <p:spPr>
          <a:xfrm>
            <a:off x="625039" y="364690"/>
            <a:ext cx="7010201" cy="715669"/>
          </a:xfrm>
        </p:spPr>
        <p:txBody>
          <a:bodyPr/>
          <a:lstStyle/>
          <a:p>
            <a:r>
              <a:rPr lang="en-GB" sz="13800" dirty="0">
                <a:solidFill>
                  <a:schemeClr val="bg1"/>
                </a:solidFill>
              </a:rPr>
              <a:t>3</a:t>
            </a:r>
          </a:p>
        </p:txBody>
      </p:sp>
    </p:spTree>
    <p:extLst>
      <p:ext uri="{BB962C8B-B14F-4D97-AF65-F5344CB8AC3E}">
        <p14:creationId xmlns:p14="http://schemas.microsoft.com/office/powerpoint/2010/main" val="368346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9E83-4711-8CE8-FED9-A37AA846EEA1}"/>
              </a:ext>
            </a:extLst>
          </p:cNvPr>
          <p:cNvSpPr>
            <a:spLocks noGrp="1"/>
          </p:cNvSpPr>
          <p:nvPr>
            <p:ph type="title"/>
          </p:nvPr>
        </p:nvSpPr>
        <p:spPr>
          <a:xfrm>
            <a:off x="625039" y="364690"/>
            <a:ext cx="7010201" cy="715669"/>
          </a:xfrm>
        </p:spPr>
        <p:txBody>
          <a:bodyPr/>
          <a:lstStyle/>
          <a:p>
            <a:r>
              <a:rPr lang="en-GB" sz="13800" dirty="0">
                <a:solidFill>
                  <a:schemeClr val="bg1"/>
                </a:solidFill>
              </a:rPr>
              <a:t>1</a:t>
            </a:r>
          </a:p>
        </p:txBody>
      </p:sp>
      <p:sp>
        <p:nvSpPr>
          <p:cNvPr id="3" name="Title 1">
            <a:extLst>
              <a:ext uri="{FF2B5EF4-FFF2-40B4-BE49-F238E27FC236}">
                <a16:creationId xmlns:a16="http://schemas.microsoft.com/office/drawing/2014/main" id="{491671DF-C673-57C2-AB1F-B579E7A307DB}"/>
              </a:ext>
            </a:extLst>
          </p:cNvPr>
          <p:cNvSpPr txBox="1">
            <a:spLocks/>
          </p:cNvSpPr>
          <p:nvPr/>
        </p:nvSpPr>
        <p:spPr>
          <a:xfrm>
            <a:off x="625040" y="2560931"/>
            <a:ext cx="6871136" cy="715669"/>
          </a:xfrm>
          <a:prstGeom prst="rect">
            <a:avLst/>
          </a:prstGeom>
        </p:spPr>
        <p:txBody>
          <a:bodyPr vert="horz" wrap="square" lIns="0" tIns="0" rIns="0" bIns="0" rtlCol="0" anchor="t">
            <a:noAutofit/>
          </a:bodyPr>
          <a:lstStyle>
            <a:lvl1pPr algn="l" defTabSz="914400" rtl="0" eaLnBrk="1" latinLnBrk="0" hangingPunct="1">
              <a:lnSpc>
                <a:spcPct val="100000"/>
              </a:lnSpc>
              <a:spcBef>
                <a:spcPct val="0"/>
              </a:spcBef>
              <a:buNone/>
              <a:defRPr sz="3200" b="1" kern="1200" cap="none" spc="0" baseline="0">
                <a:solidFill>
                  <a:schemeClr val="tx1"/>
                </a:solidFill>
                <a:latin typeface="+mn-lt"/>
                <a:ea typeface="+mj-ea"/>
                <a:cs typeface="+mj-cs"/>
              </a:defRPr>
            </a:lvl1pPr>
          </a:lstStyle>
          <a:p>
            <a:r>
              <a:rPr lang="en-GB" sz="6000">
                <a:solidFill>
                  <a:schemeClr val="bg1"/>
                </a:solidFill>
              </a:rPr>
              <a:t>General attitudes and trends towards early childhood</a:t>
            </a:r>
          </a:p>
        </p:txBody>
      </p:sp>
    </p:spTree>
    <p:extLst>
      <p:ext uri="{BB962C8B-B14F-4D97-AF65-F5344CB8AC3E}">
        <p14:creationId xmlns:p14="http://schemas.microsoft.com/office/powerpoint/2010/main" val="225379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sp>
        <p:nvSpPr>
          <p:cNvPr id="4" name="Slide Number Placeholder 3">
            <a:extLst>
              <a:ext uri="{FF2B5EF4-FFF2-40B4-BE49-F238E27FC236}">
                <a16:creationId xmlns:a16="http://schemas.microsoft.com/office/drawing/2014/main" id="{C294A44A-BD6A-47FF-A03D-24674AB18B89}"/>
              </a:ext>
            </a:extLst>
          </p:cNvPr>
          <p:cNvSpPr>
            <a:spLocks noGrp="1"/>
          </p:cNvSpPr>
          <p:nvPr>
            <p:ph type="sldNum" sz="quarter" idx="4"/>
          </p:nvPr>
        </p:nvSpPr>
        <p:spPr/>
        <p:txBody>
          <a:bodyPr/>
          <a:lstStyle/>
          <a:p>
            <a:fld id="{D61AABEC-672F-4B68-B914-690DA978312C}" type="slidenum">
              <a:rPr lang="en-GB" smtClean="0"/>
              <a:pPr/>
              <a:t>40</a:t>
            </a:fld>
            <a:r>
              <a:rPr lang="en-GB"/>
              <a:t>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6" name="Group 5">
            <a:extLst>
              <a:ext uri="{FF2B5EF4-FFF2-40B4-BE49-F238E27FC236}">
                <a16:creationId xmlns:a16="http://schemas.microsoft.com/office/drawing/2014/main" id="{0327DB67-F191-90B7-894C-1CA9A18A1B78}"/>
              </a:ext>
            </a:extLst>
          </p:cNvPr>
          <p:cNvGrpSpPr/>
          <p:nvPr/>
        </p:nvGrpSpPr>
        <p:grpSpPr>
          <a:xfrm>
            <a:off x="5035240" y="1914591"/>
            <a:ext cx="746158" cy="666769"/>
            <a:chOff x="4949515" y="1914591"/>
            <a:chExt cx="746158" cy="666769"/>
          </a:xfrm>
        </p:grpSpPr>
        <p:sp>
          <p:nvSpPr>
            <p:cNvPr id="7" name="Oval 6">
              <a:extLst>
                <a:ext uri="{FF2B5EF4-FFF2-40B4-BE49-F238E27FC236}">
                  <a16:creationId xmlns:a16="http://schemas.microsoft.com/office/drawing/2014/main" id="{C59A0BB7-AB75-B862-9DF9-DD481D0F5E27}"/>
                </a:ext>
              </a:extLst>
            </p:cNvPr>
            <p:cNvSpPr/>
            <p:nvPr/>
          </p:nvSpPr>
          <p:spPr>
            <a:xfrm>
              <a:off x="4949515" y="1914591"/>
              <a:ext cx="691116" cy="6667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1" name="TextBox 10">
              <a:extLst>
                <a:ext uri="{FF2B5EF4-FFF2-40B4-BE49-F238E27FC236}">
                  <a16:creationId xmlns:a16="http://schemas.microsoft.com/office/drawing/2014/main" id="{43F5EDF1-F2DC-94B1-712A-2DC5A34F3739}"/>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409434" y="5357288"/>
            <a:ext cx="664329" cy="664329"/>
          </a:xfrm>
          <a:prstGeom prst="rect">
            <a:avLst/>
          </a:prstGeom>
          <a:noFill/>
          <a:ln>
            <a:noFill/>
          </a:ln>
        </p:spPr>
      </p:pic>
      <p:grpSp>
        <p:nvGrpSpPr>
          <p:cNvPr id="36" name="Group 35">
            <a:extLst>
              <a:ext uri="{FF2B5EF4-FFF2-40B4-BE49-F238E27FC236}">
                <a16:creationId xmlns:a16="http://schemas.microsoft.com/office/drawing/2014/main" id="{C3DB1D41-1ECC-6771-430E-F2E404C1E531}"/>
              </a:ext>
            </a:extLst>
          </p:cNvPr>
          <p:cNvGrpSpPr/>
          <p:nvPr/>
        </p:nvGrpSpPr>
        <p:grpSpPr>
          <a:xfrm>
            <a:off x="8838779" y="2921526"/>
            <a:ext cx="691116" cy="666769"/>
            <a:chOff x="4949515" y="1914591"/>
            <a:chExt cx="691116" cy="666769"/>
          </a:xfrm>
          <a:solidFill>
            <a:schemeClr val="accent5"/>
          </a:solidFill>
        </p:grpSpPr>
        <p:sp>
          <p:nvSpPr>
            <p:cNvPr id="37" name="Oval 36">
              <a:extLst>
                <a:ext uri="{FF2B5EF4-FFF2-40B4-BE49-F238E27FC236}">
                  <a16:creationId xmlns:a16="http://schemas.microsoft.com/office/drawing/2014/main" id="{C9E23E5E-4648-5B47-DDB8-A1BE7ECCB89D}"/>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8" name="TextBox 37">
              <a:extLst>
                <a:ext uri="{FF2B5EF4-FFF2-40B4-BE49-F238E27FC236}">
                  <a16:creationId xmlns:a16="http://schemas.microsoft.com/office/drawing/2014/main" id="{49897E15-B100-42EB-C700-D9EF7B1D4776}"/>
                </a:ext>
              </a:extLst>
            </p:cNvPr>
            <p:cNvSpPr txBox="1"/>
            <p:nvPr/>
          </p:nvSpPr>
          <p:spPr>
            <a:xfrm>
              <a:off x="5060646" y="2035078"/>
              <a:ext cx="57201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70%</a:t>
              </a:r>
            </a:p>
          </p:txBody>
        </p:sp>
      </p:grpSp>
      <p:grpSp>
        <p:nvGrpSpPr>
          <p:cNvPr id="45" name="Group 44">
            <a:extLst>
              <a:ext uri="{FF2B5EF4-FFF2-40B4-BE49-F238E27FC236}">
                <a16:creationId xmlns:a16="http://schemas.microsoft.com/office/drawing/2014/main" id="{A9D9180B-E44C-396D-2ACB-6B93EDB3E758}"/>
              </a:ext>
            </a:extLst>
          </p:cNvPr>
          <p:cNvGrpSpPr/>
          <p:nvPr/>
        </p:nvGrpSpPr>
        <p:grpSpPr>
          <a:xfrm>
            <a:off x="8959345" y="3293012"/>
            <a:ext cx="691116" cy="666769"/>
            <a:chOff x="4949515" y="1914591"/>
            <a:chExt cx="691116" cy="666769"/>
          </a:xfrm>
          <a:solidFill>
            <a:schemeClr val="tx2"/>
          </a:solidFill>
        </p:grpSpPr>
        <p:sp>
          <p:nvSpPr>
            <p:cNvPr id="46" name="Oval 45">
              <a:extLst>
                <a:ext uri="{FF2B5EF4-FFF2-40B4-BE49-F238E27FC236}">
                  <a16:creationId xmlns:a16="http://schemas.microsoft.com/office/drawing/2014/main" id="{EB51D464-CD2A-6C66-6B19-C4DF569541D1}"/>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7" name="TextBox 46">
              <a:extLst>
                <a:ext uri="{FF2B5EF4-FFF2-40B4-BE49-F238E27FC236}">
                  <a16:creationId xmlns:a16="http://schemas.microsoft.com/office/drawing/2014/main" id="{A4A088C0-A430-946B-CB3B-713ACE32238A}"/>
                </a:ext>
              </a:extLst>
            </p:cNvPr>
            <p:cNvSpPr txBox="1"/>
            <p:nvPr/>
          </p:nvSpPr>
          <p:spPr>
            <a:xfrm>
              <a:off x="5099858" y="2101335"/>
              <a:ext cx="44256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5"/>
                </a:solidFill>
              </a:rPr>
              <a:t>England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3939731" y="973323"/>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6292354" y="973323"/>
            <a:ext cx="1029786" cy="282671"/>
            <a:chOff x="3939731" y="973323"/>
            <a:chExt cx="1029786"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663643"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England </a:t>
              </a:r>
            </a:p>
          </p:txBody>
        </p:sp>
      </p:grpSp>
      <p:grpSp>
        <p:nvGrpSpPr>
          <p:cNvPr id="53" name="Group 52">
            <a:extLst>
              <a:ext uri="{FF2B5EF4-FFF2-40B4-BE49-F238E27FC236}">
                <a16:creationId xmlns:a16="http://schemas.microsoft.com/office/drawing/2014/main" id="{2CB88385-F166-812A-313B-51480DE9B1D8}"/>
              </a:ext>
            </a:extLst>
          </p:cNvPr>
          <p:cNvGrpSpPr/>
          <p:nvPr/>
        </p:nvGrpSpPr>
        <p:grpSpPr>
          <a:xfrm>
            <a:off x="8307183" y="4272005"/>
            <a:ext cx="746158" cy="666769"/>
            <a:chOff x="4949515" y="1914591"/>
            <a:chExt cx="746158" cy="666769"/>
          </a:xfrm>
        </p:grpSpPr>
        <p:sp>
          <p:nvSpPr>
            <p:cNvPr id="54" name="Oval 53">
              <a:extLst>
                <a:ext uri="{FF2B5EF4-FFF2-40B4-BE49-F238E27FC236}">
                  <a16:creationId xmlns:a16="http://schemas.microsoft.com/office/drawing/2014/main" id="{F3201576-27C9-826F-BCF4-910A76174883}"/>
                </a:ext>
              </a:extLst>
            </p:cNvPr>
            <p:cNvSpPr/>
            <p:nvPr/>
          </p:nvSpPr>
          <p:spPr>
            <a:xfrm>
              <a:off x="4949515" y="1914591"/>
              <a:ext cx="691116" cy="6667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5" name="TextBox 54">
              <a:extLst>
                <a:ext uri="{FF2B5EF4-FFF2-40B4-BE49-F238E27FC236}">
                  <a16:creationId xmlns:a16="http://schemas.microsoft.com/office/drawing/2014/main" id="{2434718A-3C8B-BFAD-77CB-3FC3D48F1C83}"/>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56" name="Group 55">
            <a:extLst>
              <a:ext uri="{FF2B5EF4-FFF2-40B4-BE49-F238E27FC236}">
                <a16:creationId xmlns:a16="http://schemas.microsoft.com/office/drawing/2014/main" id="{8C6D547C-4F45-298F-207A-3996085512E3}"/>
              </a:ext>
            </a:extLst>
          </p:cNvPr>
          <p:cNvGrpSpPr/>
          <p:nvPr/>
        </p:nvGrpSpPr>
        <p:grpSpPr>
          <a:xfrm>
            <a:off x="7459458" y="5427486"/>
            <a:ext cx="746158" cy="666769"/>
            <a:chOff x="4949515" y="1914591"/>
            <a:chExt cx="746158" cy="666769"/>
          </a:xfrm>
        </p:grpSpPr>
        <p:sp>
          <p:nvSpPr>
            <p:cNvPr id="57" name="Oval 56">
              <a:extLst>
                <a:ext uri="{FF2B5EF4-FFF2-40B4-BE49-F238E27FC236}">
                  <a16:creationId xmlns:a16="http://schemas.microsoft.com/office/drawing/2014/main" id="{3784FF36-E880-8954-BEC0-ABF0F3753B46}"/>
                </a:ext>
              </a:extLst>
            </p:cNvPr>
            <p:cNvSpPr/>
            <p:nvPr/>
          </p:nvSpPr>
          <p:spPr>
            <a:xfrm>
              <a:off x="4949515" y="1914591"/>
              <a:ext cx="691116" cy="6667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8" name="TextBox 57">
              <a:extLst>
                <a:ext uri="{FF2B5EF4-FFF2-40B4-BE49-F238E27FC236}">
                  <a16:creationId xmlns:a16="http://schemas.microsoft.com/office/drawing/2014/main" id="{50DBE319-CF6A-2329-C4E0-B2C7D1D8ED12}"/>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Tree>
    <p:extLst>
      <p:ext uri="{BB962C8B-B14F-4D97-AF65-F5344CB8AC3E}">
        <p14:creationId xmlns:p14="http://schemas.microsoft.com/office/powerpoint/2010/main" val="336798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sp>
        <p:nvSpPr>
          <p:cNvPr id="3" name="Title 2">
            <a:extLst>
              <a:ext uri="{FF2B5EF4-FFF2-40B4-BE49-F238E27FC236}">
                <a16:creationId xmlns:a16="http://schemas.microsoft.com/office/drawing/2014/main" id="{22910E4B-B88B-46BA-B319-52A3CA44207D}"/>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5"/>
                </a:solidFill>
              </a:rPr>
              <a:t>England dashboard</a:t>
            </a:r>
          </a:p>
        </p:txBody>
      </p:sp>
      <p:sp>
        <p:nvSpPr>
          <p:cNvPr id="4" name="Slide Number Placeholder 3">
            <a:extLst>
              <a:ext uri="{FF2B5EF4-FFF2-40B4-BE49-F238E27FC236}">
                <a16:creationId xmlns:a16="http://schemas.microsoft.com/office/drawing/2014/main" id="{C294A44A-BD6A-47FF-A03D-24674AB18B89}"/>
              </a:ext>
            </a:extLst>
          </p:cNvPr>
          <p:cNvSpPr>
            <a:spLocks noGrp="1"/>
          </p:cNvSpPr>
          <p:nvPr>
            <p:ph type="sldNum" sz="quarter" idx="4"/>
          </p:nvPr>
        </p:nvSpPr>
        <p:spPr/>
        <p:txBody>
          <a:bodyPr/>
          <a:lstStyle/>
          <a:p>
            <a:fld id="{D61AABEC-672F-4B68-B914-690DA978312C}" type="slidenum">
              <a:rPr lang="en-GB" smtClean="0"/>
              <a:pPr/>
              <a:t>41</a:t>
            </a:fld>
            <a:r>
              <a:rPr lang="en-GB"/>
              <a:t>  </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4777" y="1811702"/>
            <a:ext cx="819853" cy="819853"/>
          </a:xfrm>
          <a:prstGeom prst="rect">
            <a:avLst/>
          </a:prstGeom>
        </p:spPr>
      </p:pic>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saying raising children is the collective responsibility of everyone in society</a:t>
            </a: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396667" y="5318923"/>
            <a:ext cx="705362" cy="705362"/>
          </a:xfrm>
          <a:prstGeom prst="rect">
            <a:avLst/>
          </a:prstGeom>
          <a:noFill/>
          <a:ln>
            <a:noFill/>
          </a:ln>
        </p:spPr>
      </p:pic>
      <p:grpSp>
        <p:nvGrpSpPr>
          <p:cNvPr id="8" name="Group 7">
            <a:extLst>
              <a:ext uri="{FF2B5EF4-FFF2-40B4-BE49-F238E27FC236}">
                <a16:creationId xmlns:a16="http://schemas.microsoft.com/office/drawing/2014/main" id="{3124E280-72D4-7991-2183-453CE01AEAF9}"/>
              </a:ext>
            </a:extLst>
          </p:cNvPr>
          <p:cNvGrpSpPr/>
          <p:nvPr/>
        </p:nvGrpSpPr>
        <p:grpSpPr>
          <a:xfrm>
            <a:off x="3939731" y="973323"/>
            <a:ext cx="2092578" cy="282671"/>
            <a:chOff x="3939731" y="973323"/>
            <a:chExt cx="2092578" cy="282671"/>
          </a:xfrm>
        </p:grpSpPr>
        <p:sp>
          <p:nvSpPr>
            <p:cNvPr id="29" name="Rectangle 28">
              <a:extLst>
                <a:ext uri="{FF2B5EF4-FFF2-40B4-BE49-F238E27FC236}">
                  <a16:creationId xmlns:a16="http://schemas.microsoft.com/office/drawing/2014/main" id="{09ECC708-B33D-872E-DBBA-4AC931CE936B}"/>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1" name="TextBox 30">
              <a:extLst>
                <a:ext uri="{FF2B5EF4-FFF2-40B4-BE49-F238E27FC236}">
                  <a16:creationId xmlns:a16="http://schemas.microsoft.com/office/drawing/2014/main" id="{460861B0-1958-547D-857E-2C1CE0FA9D90}"/>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12" name="Group 11">
            <a:extLst>
              <a:ext uri="{FF2B5EF4-FFF2-40B4-BE49-F238E27FC236}">
                <a16:creationId xmlns:a16="http://schemas.microsoft.com/office/drawing/2014/main" id="{41D3ECED-2E09-15B0-5BA5-A958449F1E9C}"/>
              </a:ext>
            </a:extLst>
          </p:cNvPr>
          <p:cNvGrpSpPr/>
          <p:nvPr/>
        </p:nvGrpSpPr>
        <p:grpSpPr>
          <a:xfrm>
            <a:off x="6292354" y="973323"/>
            <a:ext cx="1029786" cy="282671"/>
            <a:chOff x="3939731" y="973323"/>
            <a:chExt cx="1029786" cy="282671"/>
          </a:xfrm>
        </p:grpSpPr>
        <p:sp>
          <p:nvSpPr>
            <p:cNvPr id="17" name="Rectangle 16">
              <a:extLst>
                <a:ext uri="{FF2B5EF4-FFF2-40B4-BE49-F238E27FC236}">
                  <a16:creationId xmlns:a16="http://schemas.microsoft.com/office/drawing/2014/main" id="{A6D46089-6FA1-CE9B-008B-9B846BB95CD2}"/>
                </a:ext>
              </a:extLst>
            </p:cNvPr>
            <p:cNvSpPr/>
            <p:nvPr/>
          </p:nvSpPr>
          <p:spPr>
            <a:xfrm>
              <a:off x="3939731" y="973323"/>
              <a:ext cx="283840" cy="2826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45" name="TextBox 44">
              <a:extLst>
                <a:ext uri="{FF2B5EF4-FFF2-40B4-BE49-F238E27FC236}">
                  <a16:creationId xmlns:a16="http://schemas.microsoft.com/office/drawing/2014/main" id="{799F6729-5D44-6870-68AC-1D63A6692ACA}"/>
                </a:ext>
              </a:extLst>
            </p:cNvPr>
            <p:cNvSpPr txBox="1"/>
            <p:nvPr/>
          </p:nvSpPr>
          <p:spPr>
            <a:xfrm>
              <a:off x="4305874" y="1006493"/>
              <a:ext cx="663643"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England </a:t>
              </a:r>
            </a:p>
          </p:txBody>
        </p:sp>
      </p:grpSp>
      <p:grpSp>
        <p:nvGrpSpPr>
          <p:cNvPr id="46" name="Group 45">
            <a:extLst>
              <a:ext uri="{FF2B5EF4-FFF2-40B4-BE49-F238E27FC236}">
                <a16:creationId xmlns:a16="http://schemas.microsoft.com/office/drawing/2014/main" id="{D3FE411C-DF20-879A-96B3-AD6C6D9FC355}"/>
              </a:ext>
            </a:extLst>
          </p:cNvPr>
          <p:cNvGrpSpPr/>
          <p:nvPr/>
        </p:nvGrpSpPr>
        <p:grpSpPr>
          <a:xfrm>
            <a:off x="6987865" y="1914591"/>
            <a:ext cx="746158" cy="666769"/>
            <a:chOff x="4949515" y="1914591"/>
            <a:chExt cx="746158" cy="666769"/>
          </a:xfrm>
        </p:grpSpPr>
        <p:sp>
          <p:nvSpPr>
            <p:cNvPr id="47" name="Oval 46">
              <a:extLst>
                <a:ext uri="{FF2B5EF4-FFF2-40B4-BE49-F238E27FC236}">
                  <a16:creationId xmlns:a16="http://schemas.microsoft.com/office/drawing/2014/main" id="{ED26619A-BE5A-C6DA-CCEE-5D52784833CC}"/>
                </a:ext>
              </a:extLst>
            </p:cNvPr>
            <p:cNvSpPr/>
            <p:nvPr/>
          </p:nvSpPr>
          <p:spPr>
            <a:xfrm>
              <a:off x="4949515" y="1914591"/>
              <a:ext cx="691116" cy="666769"/>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8" name="TextBox 47">
              <a:extLst>
                <a:ext uri="{FF2B5EF4-FFF2-40B4-BE49-F238E27FC236}">
                  <a16:creationId xmlns:a16="http://schemas.microsoft.com/office/drawing/2014/main" id="{FB1D449A-843B-F55E-9918-36CB1DF449AD}"/>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45%</a:t>
              </a:r>
            </a:p>
          </p:txBody>
        </p:sp>
      </p:grpSp>
      <p:grpSp>
        <p:nvGrpSpPr>
          <p:cNvPr id="49" name="Group 48">
            <a:extLst>
              <a:ext uri="{FF2B5EF4-FFF2-40B4-BE49-F238E27FC236}">
                <a16:creationId xmlns:a16="http://schemas.microsoft.com/office/drawing/2014/main" id="{D27B24F2-8AFD-EC39-E3A3-E63F2272D694}"/>
              </a:ext>
            </a:extLst>
          </p:cNvPr>
          <p:cNvGrpSpPr/>
          <p:nvPr/>
        </p:nvGrpSpPr>
        <p:grpSpPr>
          <a:xfrm>
            <a:off x="7743404" y="2921526"/>
            <a:ext cx="692667" cy="666769"/>
            <a:chOff x="4949515" y="1914591"/>
            <a:chExt cx="692667" cy="666769"/>
          </a:xfrm>
          <a:solidFill>
            <a:schemeClr val="accent5"/>
          </a:solidFill>
        </p:grpSpPr>
        <p:sp>
          <p:nvSpPr>
            <p:cNvPr id="50" name="Oval 49">
              <a:extLst>
                <a:ext uri="{FF2B5EF4-FFF2-40B4-BE49-F238E27FC236}">
                  <a16:creationId xmlns:a16="http://schemas.microsoft.com/office/drawing/2014/main" id="{A6D24909-2C79-7140-1275-DA3621CA26B1}"/>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5EEC346E-82B3-A2AB-49C7-B1A0FE0AECAC}"/>
                </a:ext>
              </a:extLst>
            </p:cNvPr>
            <p:cNvSpPr txBox="1"/>
            <p:nvPr/>
          </p:nvSpPr>
          <p:spPr>
            <a:xfrm>
              <a:off x="5070171" y="2016028"/>
              <a:ext cx="57201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55%</a:t>
              </a:r>
            </a:p>
          </p:txBody>
        </p:sp>
      </p:grpSp>
      <p:grpSp>
        <p:nvGrpSpPr>
          <p:cNvPr id="52" name="Group 51">
            <a:extLst>
              <a:ext uri="{FF2B5EF4-FFF2-40B4-BE49-F238E27FC236}">
                <a16:creationId xmlns:a16="http://schemas.microsoft.com/office/drawing/2014/main" id="{A5E7A7B7-CC06-01F8-5663-EE5AA7637E90}"/>
              </a:ext>
            </a:extLst>
          </p:cNvPr>
          <p:cNvGrpSpPr/>
          <p:nvPr/>
        </p:nvGrpSpPr>
        <p:grpSpPr>
          <a:xfrm>
            <a:off x="7873495" y="3293012"/>
            <a:ext cx="691116" cy="666769"/>
            <a:chOff x="4949515" y="1914591"/>
            <a:chExt cx="691116" cy="666769"/>
          </a:xfrm>
          <a:solidFill>
            <a:schemeClr val="tx2"/>
          </a:solidFill>
        </p:grpSpPr>
        <p:sp>
          <p:nvSpPr>
            <p:cNvPr id="53" name="Oval 52">
              <a:extLst>
                <a:ext uri="{FF2B5EF4-FFF2-40B4-BE49-F238E27FC236}">
                  <a16:creationId xmlns:a16="http://schemas.microsoft.com/office/drawing/2014/main" id="{4F64D974-EF6B-21AD-1C25-DA22AF4E19BC}"/>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E6B807BB-E770-7902-9983-107CB58FDC13}"/>
                </a:ext>
              </a:extLst>
            </p:cNvPr>
            <p:cNvSpPr txBox="1"/>
            <p:nvPr/>
          </p:nvSpPr>
          <p:spPr>
            <a:xfrm>
              <a:off x="5028974" y="21013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55" name="Group 54">
            <a:extLst>
              <a:ext uri="{FF2B5EF4-FFF2-40B4-BE49-F238E27FC236}">
                <a16:creationId xmlns:a16="http://schemas.microsoft.com/office/drawing/2014/main" id="{E7C0BD60-24E5-43A7-581C-10822B0BAFB6}"/>
              </a:ext>
            </a:extLst>
          </p:cNvPr>
          <p:cNvGrpSpPr/>
          <p:nvPr/>
        </p:nvGrpSpPr>
        <p:grpSpPr>
          <a:xfrm>
            <a:off x="6475079" y="4886970"/>
            <a:ext cx="692667" cy="666769"/>
            <a:chOff x="4949515" y="1914591"/>
            <a:chExt cx="692667" cy="666769"/>
          </a:xfrm>
          <a:solidFill>
            <a:schemeClr val="accent5"/>
          </a:solidFill>
        </p:grpSpPr>
        <p:sp>
          <p:nvSpPr>
            <p:cNvPr id="56" name="Oval 55">
              <a:extLst>
                <a:ext uri="{FF2B5EF4-FFF2-40B4-BE49-F238E27FC236}">
                  <a16:creationId xmlns:a16="http://schemas.microsoft.com/office/drawing/2014/main" id="{7021CD6F-F849-8357-CFC7-17FF577219E5}"/>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CC7DC2F2-DC81-3BAA-9A48-34F2826DA004}"/>
                </a:ext>
              </a:extLst>
            </p:cNvPr>
            <p:cNvSpPr txBox="1"/>
            <p:nvPr/>
          </p:nvSpPr>
          <p:spPr>
            <a:xfrm>
              <a:off x="5070171" y="2016028"/>
              <a:ext cx="57201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39%</a:t>
              </a:r>
            </a:p>
          </p:txBody>
        </p:sp>
      </p:grpSp>
      <p:grpSp>
        <p:nvGrpSpPr>
          <p:cNvPr id="58" name="Group 57">
            <a:extLst>
              <a:ext uri="{FF2B5EF4-FFF2-40B4-BE49-F238E27FC236}">
                <a16:creationId xmlns:a16="http://schemas.microsoft.com/office/drawing/2014/main" id="{E097AEE7-F83E-8691-D928-D678A5107F84}"/>
              </a:ext>
            </a:extLst>
          </p:cNvPr>
          <p:cNvGrpSpPr/>
          <p:nvPr/>
        </p:nvGrpSpPr>
        <p:grpSpPr>
          <a:xfrm>
            <a:off x="6605170" y="5258456"/>
            <a:ext cx="691116" cy="666769"/>
            <a:chOff x="4949515" y="1914591"/>
            <a:chExt cx="691116" cy="666769"/>
          </a:xfrm>
          <a:solidFill>
            <a:schemeClr val="tx2"/>
          </a:solidFill>
        </p:grpSpPr>
        <p:sp>
          <p:nvSpPr>
            <p:cNvPr id="59" name="Oval 58">
              <a:extLst>
                <a:ext uri="{FF2B5EF4-FFF2-40B4-BE49-F238E27FC236}">
                  <a16:creationId xmlns:a16="http://schemas.microsoft.com/office/drawing/2014/main" id="{E52E2BCC-EA77-7347-AAAB-65C1B72920EA}"/>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81DD6FC7-BCA4-15D0-03C1-65103FAE8604}"/>
                </a:ext>
              </a:extLst>
            </p:cNvPr>
            <p:cNvSpPr txBox="1"/>
            <p:nvPr/>
          </p:nvSpPr>
          <p:spPr>
            <a:xfrm>
              <a:off x="5028974" y="21013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grpSp>
        <p:nvGrpSpPr>
          <p:cNvPr id="1024" name="Group 1023">
            <a:extLst>
              <a:ext uri="{FF2B5EF4-FFF2-40B4-BE49-F238E27FC236}">
                <a16:creationId xmlns:a16="http://schemas.microsoft.com/office/drawing/2014/main" id="{3D332D04-CA52-CDD8-6549-F86DB259FFEE}"/>
              </a:ext>
            </a:extLst>
          </p:cNvPr>
          <p:cNvGrpSpPr/>
          <p:nvPr/>
        </p:nvGrpSpPr>
        <p:grpSpPr>
          <a:xfrm>
            <a:off x="5409800" y="4145823"/>
            <a:ext cx="746158" cy="666769"/>
            <a:chOff x="4949515" y="1914591"/>
            <a:chExt cx="746158" cy="666769"/>
          </a:xfrm>
        </p:grpSpPr>
        <p:sp>
          <p:nvSpPr>
            <p:cNvPr id="1025" name="Oval 1024">
              <a:extLst>
                <a:ext uri="{FF2B5EF4-FFF2-40B4-BE49-F238E27FC236}">
                  <a16:creationId xmlns:a16="http://schemas.microsoft.com/office/drawing/2014/main" id="{96DD565C-51CE-E899-8FB9-FCC33FAC92A6}"/>
                </a:ext>
              </a:extLst>
            </p:cNvPr>
            <p:cNvSpPr/>
            <p:nvPr/>
          </p:nvSpPr>
          <p:spPr>
            <a:xfrm>
              <a:off x="4949515" y="1914591"/>
              <a:ext cx="691116" cy="666769"/>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7" name="TextBox 1026">
              <a:extLst>
                <a:ext uri="{FF2B5EF4-FFF2-40B4-BE49-F238E27FC236}">
                  <a16:creationId xmlns:a16="http://schemas.microsoft.com/office/drawing/2014/main" id="{F52362D0-3BF3-AA0E-A806-639C7B96B711}"/>
                </a:ext>
              </a:extLst>
            </p:cNvPr>
            <p:cNvSpPr txBox="1"/>
            <p:nvPr/>
          </p:nvSpPr>
          <p:spPr>
            <a:xfrm>
              <a:off x="5086072" y="20918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spTree>
    <p:extLst>
      <p:ext uri="{BB962C8B-B14F-4D97-AF65-F5344CB8AC3E}">
        <p14:creationId xmlns:p14="http://schemas.microsoft.com/office/powerpoint/2010/main" val="2687794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sp>
        <p:nvSpPr>
          <p:cNvPr id="4" name="Slide Number Placeholder 3">
            <a:extLst>
              <a:ext uri="{FF2B5EF4-FFF2-40B4-BE49-F238E27FC236}">
                <a16:creationId xmlns:a16="http://schemas.microsoft.com/office/drawing/2014/main" id="{C294A44A-BD6A-47FF-A03D-24674AB18B89}"/>
              </a:ext>
            </a:extLst>
          </p:cNvPr>
          <p:cNvSpPr>
            <a:spLocks noGrp="1"/>
          </p:cNvSpPr>
          <p:nvPr>
            <p:ph type="sldNum" sz="quarter" idx="4"/>
          </p:nvPr>
        </p:nvSpPr>
        <p:spPr/>
        <p:txBody>
          <a:bodyPr/>
          <a:lstStyle/>
          <a:p>
            <a:fld id="{D61AABEC-672F-4B68-B914-690DA978312C}" type="slidenum">
              <a:rPr lang="en-GB" smtClean="0"/>
              <a:pPr/>
              <a:t>42</a:t>
            </a:fld>
            <a:r>
              <a:rPr lang="en-GB"/>
              <a:t>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21" name="Group 20">
            <a:extLst>
              <a:ext uri="{FF2B5EF4-FFF2-40B4-BE49-F238E27FC236}">
                <a16:creationId xmlns:a16="http://schemas.microsoft.com/office/drawing/2014/main" id="{B6CF7EFE-53CA-D3DB-D309-6DBDBB28D7D8}"/>
              </a:ext>
            </a:extLst>
          </p:cNvPr>
          <p:cNvGrpSpPr/>
          <p:nvPr/>
        </p:nvGrpSpPr>
        <p:grpSpPr>
          <a:xfrm>
            <a:off x="8325736" y="4191792"/>
            <a:ext cx="691116" cy="666769"/>
            <a:chOff x="8874650" y="4175427"/>
            <a:chExt cx="691116" cy="666769"/>
          </a:xfrm>
          <a:solidFill>
            <a:schemeClr val="tx2"/>
          </a:solidFill>
        </p:grpSpPr>
        <p:sp>
          <p:nvSpPr>
            <p:cNvPr id="9" name="Oval 8">
              <a:extLst>
                <a:ext uri="{FF2B5EF4-FFF2-40B4-BE49-F238E27FC236}">
                  <a16:creationId xmlns:a16="http://schemas.microsoft.com/office/drawing/2014/main" id="{48764D9E-EE83-A46C-89DB-65397285FB18}"/>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3" name="TextBox 12">
              <a:extLst>
                <a:ext uri="{FF2B5EF4-FFF2-40B4-BE49-F238E27FC236}">
                  <a16:creationId xmlns:a16="http://schemas.microsoft.com/office/drawing/2014/main" id="{57BDDF68-8EB7-C58C-9560-7FDAFD28B7F7}"/>
                </a:ext>
              </a:extLst>
            </p:cNvPr>
            <p:cNvSpPr txBox="1"/>
            <p:nvPr/>
          </p:nvSpPr>
          <p:spPr>
            <a:xfrm>
              <a:off x="8996481" y="4428846"/>
              <a:ext cx="483073" cy="312329"/>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25" name="Group 24">
            <a:extLst>
              <a:ext uri="{FF2B5EF4-FFF2-40B4-BE49-F238E27FC236}">
                <a16:creationId xmlns:a16="http://schemas.microsoft.com/office/drawing/2014/main" id="{7185F55A-62DA-F449-C368-639622E17A2D}"/>
              </a:ext>
            </a:extLst>
          </p:cNvPr>
          <p:cNvGrpSpPr/>
          <p:nvPr/>
        </p:nvGrpSpPr>
        <p:grpSpPr>
          <a:xfrm>
            <a:off x="7529174" y="5388038"/>
            <a:ext cx="698220" cy="666769"/>
            <a:chOff x="7534947" y="5339735"/>
            <a:chExt cx="698220" cy="666769"/>
          </a:xfrm>
          <a:solidFill>
            <a:schemeClr val="tx2"/>
          </a:solidFill>
        </p:grpSpPr>
        <p:sp>
          <p:nvSpPr>
            <p:cNvPr id="10" name="Oval 9">
              <a:extLst>
                <a:ext uri="{FF2B5EF4-FFF2-40B4-BE49-F238E27FC236}">
                  <a16:creationId xmlns:a16="http://schemas.microsoft.com/office/drawing/2014/main" id="{4FD5FA5F-5D60-8C6A-ABC2-68598259F057}"/>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4" name="TextBox 13">
              <a:extLst>
                <a:ext uri="{FF2B5EF4-FFF2-40B4-BE49-F238E27FC236}">
                  <a16:creationId xmlns:a16="http://schemas.microsoft.com/office/drawing/2014/main" id="{9AFD6069-7EF2-058F-89BC-A11D066E812D}"/>
                </a:ext>
              </a:extLst>
            </p:cNvPr>
            <p:cNvSpPr txBox="1"/>
            <p:nvPr/>
          </p:nvSpPr>
          <p:spPr>
            <a:xfrm>
              <a:off x="7757786" y="5516954"/>
              <a:ext cx="47538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409434" y="5357288"/>
            <a:ext cx="664329" cy="664329"/>
          </a:xfrm>
          <a:prstGeom prst="rect">
            <a:avLst/>
          </a:prstGeom>
          <a:noFill/>
          <a:ln>
            <a:noFill/>
          </a:ln>
        </p:spPr>
      </p:pic>
      <p:grpSp>
        <p:nvGrpSpPr>
          <p:cNvPr id="39" name="Group 38">
            <a:extLst>
              <a:ext uri="{FF2B5EF4-FFF2-40B4-BE49-F238E27FC236}">
                <a16:creationId xmlns:a16="http://schemas.microsoft.com/office/drawing/2014/main" id="{25BE3E30-2343-E256-743E-7FB7DEDF85DC}"/>
              </a:ext>
            </a:extLst>
          </p:cNvPr>
          <p:cNvGrpSpPr/>
          <p:nvPr/>
        </p:nvGrpSpPr>
        <p:grpSpPr>
          <a:xfrm>
            <a:off x="8125040" y="3821443"/>
            <a:ext cx="691116" cy="666769"/>
            <a:chOff x="4949515" y="1914591"/>
            <a:chExt cx="691116" cy="666769"/>
          </a:xfrm>
          <a:solidFill>
            <a:schemeClr val="accent1"/>
          </a:solidFill>
        </p:grpSpPr>
        <p:sp>
          <p:nvSpPr>
            <p:cNvPr id="40" name="Oval 39">
              <a:extLst>
                <a:ext uri="{FF2B5EF4-FFF2-40B4-BE49-F238E27FC236}">
                  <a16:creationId xmlns:a16="http://schemas.microsoft.com/office/drawing/2014/main" id="{44A359CC-756A-0064-ED18-CB15D67C8C00}"/>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1" name="TextBox 40">
              <a:extLst>
                <a:ext uri="{FF2B5EF4-FFF2-40B4-BE49-F238E27FC236}">
                  <a16:creationId xmlns:a16="http://schemas.microsoft.com/office/drawing/2014/main" id="{9BE2A34C-60BE-73B2-55E5-03F100D569C1}"/>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61%</a:t>
              </a:r>
            </a:p>
          </p:txBody>
        </p:sp>
      </p:grpSp>
      <p:grpSp>
        <p:nvGrpSpPr>
          <p:cNvPr id="42" name="Group 41">
            <a:extLst>
              <a:ext uri="{FF2B5EF4-FFF2-40B4-BE49-F238E27FC236}">
                <a16:creationId xmlns:a16="http://schemas.microsoft.com/office/drawing/2014/main" id="{F99F163B-DF86-3B01-259A-77A95329782D}"/>
              </a:ext>
            </a:extLst>
          </p:cNvPr>
          <p:cNvGrpSpPr/>
          <p:nvPr/>
        </p:nvGrpSpPr>
        <p:grpSpPr>
          <a:xfrm>
            <a:off x="7054260" y="5367485"/>
            <a:ext cx="691116" cy="666769"/>
            <a:chOff x="4949515" y="1914591"/>
            <a:chExt cx="691116" cy="666769"/>
          </a:xfrm>
          <a:solidFill>
            <a:schemeClr val="accent1"/>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61042" y="2105245"/>
              <a:ext cx="513600"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48%</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1"/>
                </a:solidFill>
              </a:rPr>
              <a:t>Scotland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3939731" y="973323"/>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6292354" y="973323"/>
            <a:ext cx="1089098" cy="282671"/>
            <a:chOff x="3939731" y="973323"/>
            <a:chExt cx="1089098"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72295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Scotland </a:t>
              </a:r>
            </a:p>
          </p:txBody>
        </p:sp>
      </p:grpSp>
      <p:grpSp>
        <p:nvGrpSpPr>
          <p:cNvPr id="3" name="Group 2">
            <a:extLst>
              <a:ext uri="{FF2B5EF4-FFF2-40B4-BE49-F238E27FC236}">
                <a16:creationId xmlns:a16="http://schemas.microsoft.com/office/drawing/2014/main" id="{E4C773B7-0E73-8558-5E8B-4C7EE58A452D}"/>
              </a:ext>
            </a:extLst>
          </p:cNvPr>
          <p:cNvGrpSpPr/>
          <p:nvPr/>
        </p:nvGrpSpPr>
        <p:grpSpPr>
          <a:xfrm>
            <a:off x="5035240" y="1914591"/>
            <a:ext cx="691116" cy="666769"/>
            <a:chOff x="4949515" y="1914591"/>
            <a:chExt cx="691116" cy="666769"/>
          </a:xfrm>
          <a:blipFill dpi="0" rotWithShape="1">
            <a:blip r:embed="rId11">
              <a:extLst>
                <a:ext uri="{28A0092B-C50C-407E-A947-70E740481C1C}">
                  <a14:useLocalDpi xmlns:a14="http://schemas.microsoft.com/office/drawing/2010/main" val="0"/>
                </a:ext>
              </a:extLst>
            </a:blip>
            <a:srcRect/>
            <a:stretch>
              <a:fillRect/>
            </a:stretch>
          </a:blipFill>
        </p:grpSpPr>
        <p:sp>
          <p:nvSpPr>
            <p:cNvPr id="8" name="Oval 7">
              <a:extLst>
                <a:ext uri="{FF2B5EF4-FFF2-40B4-BE49-F238E27FC236}">
                  <a16:creationId xmlns:a16="http://schemas.microsoft.com/office/drawing/2014/main" id="{6B41A9F5-44BF-A41C-2023-A62728CC2FCD}"/>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2" name="TextBox 11">
              <a:extLst>
                <a:ext uri="{FF2B5EF4-FFF2-40B4-BE49-F238E27FC236}">
                  <a16:creationId xmlns:a16="http://schemas.microsoft.com/office/drawing/2014/main" id="{1F137FB3-5C9B-A1EA-A953-7C5C24743910}"/>
                </a:ext>
              </a:extLst>
            </p:cNvPr>
            <p:cNvSpPr txBox="1"/>
            <p:nvPr/>
          </p:nvSpPr>
          <p:spPr>
            <a:xfrm>
              <a:off x="5086072" y="2091810"/>
              <a:ext cx="44795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grpSp>
        <p:nvGrpSpPr>
          <p:cNvPr id="24" name="Group 23">
            <a:extLst>
              <a:ext uri="{FF2B5EF4-FFF2-40B4-BE49-F238E27FC236}">
                <a16:creationId xmlns:a16="http://schemas.microsoft.com/office/drawing/2014/main" id="{202EEE7A-7BBD-0F8A-60D9-8933E95F4CF1}"/>
              </a:ext>
            </a:extLst>
          </p:cNvPr>
          <p:cNvGrpSpPr/>
          <p:nvPr/>
        </p:nvGrpSpPr>
        <p:grpSpPr>
          <a:xfrm>
            <a:off x="8921245" y="2750087"/>
            <a:ext cx="691116" cy="666769"/>
            <a:chOff x="4949515" y="1914591"/>
            <a:chExt cx="691116" cy="666769"/>
          </a:xfrm>
          <a:solidFill>
            <a:schemeClr val="tx2"/>
          </a:solidFill>
        </p:grpSpPr>
        <p:sp>
          <p:nvSpPr>
            <p:cNvPr id="29" name="Oval 28">
              <a:extLst>
                <a:ext uri="{FF2B5EF4-FFF2-40B4-BE49-F238E27FC236}">
                  <a16:creationId xmlns:a16="http://schemas.microsoft.com/office/drawing/2014/main" id="{F3DFE394-78B9-D723-677B-825FC039F7B3}"/>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0" name="TextBox 29">
              <a:extLst>
                <a:ext uri="{FF2B5EF4-FFF2-40B4-BE49-F238E27FC236}">
                  <a16:creationId xmlns:a16="http://schemas.microsoft.com/office/drawing/2014/main" id="{8E3FE064-D2E3-9498-544E-37F2C8F8FBAE}"/>
                </a:ext>
              </a:extLst>
            </p:cNvPr>
            <p:cNvSpPr txBox="1"/>
            <p:nvPr/>
          </p:nvSpPr>
          <p:spPr>
            <a:xfrm>
              <a:off x="5099858" y="2053710"/>
              <a:ext cx="44256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grpSp>
        <p:nvGrpSpPr>
          <p:cNvPr id="31" name="Group 30">
            <a:extLst>
              <a:ext uri="{FF2B5EF4-FFF2-40B4-BE49-F238E27FC236}">
                <a16:creationId xmlns:a16="http://schemas.microsoft.com/office/drawing/2014/main" id="{FC61F938-8577-492B-E0C0-B4EAA6F51A8A}"/>
              </a:ext>
            </a:extLst>
          </p:cNvPr>
          <p:cNvGrpSpPr/>
          <p:nvPr/>
        </p:nvGrpSpPr>
        <p:grpSpPr>
          <a:xfrm>
            <a:off x="9277808" y="3112037"/>
            <a:ext cx="691116" cy="666769"/>
            <a:chOff x="4949515" y="1914591"/>
            <a:chExt cx="691116" cy="666769"/>
          </a:xfrm>
          <a:solidFill>
            <a:schemeClr val="accent1"/>
          </a:solidFill>
        </p:grpSpPr>
        <p:sp>
          <p:nvSpPr>
            <p:cNvPr id="32" name="Oval 31">
              <a:extLst>
                <a:ext uri="{FF2B5EF4-FFF2-40B4-BE49-F238E27FC236}">
                  <a16:creationId xmlns:a16="http://schemas.microsoft.com/office/drawing/2014/main" id="{4662F782-785A-132E-AB54-EFA554B125FE}"/>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0AB3A2F8-EB62-8B12-634F-3E26916EED3F}"/>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75%</a:t>
              </a:r>
            </a:p>
          </p:txBody>
        </p:sp>
      </p:grpSp>
    </p:spTree>
    <p:extLst>
      <p:ext uri="{BB962C8B-B14F-4D97-AF65-F5344CB8AC3E}">
        <p14:creationId xmlns:p14="http://schemas.microsoft.com/office/powerpoint/2010/main" val="408191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4777" y="1811702"/>
            <a:ext cx="819853" cy="819853"/>
          </a:xfrm>
          <a:prstGeom prst="rect">
            <a:avLst/>
          </a:prstGeom>
        </p:spPr>
      </p:pic>
      <p:grpSp>
        <p:nvGrpSpPr>
          <p:cNvPr id="25" name="Group 24">
            <a:extLst>
              <a:ext uri="{FF2B5EF4-FFF2-40B4-BE49-F238E27FC236}">
                <a16:creationId xmlns:a16="http://schemas.microsoft.com/office/drawing/2014/main" id="{7185F55A-62DA-F449-C368-639622E17A2D}"/>
              </a:ext>
            </a:extLst>
          </p:cNvPr>
          <p:cNvGrpSpPr/>
          <p:nvPr/>
        </p:nvGrpSpPr>
        <p:grpSpPr>
          <a:xfrm>
            <a:off x="6601105" y="5280823"/>
            <a:ext cx="691116" cy="666769"/>
            <a:chOff x="7534947" y="5339735"/>
            <a:chExt cx="691116" cy="666769"/>
          </a:xfrm>
          <a:solidFill>
            <a:schemeClr val="tx2"/>
          </a:solidFill>
        </p:grpSpPr>
        <p:sp>
          <p:nvSpPr>
            <p:cNvPr id="10" name="Oval 9">
              <a:extLst>
                <a:ext uri="{FF2B5EF4-FFF2-40B4-BE49-F238E27FC236}">
                  <a16:creationId xmlns:a16="http://schemas.microsoft.com/office/drawing/2014/main" id="{4FD5FA5F-5D60-8C6A-ABC2-68598259F057}"/>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4" name="TextBox 13">
              <a:extLst>
                <a:ext uri="{FF2B5EF4-FFF2-40B4-BE49-F238E27FC236}">
                  <a16:creationId xmlns:a16="http://schemas.microsoft.com/office/drawing/2014/main" id="{9AFD6069-7EF2-058F-89BC-A11D066E812D}"/>
                </a:ext>
              </a:extLst>
            </p:cNvPr>
            <p:cNvSpPr txBox="1"/>
            <p:nvPr/>
          </p:nvSpPr>
          <p:spPr>
            <a:xfrm>
              <a:off x="7614211" y="5583629"/>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br>
              <a:rPr lang="en-GB" sz="1400" b="1" dirty="0">
                <a:solidFill>
                  <a:schemeClr val="bg1"/>
                </a:solidFill>
              </a:rPr>
            </a:br>
            <a:r>
              <a:rPr lang="en-GB" sz="1400" b="1" dirty="0">
                <a:solidFill>
                  <a:schemeClr val="bg1"/>
                </a:solidFill>
              </a:rPr>
              <a:t>% saying raising children is the collective responsibility of everyone in society</a:t>
            </a:r>
          </a:p>
          <a:p>
            <a:pPr marL="542925" algn="r">
              <a:lnSpc>
                <a:spcPct val="110000"/>
              </a:lnSpc>
            </a:pPr>
            <a:endParaRPr lang="en-GB" sz="1400" b="1" dirty="0">
              <a:solidFill>
                <a:schemeClr val="bg1"/>
              </a:solidFill>
            </a:endParaRP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396667" y="5318923"/>
            <a:ext cx="705362" cy="705362"/>
          </a:xfrm>
          <a:prstGeom prst="rect">
            <a:avLst/>
          </a:prstGeom>
          <a:noFill/>
          <a:ln>
            <a:noFill/>
          </a:ln>
        </p:spPr>
      </p:pic>
      <p:grpSp>
        <p:nvGrpSpPr>
          <p:cNvPr id="42" name="Group 41">
            <a:extLst>
              <a:ext uri="{FF2B5EF4-FFF2-40B4-BE49-F238E27FC236}">
                <a16:creationId xmlns:a16="http://schemas.microsoft.com/office/drawing/2014/main" id="{F99F163B-DF86-3B01-259A-77A95329782D}"/>
              </a:ext>
            </a:extLst>
          </p:cNvPr>
          <p:cNvGrpSpPr/>
          <p:nvPr/>
        </p:nvGrpSpPr>
        <p:grpSpPr>
          <a:xfrm>
            <a:off x="6883459" y="4944921"/>
            <a:ext cx="691116" cy="666769"/>
            <a:chOff x="4949515" y="1914591"/>
            <a:chExt cx="691116" cy="666769"/>
          </a:xfrm>
          <a:solidFill>
            <a:schemeClr val="accent1"/>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36500" y="2090808"/>
              <a:ext cx="544730"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44%</a:t>
              </a:r>
            </a:p>
          </p:txBody>
        </p:sp>
      </p:grpSp>
      <p:sp>
        <p:nvSpPr>
          <p:cNvPr id="32" name="Title 2">
            <a:extLst>
              <a:ext uri="{FF2B5EF4-FFF2-40B4-BE49-F238E27FC236}">
                <a16:creationId xmlns:a16="http://schemas.microsoft.com/office/drawing/2014/main" id="{2D97AF26-AB09-34E6-62BF-544ED2DF5F88}"/>
              </a:ext>
            </a:extLst>
          </p:cNvPr>
          <p:cNvSpPr txBox="1">
            <a:spLocks/>
          </p:cNvSpPr>
          <p:nvPr/>
        </p:nvSpPr>
        <p:spPr>
          <a:xfrm>
            <a:off x="326012" y="300986"/>
            <a:ext cx="643673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a:t>Public attitudes towards early childhood</a:t>
            </a:r>
            <a:br>
              <a:rPr lang="en-GB"/>
            </a:br>
            <a:r>
              <a:rPr lang="en-GB">
                <a:solidFill>
                  <a:schemeClr val="accent1"/>
                </a:solidFill>
              </a:rPr>
              <a:t>Scotland dashboard</a:t>
            </a:r>
          </a:p>
        </p:txBody>
      </p:sp>
      <p:grpSp>
        <p:nvGrpSpPr>
          <p:cNvPr id="46" name="Group 45">
            <a:extLst>
              <a:ext uri="{FF2B5EF4-FFF2-40B4-BE49-F238E27FC236}">
                <a16:creationId xmlns:a16="http://schemas.microsoft.com/office/drawing/2014/main" id="{B972C32E-2CA3-2AEF-B51E-6485DA0CEDDD}"/>
              </a:ext>
            </a:extLst>
          </p:cNvPr>
          <p:cNvGrpSpPr/>
          <p:nvPr/>
        </p:nvGrpSpPr>
        <p:grpSpPr>
          <a:xfrm>
            <a:off x="3939731" y="973323"/>
            <a:ext cx="2092578" cy="282671"/>
            <a:chOff x="3939731" y="973323"/>
            <a:chExt cx="2092578" cy="282671"/>
          </a:xfrm>
        </p:grpSpPr>
        <p:sp>
          <p:nvSpPr>
            <p:cNvPr id="47" name="Rectangle 46">
              <a:extLst>
                <a:ext uri="{FF2B5EF4-FFF2-40B4-BE49-F238E27FC236}">
                  <a16:creationId xmlns:a16="http://schemas.microsoft.com/office/drawing/2014/main" id="{D9249AE6-320C-A768-3E7B-A3F1F45B1B62}"/>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48" name="TextBox 47">
              <a:extLst>
                <a:ext uri="{FF2B5EF4-FFF2-40B4-BE49-F238E27FC236}">
                  <a16:creationId xmlns:a16="http://schemas.microsoft.com/office/drawing/2014/main" id="{B20F63A7-DA85-4557-FE05-4138C95F1E98}"/>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9" name="Group 48">
            <a:extLst>
              <a:ext uri="{FF2B5EF4-FFF2-40B4-BE49-F238E27FC236}">
                <a16:creationId xmlns:a16="http://schemas.microsoft.com/office/drawing/2014/main" id="{D06670BE-B78E-20E0-86F4-005FA02192CE}"/>
              </a:ext>
            </a:extLst>
          </p:cNvPr>
          <p:cNvGrpSpPr/>
          <p:nvPr/>
        </p:nvGrpSpPr>
        <p:grpSpPr>
          <a:xfrm>
            <a:off x="6292354" y="973323"/>
            <a:ext cx="1089098" cy="282671"/>
            <a:chOff x="3939731" y="973323"/>
            <a:chExt cx="1089098" cy="282671"/>
          </a:xfrm>
        </p:grpSpPr>
        <p:sp>
          <p:nvSpPr>
            <p:cNvPr id="50" name="Rectangle 49">
              <a:extLst>
                <a:ext uri="{FF2B5EF4-FFF2-40B4-BE49-F238E27FC236}">
                  <a16:creationId xmlns:a16="http://schemas.microsoft.com/office/drawing/2014/main" id="{7BA21438-4A03-968C-9747-A637B60C24C4}"/>
                </a:ext>
              </a:extLst>
            </p:cNvPr>
            <p:cNvSpPr/>
            <p:nvPr/>
          </p:nvSpPr>
          <p:spPr>
            <a:xfrm>
              <a:off x="3939731" y="973323"/>
              <a:ext cx="283840" cy="2826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1" name="TextBox 50">
              <a:extLst>
                <a:ext uri="{FF2B5EF4-FFF2-40B4-BE49-F238E27FC236}">
                  <a16:creationId xmlns:a16="http://schemas.microsoft.com/office/drawing/2014/main" id="{8B7B5260-6202-70DA-9359-71F513CE8B63}"/>
                </a:ext>
              </a:extLst>
            </p:cNvPr>
            <p:cNvSpPr txBox="1"/>
            <p:nvPr/>
          </p:nvSpPr>
          <p:spPr>
            <a:xfrm>
              <a:off x="4305874" y="1006493"/>
              <a:ext cx="72295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Scotland </a:t>
              </a:r>
            </a:p>
          </p:txBody>
        </p:sp>
      </p:grpSp>
      <p:grpSp>
        <p:nvGrpSpPr>
          <p:cNvPr id="52" name="Group 51">
            <a:extLst>
              <a:ext uri="{FF2B5EF4-FFF2-40B4-BE49-F238E27FC236}">
                <a16:creationId xmlns:a16="http://schemas.microsoft.com/office/drawing/2014/main" id="{4D5917AE-15F3-A03B-7124-55F1B01E599A}"/>
              </a:ext>
            </a:extLst>
          </p:cNvPr>
          <p:cNvGrpSpPr/>
          <p:nvPr/>
        </p:nvGrpSpPr>
        <p:grpSpPr>
          <a:xfrm>
            <a:off x="6992236" y="2039142"/>
            <a:ext cx="700155" cy="666769"/>
            <a:chOff x="8874650" y="4175427"/>
            <a:chExt cx="700155" cy="666769"/>
          </a:xfrm>
          <a:solidFill>
            <a:schemeClr val="tx2"/>
          </a:solidFill>
        </p:grpSpPr>
        <p:sp>
          <p:nvSpPr>
            <p:cNvPr id="53" name="Oval 52">
              <a:extLst>
                <a:ext uri="{FF2B5EF4-FFF2-40B4-BE49-F238E27FC236}">
                  <a16:creationId xmlns:a16="http://schemas.microsoft.com/office/drawing/2014/main" id="{1746DD3B-97F9-9B66-3E00-8F72D1BC8CBC}"/>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F2A2B6AC-70BC-6B7E-DBF9-F8F2D63C6C62}"/>
                </a:ext>
              </a:extLst>
            </p:cNvPr>
            <p:cNvSpPr txBox="1"/>
            <p:nvPr/>
          </p:nvSpPr>
          <p:spPr>
            <a:xfrm>
              <a:off x="8969901" y="4438371"/>
              <a:ext cx="604904"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45%</a:t>
              </a:r>
            </a:p>
          </p:txBody>
        </p:sp>
      </p:grpSp>
      <p:grpSp>
        <p:nvGrpSpPr>
          <p:cNvPr id="55" name="Group 54">
            <a:extLst>
              <a:ext uri="{FF2B5EF4-FFF2-40B4-BE49-F238E27FC236}">
                <a16:creationId xmlns:a16="http://schemas.microsoft.com/office/drawing/2014/main" id="{B4E7F7CE-8E32-DA4D-3A65-1F677721FBD6}"/>
              </a:ext>
            </a:extLst>
          </p:cNvPr>
          <p:cNvGrpSpPr/>
          <p:nvPr/>
        </p:nvGrpSpPr>
        <p:grpSpPr>
          <a:xfrm>
            <a:off x="6877265" y="1668793"/>
            <a:ext cx="720308" cy="666769"/>
            <a:chOff x="4949515" y="1914591"/>
            <a:chExt cx="720308" cy="666769"/>
          </a:xfrm>
          <a:solidFill>
            <a:schemeClr val="accent1"/>
          </a:solidFill>
        </p:grpSpPr>
        <p:sp>
          <p:nvSpPr>
            <p:cNvPr id="56" name="Oval 55">
              <a:extLst>
                <a:ext uri="{FF2B5EF4-FFF2-40B4-BE49-F238E27FC236}">
                  <a16:creationId xmlns:a16="http://schemas.microsoft.com/office/drawing/2014/main" id="{628C5B50-C2E2-821C-6B05-AC6BE87ED5C5}"/>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8BA4D0FD-DB20-2007-6816-E3944AE37A1E}"/>
                </a:ext>
              </a:extLst>
            </p:cNvPr>
            <p:cNvSpPr txBox="1"/>
            <p:nvPr/>
          </p:nvSpPr>
          <p:spPr>
            <a:xfrm>
              <a:off x="5064919" y="2091810"/>
              <a:ext cx="604904"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44%</a:t>
              </a:r>
            </a:p>
          </p:txBody>
        </p:sp>
      </p:grpSp>
      <p:grpSp>
        <p:nvGrpSpPr>
          <p:cNvPr id="58" name="Group 57">
            <a:extLst>
              <a:ext uri="{FF2B5EF4-FFF2-40B4-BE49-F238E27FC236}">
                <a16:creationId xmlns:a16="http://schemas.microsoft.com/office/drawing/2014/main" id="{EA9524F9-FE60-4FD6-FF41-33FE452CDE85}"/>
              </a:ext>
            </a:extLst>
          </p:cNvPr>
          <p:cNvGrpSpPr/>
          <p:nvPr/>
        </p:nvGrpSpPr>
        <p:grpSpPr>
          <a:xfrm>
            <a:off x="7873495" y="3035837"/>
            <a:ext cx="691116" cy="666769"/>
            <a:chOff x="4949515" y="1914591"/>
            <a:chExt cx="691116" cy="666769"/>
          </a:xfrm>
          <a:solidFill>
            <a:schemeClr val="tx2"/>
          </a:solidFill>
        </p:grpSpPr>
        <p:sp>
          <p:nvSpPr>
            <p:cNvPr id="59" name="Oval 58">
              <a:extLst>
                <a:ext uri="{FF2B5EF4-FFF2-40B4-BE49-F238E27FC236}">
                  <a16:creationId xmlns:a16="http://schemas.microsoft.com/office/drawing/2014/main" id="{6578253B-A74F-4ECB-AC2F-C5835DB3D5A5}"/>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9AD1BE22-80BE-A5A2-9CF2-A8508618C0BB}"/>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61" name="Group 60">
            <a:extLst>
              <a:ext uri="{FF2B5EF4-FFF2-40B4-BE49-F238E27FC236}">
                <a16:creationId xmlns:a16="http://schemas.microsoft.com/office/drawing/2014/main" id="{C472A6FD-F8FD-CADA-CA23-42FD5510F1E3}"/>
              </a:ext>
            </a:extLst>
          </p:cNvPr>
          <p:cNvGrpSpPr/>
          <p:nvPr/>
        </p:nvGrpSpPr>
        <p:grpSpPr>
          <a:xfrm>
            <a:off x="8061183" y="2615046"/>
            <a:ext cx="691116" cy="666769"/>
            <a:chOff x="4949515" y="1914591"/>
            <a:chExt cx="691116" cy="666769"/>
          </a:xfrm>
          <a:solidFill>
            <a:schemeClr val="accent1"/>
          </a:solidFill>
        </p:grpSpPr>
        <p:sp>
          <p:nvSpPr>
            <p:cNvPr id="62" name="Oval 61">
              <a:extLst>
                <a:ext uri="{FF2B5EF4-FFF2-40B4-BE49-F238E27FC236}">
                  <a16:creationId xmlns:a16="http://schemas.microsoft.com/office/drawing/2014/main" id="{5C9B91D4-1927-1031-7F4F-8106C873F924}"/>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3" name="TextBox 62">
              <a:extLst>
                <a:ext uri="{FF2B5EF4-FFF2-40B4-BE49-F238E27FC236}">
                  <a16:creationId xmlns:a16="http://schemas.microsoft.com/office/drawing/2014/main" id="{029BC687-0797-AF13-121D-1DE7BE3D7E6A}"/>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59%</a:t>
              </a:r>
            </a:p>
          </p:txBody>
        </p:sp>
      </p:grpSp>
      <p:grpSp>
        <p:nvGrpSpPr>
          <p:cNvPr id="1024" name="Group 1023">
            <a:extLst>
              <a:ext uri="{FF2B5EF4-FFF2-40B4-BE49-F238E27FC236}">
                <a16:creationId xmlns:a16="http://schemas.microsoft.com/office/drawing/2014/main" id="{FD7A872E-3F03-E485-6061-4797FE8DB255}"/>
              </a:ext>
            </a:extLst>
          </p:cNvPr>
          <p:cNvGrpSpPr/>
          <p:nvPr/>
        </p:nvGrpSpPr>
        <p:grpSpPr>
          <a:xfrm>
            <a:off x="5466661" y="4611536"/>
            <a:ext cx="691116" cy="666769"/>
            <a:chOff x="4949515" y="1914591"/>
            <a:chExt cx="691116" cy="666769"/>
          </a:xfrm>
          <a:solidFill>
            <a:schemeClr val="tx2"/>
          </a:solidFill>
        </p:grpSpPr>
        <p:sp>
          <p:nvSpPr>
            <p:cNvPr id="1025" name="Oval 1024">
              <a:extLst>
                <a:ext uri="{FF2B5EF4-FFF2-40B4-BE49-F238E27FC236}">
                  <a16:creationId xmlns:a16="http://schemas.microsoft.com/office/drawing/2014/main" id="{7DF506DA-98F0-9C0B-E332-A76E3ADBBC2C}"/>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7" name="TextBox 1026">
              <a:extLst>
                <a:ext uri="{FF2B5EF4-FFF2-40B4-BE49-F238E27FC236}">
                  <a16:creationId xmlns:a16="http://schemas.microsoft.com/office/drawing/2014/main" id="{BC4DF656-7DBC-9A8F-EE9E-541F203C09C8}"/>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grpSp>
        <p:nvGrpSpPr>
          <p:cNvPr id="1028" name="Group 1027">
            <a:extLst>
              <a:ext uri="{FF2B5EF4-FFF2-40B4-BE49-F238E27FC236}">
                <a16:creationId xmlns:a16="http://schemas.microsoft.com/office/drawing/2014/main" id="{9560ECB2-8080-B5F4-8233-4A4706879239}"/>
              </a:ext>
            </a:extLst>
          </p:cNvPr>
          <p:cNvGrpSpPr/>
          <p:nvPr/>
        </p:nvGrpSpPr>
        <p:grpSpPr>
          <a:xfrm>
            <a:off x="5254299" y="4190745"/>
            <a:ext cx="691116" cy="666769"/>
            <a:chOff x="4949515" y="1914591"/>
            <a:chExt cx="691116" cy="666769"/>
          </a:xfrm>
          <a:solidFill>
            <a:schemeClr val="accent1"/>
          </a:solidFill>
        </p:grpSpPr>
        <p:sp>
          <p:nvSpPr>
            <p:cNvPr id="1029" name="Oval 1028">
              <a:extLst>
                <a:ext uri="{FF2B5EF4-FFF2-40B4-BE49-F238E27FC236}">
                  <a16:creationId xmlns:a16="http://schemas.microsoft.com/office/drawing/2014/main" id="{B0AA96D2-EDFA-375F-A457-EC527F92369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0" name="TextBox 1029">
              <a:extLst>
                <a:ext uri="{FF2B5EF4-FFF2-40B4-BE49-F238E27FC236}">
                  <a16:creationId xmlns:a16="http://schemas.microsoft.com/office/drawing/2014/main" id="{75384F8C-25E7-BA71-F72A-D9A9A9E138A2}"/>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22%</a:t>
              </a:r>
            </a:p>
          </p:txBody>
        </p:sp>
      </p:grpSp>
    </p:spTree>
    <p:extLst>
      <p:ext uri="{BB962C8B-B14F-4D97-AF65-F5344CB8AC3E}">
        <p14:creationId xmlns:p14="http://schemas.microsoft.com/office/powerpoint/2010/main" val="4134338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6" name="Group 5">
            <a:extLst>
              <a:ext uri="{FF2B5EF4-FFF2-40B4-BE49-F238E27FC236}">
                <a16:creationId xmlns:a16="http://schemas.microsoft.com/office/drawing/2014/main" id="{0327DB67-F191-90B7-894C-1CA9A18A1B78}"/>
              </a:ext>
            </a:extLst>
          </p:cNvPr>
          <p:cNvGrpSpPr/>
          <p:nvPr/>
        </p:nvGrpSpPr>
        <p:grpSpPr>
          <a:xfrm>
            <a:off x="5064884" y="1918042"/>
            <a:ext cx="764886" cy="666769"/>
            <a:chOff x="4949515" y="1914591"/>
            <a:chExt cx="764886" cy="666769"/>
          </a:xfrm>
        </p:grpSpPr>
        <p:sp>
          <p:nvSpPr>
            <p:cNvPr id="7" name="Oval 6">
              <a:extLst>
                <a:ext uri="{FF2B5EF4-FFF2-40B4-BE49-F238E27FC236}">
                  <a16:creationId xmlns:a16="http://schemas.microsoft.com/office/drawing/2014/main" id="{C59A0BB7-AB75-B862-9DF9-DD481D0F5E27}"/>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1" name="TextBox 10">
              <a:extLst>
                <a:ext uri="{FF2B5EF4-FFF2-40B4-BE49-F238E27FC236}">
                  <a16:creationId xmlns:a16="http://schemas.microsoft.com/office/drawing/2014/main" id="{43F5EDF1-F2DC-94B1-712A-2DC5A34F3739}"/>
                </a:ext>
              </a:extLst>
            </p:cNvPr>
            <p:cNvSpPr txBox="1"/>
            <p:nvPr/>
          </p:nvSpPr>
          <p:spPr>
            <a:xfrm>
              <a:off x="5104800" y="2053710"/>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409434" y="5357288"/>
            <a:ext cx="664329" cy="664329"/>
          </a:xfrm>
          <a:prstGeom prst="rect">
            <a:avLst/>
          </a:prstGeom>
          <a:noFill/>
          <a:ln>
            <a:noFill/>
          </a:ln>
        </p:spPr>
      </p:pic>
      <p:grpSp>
        <p:nvGrpSpPr>
          <p:cNvPr id="26" name="Group 25">
            <a:extLst>
              <a:ext uri="{FF2B5EF4-FFF2-40B4-BE49-F238E27FC236}">
                <a16:creationId xmlns:a16="http://schemas.microsoft.com/office/drawing/2014/main" id="{4F74D314-01B0-2196-1020-340677AA82AB}"/>
              </a:ext>
            </a:extLst>
          </p:cNvPr>
          <p:cNvGrpSpPr/>
          <p:nvPr/>
        </p:nvGrpSpPr>
        <p:grpSpPr>
          <a:xfrm>
            <a:off x="4827120" y="2337499"/>
            <a:ext cx="691116" cy="666769"/>
            <a:chOff x="4949515" y="1914591"/>
            <a:chExt cx="691116" cy="666769"/>
          </a:xfrm>
          <a:solidFill>
            <a:schemeClr val="accent2">
              <a:lumMod val="75000"/>
            </a:schemeClr>
          </a:solidFill>
        </p:grpSpPr>
        <p:sp>
          <p:nvSpPr>
            <p:cNvPr id="27" name="Oval 26">
              <a:extLst>
                <a:ext uri="{FF2B5EF4-FFF2-40B4-BE49-F238E27FC236}">
                  <a16:creationId xmlns:a16="http://schemas.microsoft.com/office/drawing/2014/main" id="{924A0865-1674-CEC5-9C2B-822060201BC9}"/>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28" name="TextBox 27">
              <a:extLst>
                <a:ext uri="{FF2B5EF4-FFF2-40B4-BE49-F238E27FC236}">
                  <a16:creationId xmlns:a16="http://schemas.microsoft.com/office/drawing/2014/main" id="{954C61D8-D71F-B484-1D09-B94372E3CE73}"/>
                </a:ext>
              </a:extLst>
            </p:cNvPr>
            <p:cNvSpPr txBox="1"/>
            <p:nvPr/>
          </p:nvSpPr>
          <p:spPr>
            <a:xfrm>
              <a:off x="5080802" y="2091810"/>
              <a:ext cx="491081"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17%</a:t>
              </a:r>
            </a:p>
          </p:txBody>
        </p:sp>
      </p:grpSp>
      <p:grpSp>
        <p:nvGrpSpPr>
          <p:cNvPr id="36" name="Group 35">
            <a:extLst>
              <a:ext uri="{FF2B5EF4-FFF2-40B4-BE49-F238E27FC236}">
                <a16:creationId xmlns:a16="http://schemas.microsoft.com/office/drawing/2014/main" id="{C3DB1D41-1ECC-6771-430E-F2E404C1E531}"/>
              </a:ext>
            </a:extLst>
          </p:cNvPr>
          <p:cNvGrpSpPr/>
          <p:nvPr/>
        </p:nvGrpSpPr>
        <p:grpSpPr>
          <a:xfrm>
            <a:off x="9084908" y="2785646"/>
            <a:ext cx="691116" cy="666769"/>
            <a:chOff x="4949515" y="1914591"/>
            <a:chExt cx="691116" cy="666769"/>
          </a:xfrm>
          <a:solidFill>
            <a:schemeClr val="accent2">
              <a:lumMod val="75000"/>
            </a:schemeClr>
          </a:solidFill>
        </p:grpSpPr>
        <p:sp>
          <p:nvSpPr>
            <p:cNvPr id="37" name="Oval 36">
              <a:extLst>
                <a:ext uri="{FF2B5EF4-FFF2-40B4-BE49-F238E27FC236}">
                  <a16:creationId xmlns:a16="http://schemas.microsoft.com/office/drawing/2014/main" id="{C9E23E5E-4648-5B47-DDB8-A1BE7ECCB89D}"/>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8" name="TextBox 37">
              <a:extLst>
                <a:ext uri="{FF2B5EF4-FFF2-40B4-BE49-F238E27FC236}">
                  <a16:creationId xmlns:a16="http://schemas.microsoft.com/office/drawing/2014/main" id="{49897E15-B100-42EB-C700-D9EF7B1D4776}"/>
                </a:ext>
              </a:extLst>
            </p:cNvPr>
            <p:cNvSpPr txBox="1"/>
            <p:nvPr/>
          </p:nvSpPr>
          <p:spPr>
            <a:xfrm>
              <a:off x="5058470" y="2054273"/>
              <a:ext cx="494698"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72%</a:t>
              </a:r>
            </a:p>
          </p:txBody>
        </p:sp>
      </p:grpSp>
      <p:grpSp>
        <p:nvGrpSpPr>
          <p:cNvPr id="42" name="Group 41">
            <a:extLst>
              <a:ext uri="{FF2B5EF4-FFF2-40B4-BE49-F238E27FC236}">
                <a16:creationId xmlns:a16="http://schemas.microsoft.com/office/drawing/2014/main" id="{F99F163B-DF86-3B01-259A-77A95329782D}"/>
              </a:ext>
            </a:extLst>
          </p:cNvPr>
          <p:cNvGrpSpPr/>
          <p:nvPr/>
        </p:nvGrpSpPr>
        <p:grpSpPr>
          <a:xfrm>
            <a:off x="7687124" y="5007651"/>
            <a:ext cx="691116" cy="666769"/>
            <a:chOff x="4949515" y="1914591"/>
            <a:chExt cx="691116" cy="666769"/>
          </a:xfrm>
          <a:solidFill>
            <a:schemeClr val="accent2">
              <a:lumMod val="75000"/>
            </a:schemeClr>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70567" y="2029045"/>
              <a:ext cx="513600"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52%</a:t>
              </a:r>
            </a:p>
          </p:txBody>
        </p:sp>
      </p:grpSp>
      <p:grpSp>
        <p:nvGrpSpPr>
          <p:cNvPr id="45" name="Group 44">
            <a:extLst>
              <a:ext uri="{FF2B5EF4-FFF2-40B4-BE49-F238E27FC236}">
                <a16:creationId xmlns:a16="http://schemas.microsoft.com/office/drawing/2014/main" id="{A9D9180B-E44C-396D-2ACB-6B93EDB3E758}"/>
              </a:ext>
            </a:extLst>
          </p:cNvPr>
          <p:cNvGrpSpPr/>
          <p:nvPr/>
        </p:nvGrpSpPr>
        <p:grpSpPr>
          <a:xfrm>
            <a:off x="8987920" y="3254912"/>
            <a:ext cx="691116" cy="666769"/>
            <a:chOff x="4949515" y="1914591"/>
            <a:chExt cx="691116" cy="666769"/>
          </a:xfrm>
          <a:solidFill>
            <a:schemeClr val="tx2"/>
          </a:solidFill>
        </p:grpSpPr>
        <p:sp>
          <p:nvSpPr>
            <p:cNvPr id="46" name="Oval 45">
              <a:extLst>
                <a:ext uri="{FF2B5EF4-FFF2-40B4-BE49-F238E27FC236}">
                  <a16:creationId xmlns:a16="http://schemas.microsoft.com/office/drawing/2014/main" id="{EB51D464-CD2A-6C66-6B19-C4DF569541D1}"/>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7" name="TextBox 46">
              <a:extLst>
                <a:ext uri="{FF2B5EF4-FFF2-40B4-BE49-F238E27FC236}">
                  <a16:creationId xmlns:a16="http://schemas.microsoft.com/office/drawing/2014/main" id="{A4A088C0-A430-946B-CB3B-713ACE32238A}"/>
                </a:ext>
              </a:extLst>
            </p:cNvPr>
            <p:cNvSpPr txBox="1"/>
            <p:nvPr/>
          </p:nvSpPr>
          <p:spPr>
            <a:xfrm>
              <a:off x="5053557" y="2091810"/>
              <a:ext cx="46161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2">
                    <a:lumMod val="75000"/>
                  </a:schemeClr>
                </a:solidFill>
              </a:rPr>
              <a:t>Wales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3939731" y="973323"/>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6292354" y="973323"/>
            <a:ext cx="874295" cy="282671"/>
            <a:chOff x="3939731" y="973323"/>
            <a:chExt cx="874295"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508152"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Wales </a:t>
              </a:r>
            </a:p>
          </p:txBody>
        </p:sp>
      </p:grpSp>
      <p:grpSp>
        <p:nvGrpSpPr>
          <p:cNvPr id="24" name="Group 23">
            <a:extLst>
              <a:ext uri="{FF2B5EF4-FFF2-40B4-BE49-F238E27FC236}">
                <a16:creationId xmlns:a16="http://schemas.microsoft.com/office/drawing/2014/main" id="{F46FCD2E-25EB-29BE-284E-280D8664F58E}"/>
              </a:ext>
            </a:extLst>
          </p:cNvPr>
          <p:cNvGrpSpPr/>
          <p:nvPr/>
        </p:nvGrpSpPr>
        <p:grpSpPr>
          <a:xfrm>
            <a:off x="8325736" y="4191792"/>
            <a:ext cx="691116" cy="666769"/>
            <a:chOff x="8874650" y="4175427"/>
            <a:chExt cx="691116" cy="666769"/>
          </a:xfrm>
          <a:solidFill>
            <a:schemeClr val="tx2"/>
          </a:solidFill>
        </p:grpSpPr>
        <p:sp>
          <p:nvSpPr>
            <p:cNvPr id="29" name="Oval 28">
              <a:extLst>
                <a:ext uri="{FF2B5EF4-FFF2-40B4-BE49-F238E27FC236}">
                  <a16:creationId xmlns:a16="http://schemas.microsoft.com/office/drawing/2014/main" id="{6756222E-C924-515D-975A-4385C0F852F0}"/>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0" name="TextBox 29">
              <a:extLst>
                <a:ext uri="{FF2B5EF4-FFF2-40B4-BE49-F238E27FC236}">
                  <a16:creationId xmlns:a16="http://schemas.microsoft.com/office/drawing/2014/main" id="{EA7E6FCA-B3FF-5BEC-D704-AC374C6DD8F3}"/>
                </a:ext>
              </a:extLst>
            </p:cNvPr>
            <p:cNvSpPr txBox="1"/>
            <p:nvPr/>
          </p:nvSpPr>
          <p:spPr>
            <a:xfrm>
              <a:off x="8996481" y="4428846"/>
              <a:ext cx="483073" cy="312329"/>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31" name="Group 30">
            <a:extLst>
              <a:ext uri="{FF2B5EF4-FFF2-40B4-BE49-F238E27FC236}">
                <a16:creationId xmlns:a16="http://schemas.microsoft.com/office/drawing/2014/main" id="{204F6C28-F186-CA3E-69B6-992A96AEF6AE}"/>
              </a:ext>
            </a:extLst>
          </p:cNvPr>
          <p:cNvGrpSpPr/>
          <p:nvPr/>
        </p:nvGrpSpPr>
        <p:grpSpPr>
          <a:xfrm>
            <a:off x="8191715" y="3821443"/>
            <a:ext cx="691116" cy="666769"/>
            <a:chOff x="4949515" y="1914591"/>
            <a:chExt cx="691116" cy="666769"/>
          </a:xfrm>
          <a:solidFill>
            <a:schemeClr val="accent2">
              <a:lumMod val="75000"/>
            </a:schemeClr>
          </a:solidFill>
        </p:grpSpPr>
        <p:sp>
          <p:nvSpPr>
            <p:cNvPr id="32" name="Oval 31">
              <a:extLst>
                <a:ext uri="{FF2B5EF4-FFF2-40B4-BE49-F238E27FC236}">
                  <a16:creationId xmlns:a16="http://schemas.microsoft.com/office/drawing/2014/main" id="{DBB1910B-EE65-6DFF-48BC-E889B1888AB4}"/>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E1D525A6-B242-1684-344A-2FE52E853C27}"/>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62%</a:t>
              </a:r>
            </a:p>
          </p:txBody>
        </p:sp>
      </p:grpSp>
      <p:grpSp>
        <p:nvGrpSpPr>
          <p:cNvPr id="52" name="Group 51">
            <a:extLst>
              <a:ext uri="{FF2B5EF4-FFF2-40B4-BE49-F238E27FC236}">
                <a16:creationId xmlns:a16="http://schemas.microsoft.com/office/drawing/2014/main" id="{EE864B6E-182F-4D5B-AE6C-F97FCD6AF0F2}"/>
              </a:ext>
            </a:extLst>
          </p:cNvPr>
          <p:cNvGrpSpPr/>
          <p:nvPr/>
        </p:nvGrpSpPr>
        <p:grpSpPr>
          <a:xfrm>
            <a:off x="7491074" y="5388038"/>
            <a:ext cx="691116" cy="666769"/>
            <a:chOff x="7534947" y="5339735"/>
            <a:chExt cx="691116" cy="666769"/>
          </a:xfrm>
          <a:solidFill>
            <a:schemeClr val="tx2"/>
          </a:solidFill>
        </p:grpSpPr>
        <p:sp>
          <p:nvSpPr>
            <p:cNvPr id="53" name="Oval 52">
              <a:extLst>
                <a:ext uri="{FF2B5EF4-FFF2-40B4-BE49-F238E27FC236}">
                  <a16:creationId xmlns:a16="http://schemas.microsoft.com/office/drawing/2014/main" id="{1BC3535F-BEAA-AA66-8187-70968C6A6AE9}"/>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C2B54BE5-D971-9C5A-15C9-C170C9DF661D}"/>
                </a:ext>
              </a:extLst>
            </p:cNvPr>
            <p:cNvSpPr txBox="1"/>
            <p:nvPr/>
          </p:nvSpPr>
          <p:spPr>
            <a:xfrm>
              <a:off x="7681586" y="5516954"/>
              <a:ext cx="475381" cy="305212"/>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Tree>
    <p:extLst>
      <p:ext uri="{BB962C8B-B14F-4D97-AF65-F5344CB8AC3E}">
        <p14:creationId xmlns:p14="http://schemas.microsoft.com/office/powerpoint/2010/main" val="1314148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4777" y="1811702"/>
            <a:ext cx="819853" cy="819853"/>
          </a:xfrm>
          <a:prstGeom prst="rect">
            <a:avLst/>
          </a:prstGeom>
        </p:spPr>
      </p:pic>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saying raising children is the collective responsibility of everyone in society</a:t>
            </a: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396667" y="5318923"/>
            <a:ext cx="705362" cy="705362"/>
          </a:xfrm>
          <a:prstGeom prst="rect">
            <a:avLst/>
          </a:prstGeom>
          <a:noFill/>
          <a:ln>
            <a:noFill/>
          </a:ln>
        </p:spPr>
      </p:pic>
      <p:sp>
        <p:nvSpPr>
          <p:cNvPr id="3" name="Title 2">
            <a:extLst>
              <a:ext uri="{FF2B5EF4-FFF2-40B4-BE49-F238E27FC236}">
                <a16:creationId xmlns:a16="http://schemas.microsoft.com/office/drawing/2014/main" id="{28A93613-4227-7B6A-BFD0-8A95AE30DA35}"/>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chemeClr val="accent2">
                    <a:lumMod val="75000"/>
                  </a:schemeClr>
                </a:solidFill>
              </a:rPr>
              <a:t>Wales dashboard</a:t>
            </a:r>
          </a:p>
        </p:txBody>
      </p:sp>
      <p:grpSp>
        <p:nvGrpSpPr>
          <p:cNvPr id="8" name="Group 7">
            <a:extLst>
              <a:ext uri="{FF2B5EF4-FFF2-40B4-BE49-F238E27FC236}">
                <a16:creationId xmlns:a16="http://schemas.microsoft.com/office/drawing/2014/main" id="{4C1DB8B7-A3E0-D66E-9EB2-4A3AF5EE56AD}"/>
              </a:ext>
            </a:extLst>
          </p:cNvPr>
          <p:cNvGrpSpPr/>
          <p:nvPr/>
        </p:nvGrpSpPr>
        <p:grpSpPr>
          <a:xfrm>
            <a:off x="3939731" y="973323"/>
            <a:ext cx="2092578" cy="282671"/>
            <a:chOff x="3939731" y="973323"/>
            <a:chExt cx="2092578" cy="282671"/>
          </a:xfrm>
        </p:grpSpPr>
        <p:sp>
          <p:nvSpPr>
            <p:cNvPr id="12" name="Rectangle 11">
              <a:extLst>
                <a:ext uri="{FF2B5EF4-FFF2-40B4-BE49-F238E27FC236}">
                  <a16:creationId xmlns:a16="http://schemas.microsoft.com/office/drawing/2014/main" id="{294C0922-1C6F-2556-124C-826EEB8C78A7}"/>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17" name="TextBox 16">
              <a:extLst>
                <a:ext uri="{FF2B5EF4-FFF2-40B4-BE49-F238E27FC236}">
                  <a16:creationId xmlns:a16="http://schemas.microsoft.com/office/drawing/2014/main" id="{F29B1531-03B4-E8B1-89A9-49DCA4D7749B}"/>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24" name="Group 23">
            <a:extLst>
              <a:ext uri="{FF2B5EF4-FFF2-40B4-BE49-F238E27FC236}">
                <a16:creationId xmlns:a16="http://schemas.microsoft.com/office/drawing/2014/main" id="{825EDA22-F516-5ED1-0877-6BA143575E4E}"/>
              </a:ext>
            </a:extLst>
          </p:cNvPr>
          <p:cNvGrpSpPr/>
          <p:nvPr/>
        </p:nvGrpSpPr>
        <p:grpSpPr>
          <a:xfrm>
            <a:off x="6292354" y="973323"/>
            <a:ext cx="874295" cy="282671"/>
            <a:chOff x="3939731" y="973323"/>
            <a:chExt cx="874295" cy="282671"/>
          </a:xfrm>
        </p:grpSpPr>
        <p:sp>
          <p:nvSpPr>
            <p:cNvPr id="29" name="Rectangle 28">
              <a:extLst>
                <a:ext uri="{FF2B5EF4-FFF2-40B4-BE49-F238E27FC236}">
                  <a16:creationId xmlns:a16="http://schemas.microsoft.com/office/drawing/2014/main" id="{AF730E81-636D-A732-3F9F-62DD20CF44D9}"/>
                </a:ext>
              </a:extLst>
            </p:cNvPr>
            <p:cNvSpPr/>
            <p:nvPr/>
          </p:nvSpPr>
          <p:spPr>
            <a:xfrm>
              <a:off x="3939731" y="973323"/>
              <a:ext cx="283840" cy="282671"/>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0" name="TextBox 29">
              <a:extLst>
                <a:ext uri="{FF2B5EF4-FFF2-40B4-BE49-F238E27FC236}">
                  <a16:creationId xmlns:a16="http://schemas.microsoft.com/office/drawing/2014/main" id="{64663609-D5BB-1293-FFA6-1C773C7A3867}"/>
                </a:ext>
              </a:extLst>
            </p:cNvPr>
            <p:cNvSpPr txBox="1"/>
            <p:nvPr/>
          </p:nvSpPr>
          <p:spPr>
            <a:xfrm>
              <a:off x="4305874" y="1006493"/>
              <a:ext cx="508152"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Wales </a:t>
              </a:r>
            </a:p>
          </p:txBody>
        </p:sp>
      </p:grpSp>
      <p:grpSp>
        <p:nvGrpSpPr>
          <p:cNvPr id="31" name="Group 30">
            <a:extLst>
              <a:ext uri="{FF2B5EF4-FFF2-40B4-BE49-F238E27FC236}">
                <a16:creationId xmlns:a16="http://schemas.microsoft.com/office/drawing/2014/main" id="{F6967A48-1007-D712-7861-9DD9E07A9BF7}"/>
              </a:ext>
            </a:extLst>
          </p:cNvPr>
          <p:cNvGrpSpPr/>
          <p:nvPr/>
        </p:nvGrpSpPr>
        <p:grpSpPr>
          <a:xfrm>
            <a:off x="6993923" y="2022375"/>
            <a:ext cx="691116" cy="666769"/>
            <a:chOff x="4949515" y="1914591"/>
            <a:chExt cx="691116" cy="666769"/>
          </a:xfrm>
          <a:solidFill>
            <a:schemeClr val="tx2"/>
          </a:solidFill>
        </p:grpSpPr>
        <p:sp>
          <p:nvSpPr>
            <p:cNvPr id="45" name="Oval 44">
              <a:extLst>
                <a:ext uri="{FF2B5EF4-FFF2-40B4-BE49-F238E27FC236}">
                  <a16:creationId xmlns:a16="http://schemas.microsoft.com/office/drawing/2014/main" id="{11A8B08A-9C03-57C1-24BC-2C804AD6C739}"/>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2" name="TextBox 51">
              <a:extLst>
                <a:ext uri="{FF2B5EF4-FFF2-40B4-BE49-F238E27FC236}">
                  <a16:creationId xmlns:a16="http://schemas.microsoft.com/office/drawing/2014/main" id="{AF8B35B4-B5AC-A668-7EC5-1D45A6D7F009}"/>
                </a:ext>
              </a:extLst>
            </p:cNvPr>
            <p:cNvSpPr txBox="1"/>
            <p:nvPr/>
          </p:nvSpPr>
          <p:spPr>
            <a:xfrm>
              <a:off x="5067300" y="2091810"/>
              <a:ext cx="523875"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45%</a:t>
              </a:r>
            </a:p>
          </p:txBody>
        </p:sp>
      </p:grpSp>
      <p:grpSp>
        <p:nvGrpSpPr>
          <p:cNvPr id="56" name="Group 55">
            <a:extLst>
              <a:ext uri="{FF2B5EF4-FFF2-40B4-BE49-F238E27FC236}">
                <a16:creationId xmlns:a16="http://schemas.microsoft.com/office/drawing/2014/main" id="{EA299BF2-8583-E6BF-2D47-9ABDFC54B825}"/>
              </a:ext>
            </a:extLst>
          </p:cNvPr>
          <p:cNvGrpSpPr/>
          <p:nvPr/>
        </p:nvGrpSpPr>
        <p:grpSpPr>
          <a:xfrm>
            <a:off x="6567015" y="1688992"/>
            <a:ext cx="691116" cy="666769"/>
            <a:chOff x="4949515" y="1914591"/>
            <a:chExt cx="691116" cy="666769"/>
          </a:xfrm>
          <a:solidFill>
            <a:schemeClr val="accent2">
              <a:lumMod val="75000"/>
            </a:schemeClr>
          </a:solidFill>
        </p:grpSpPr>
        <p:sp>
          <p:nvSpPr>
            <p:cNvPr id="57" name="Oval 56">
              <a:extLst>
                <a:ext uri="{FF2B5EF4-FFF2-40B4-BE49-F238E27FC236}">
                  <a16:creationId xmlns:a16="http://schemas.microsoft.com/office/drawing/2014/main" id="{14A43F99-62B2-5E7D-05BB-CB0A7142A63A}"/>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8" name="TextBox 57">
              <a:extLst>
                <a:ext uri="{FF2B5EF4-FFF2-40B4-BE49-F238E27FC236}">
                  <a16:creationId xmlns:a16="http://schemas.microsoft.com/office/drawing/2014/main" id="{8B51FEC8-45FF-2A50-3515-4A9E2D0AD1CB}"/>
                </a:ext>
              </a:extLst>
            </p:cNvPr>
            <p:cNvSpPr txBox="1"/>
            <p:nvPr/>
          </p:nvSpPr>
          <p:spPr>
            <a:xfrm>
              <a:off x="5038126" y="2091810"/>
              <a:ext cx="51389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41%</a:t>
              </a:r>
            </a:p>
          </p:txBody>
        </p:sp>
      </p:grpSp>
      <p:grpSp>
        <p:nvGrpSpPr>
          <p:cNvPr id="59" name="Group 58">
            <a:extLst>
              <a:ext uri="{FF2B5EF4-FFF2-40B4-BE49-F238E27FC236}">
                <a16:creationId xmlns:a16="http://schemas.microsoft.com/office/drawing/2014/main" id="{9549836A-BDF5-D095-6A7D-82DAA4802E63}"/>
              </a:ext>
            </a:extLst>
          </p:cNvPr>
          <p:cNvGrpSpPr/>
          <p:nvPr/>
        </p:nvGrpSpPr>
        <p:grpSpPr>
          <a:xfrm>
            <a:off x="7873495" y="3035837"/>
            <a:ext cx="691116" cy="666769"/>
            <a:chOff x="4949515" y="1914591"/>
            <a:chExt cx="691116" cy="666769"/>
          </a:xfrm>
          <a:solidFill>
            <a:schemeClr val="tx2"/>
          </a:solidFill>
        </p:grpSpPr>
        <p:sp>
          <p:nvSpPr>
            <p:cNvPr id="60" name="Oval 59">
              <a:extLst>
                <a:ext uri="{FF2B5EF4-FFF2-40B4-BE49-F238E27FC236}">
                  <a16:creationId xmlns:a16="http://schemas.microsoft.com/office/drawing/2014/main" id="{47FF2DE0-C1A5-B5B4-84D6-FF07D68C5F0C}"/>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1" name="TextBox 60">
              <a:extLst>
                <a:ext uri="{FF2B5EF4-FFF2-40B4-BE49-F238E27FC236}">
                  <a16:creationId xmlns:a16="http://schemas.microsoft.com/office/drawing/2014/main" id="{1EF21BBD-A83E-43E7-461A-F80080CAF855}"/>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62" name="Group 61">
            <a:extLst>
              <a:ext uri="{FF2B5EF4-FFF2-40B4-BE49-F238E27FC236}">
                <a16:creationId xmlns:a16="http://schemas.microsoft.com/office/drawing/2014/main" id="{05658C71-F924-9F4D-AA61-766AA3ECC557}"/>
              </a:ext>
            </a:extLst>
          </p:cNvPr>
          <p:cNvGrpSpPr/>
          <p:nvPr/>
        </p:nvGrpSpPr>
        <p:grpSpPr>
          <a:xfrm>
            <a:off x="7984983" y="2615046"/>
            <a:ext cx="691116" cy="666769"/>
            <a:chOff x="4949515" y="1914591"/>
            <a:chExt cx="691116" cy="666769"/>
          </a:xfrm>
          <a:solidFill>
            <a:schemeClr val="accent1"/>
          </a:solidFill>
        </p:grpSpPr>
        <p:sp>
          <p:nvSpPr>
            <p:cNvPr id="63" name="Oval 62">
              <a:extLst>
                <a:ext uri="{FF2B5EF4-FFF2-40B4-BE49-F238E27FC236}">
                  <a16:creationId xmlns:a16="http://schemas.microsoft.com/office/drawing/2014/main" id="{9AC02E0D-C610-3BA2-3950-1E960F2BF911}"/>
                </a:ext>
              </a:extLst>
            </p:cNvPr>
            <p:cNvSpPr/>
            <p:nvPr/>
          </p:nvSpPr>
          <p:spPr>
            <a:xfrm>
              <a:off x="4949515" y="1914591"/>
              <a:ext cx="691116" cy="6667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4" name="TextBox 1023">
              <a:extLst>
                <a:ext uri="{FF2B5EF4-FFF2-40B4-BE49-F238E27FC236}">
                  <a16:creationId xmlns:a16="http://schemas.microsoft.com/office/drawing/2014/main" id="{58EA3298-7994-8B03-91FC-30B47683A200}"/>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58%</a:t>
              </a:r>
            </a:p>
          </p:txBody>
        </p:sp>
      </p:grpSp>
      <p:grpSp>
        <p:nvGrpSpPr>
          <p:cNvPr id="1040" name="Group 1039">
            <a:extLst>
              <a:ext uri="{FF2B5EF4-FFF2-40B4-BE49-F238E27FC236}">
                <a16:creationId xmlns:a16="http://schemas.microsoft.com/office/drawing/2014/main" id="{AD9A100B-C0F1-355B-DD64-3ED42637AD51}"/>
              </a:ext>
            </a:extLst>
          </p:cNvPr>
          <p:cNvGrpSpPr/>
          <p:nvPr/>
        </p:nvGrpSpPr>
        <p:grpSpPr>
          <a:xfrm>
            <a:off x="6616077" y="5256414"/>
            <a:ext cx="691116" cy="666769"/>
            <a:chOff x="4949515" y="1914591"/>
            <a:chExt cx="691116" cy="666769"/>
          </a:xfrm>
          <a:solidFill>
            <a:schemeClr val="tx2"/>
          </a:solidFill>
        </p:grpSpPr>
        <p:sp>
          <p:nvSpPr>
            <p:cNvPr id="1041" name="Oval 1040">
              <a:extLst>
                <a:ext uri="{FF2B5EF4-FFF2-40B4-BE49-F238E27FC236}">
                  <a16:creationId xmlns:a16="http://schemas.microsoft.com/office/drawing/2014/main" id="{1B0A9E13-F51A-882D-2BC6-AA8AC44406E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42" name="TextBox 1041">
              <a:extLst>
                <a:ext uri="{FF2B5EF4-FFF2-40B4-BE49-F238E27FC236}">
                  <a16:creationId xmlns:a16="http://schemas.microsoft.com/office/drawing/2014/main" id="{2176D19B-E49D-46CA-D8F4-7A997EE50D5C}"/>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grpSp>
        <p:nvGrpSpPr>
          <p:cNvPr id="1043" name="Group 1042">
            <a:extLst>
              <a:ext uri="{FF2B5EF4-FFF2-40B4-BE49-F238E27FC236}">
                <a16:creationId xmlns:a16="http://schemas.microsoft.com/office/drawing/2014/main" id="{5824C470-0A35-A3CB-ED2E-2B47BE39708D}"/>
              </a:ext>
            </a:extLst>
          </p:cNvPr>
          <p:cNvGrpSpPr/>
          <p:nvPr/>
        </p:nvGrpSpPr>
        <p:grpSpPr>
          <a:xfrm>
            <a:off x="6727565" y="4835623"/>
            <a:ext cx="691116" cy="666769"/>
            <a:chOff x="4949515" y="1914591"/>
            <a:chExt cx="691116" cy="666769"/>
          </a:xfrm>
          <a:solidFill>
            <a:schemeClr val="accent1"/>
          </a:solidFill>
        </p:grpSpPr>
        <p:sp>
          <p:nvSpPr>
            <p:cNvPr id="1044" name="Oval 1043">
              <a:extLst>
                <a:ext uri="{FF2B5EF4-FFF2-40B4-BE49-F238E27FC236}">
                  <a16:creationId xmlns:a16="http://schemas.microsoft.com/office/drawing/2014/main" id="{8C1118B7-4DE5-0973-C5B0-FA607875B53F}"/>
                </a:ext>
              </a:extLst>
            </p:cNvPr>
            <p:cNvSpPr/>
            <p:nvPr/>
          </p:nvSpPr>
          <p:spPr>
            <a:xfrm>
              <a:off x="4949515" y="1914591"/>
              <a:ext cx="691116" cy="6667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45" name="TextBox 1044">
              <a:extLst>
                <a:ext uri="{FF2B5EF4-FFF2-40B4-BE49-F238E27FC236}">
                  <a16:creationId xmlns:a16="http://schemas.microsoft.com/office/drawing/2014/main" id="{E277E24D-7F83-CA21-304D-6E3DD0EA8F68}"/>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42%</a:t>
              </a:r>
            </a:p>
          </p:txBody>
        </p:sp>
      </p:grpSp>
      <p:grpSp>
        <p:nvGrpSpPr>
          <p:cNvPr id="1048" name="Group 1047">
            <a:extLst>
              <a:ext uri="{FF2B5EF4-FFF2-40B4-BE49-F238E27FC236}">
                <a16:creationId xmlns:a16="http://schemas.microsoft.com/office/drawing/2014/main" id="{2C59E287-234F-13ED-B84B-223A81B26377}"/>
              </a:ext>
            </a:extLst>
          </p:cNvPr>
          <p:cNvGrpSpPr/>
          <p:nvPr/>
        </p:nvGrpSpPr>
        <p:grpSpPr>
          <a:xfrm>
            <a:off x="5380049" y="4408320"/>
            <a:ext cx="691116" cy="666769"/>
            <a:chOff x="4949515" y="1914591"/>
            <a:chExt cx="691116" cy="666769"/>
          </a:xfrm>
          <a:solidFill>
            <a:schemeClr val="tx2"/>
          </a:solidFill>
        </p:grpSpPr>
        <p:sp>
          <p:nvSpPr>
            <p:cNvPr id="1049" name="Oval 1048">
              <a:extLst>
                <a:ext uri="{FF2B5EF4-FFF2-40B4-BE49-F238E27FC236}">
                  <a16:creationId xmlns:a16="http://schemas.microsoft.com/office/drawing/2014/main" id="{40406D75-EA3A-030C-0417-4A7AF9B75550}"/>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50" name="TextBox 1049">
              <a:extLst>
                <a:ext uri="{FF2B5EF4-FFF2-40B4-BE49-F238E27FC236}">
                  <a16:creationId xmlns:a16="http://schemas.microsoft.com/office/drawing/2014/main" id="{B3CB5419-6F9A-6685-49C3-834102588807}"/>
                </a:ext>
              </a:extLst>
            </p:cNvPr>
            <p:cNvSpPr txBox="1"/>
            <p:nvPr/>
          </p:nvSpPr>
          <p:spPr>
            <a:xfrm>
              <a:off x="5067300" y="2110860"/>
              <a:ext cx="523875"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grpSp>
        <p:nvGrpSpPr>
          <p:cNvPr id="1051" name="Group 1050">
            <a:extLst>
              <a:ext uri="{FF2B5EF4-FFF2-40B4-BE49-F238E27FC236}">
                <a16:creationId xmlns:a16="http://schemas.microsoft.com/office/drawing/2014/main" id="{E7AD4D4F-8926-A21F-119C-08215E430937}"/>
              </a:ext>
            </a:extLst>
          </p:cNvPr>
          <p:cNvGrpSpPr/>
          <p:nvPr/>
        </p:nvGrpSpPr>
        <p:grpSpPr>
          <a:xfrm>
            <a:off x="5076966" y="3979687"/>
            <a:ext cx="691116" cy="666769"/>
            <a:chOff x="4949515" y="1914591"/>
            <a:chExt cx="691116" cy="666769"/>
          </a:xfrm>
          <a:solidFill>
            <a:schemeClr val="accent2">
              <a:lumMod val="75000"/>
            </a:schemeClr>
          </a:solidFill>
        </p:grpSpPr>
        <p:sp>
          <p:nvSpPr>
            <p:cNvPr id="1052" name="Oval 1051">
              <a:extLst>
                <a:ext uri="{FF2B5EF4-FFF2-40B4-BE49-F238E27FC236}">
                  <a16:creationId xmlns:a16="http://schemas.microsoft.com/office/drawing/2014/main" id="{58631435-2A77-A9B7-F32A-D94D28BB8DFA}"/>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53" name="TextBox 1052">
              <a:extLst>
                <a:ext uri="{FF2B5EF4-FFF2-40B4-BE49-F238E27FC236}">
                  <a16:creationId xmlns:a16="http://schemas.microsoft.com/office/drawing/2014/main" id="{0022C655-5E27-82F1-A963-7069D165DD0B}"/>
                </a:ext>
              </a:extLst>
            </p:cNvPr>
            <p:cNvSpPr txBox="1"/>
            <p:nvPr/>
          </p:nvSpPr>
          <p:spPr>
            <a:xfrm>
              <a:off x="5038126" y="2091810"/>
              <a:ext cx="51389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21%</a:t>
              </a:r>
            </a:p>
          </p:txBody>
        </p:sp>
      </p:grpSp>
    </p:spTree>
    <p:extLst>
      <p:ext uri="{BB962C8B-B14F-4D97-AF65-F5344CB8AC3E}">
        <p14:creationId xmlns:p14="http://schemas.microsoft.com/office/powerpoint/2010/main" val="3555616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869262"/>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748657"/>
            <a:ext cx="3349256" cy="873071"/>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Saying pregnancy to 5 years is the most important stage of a young person’s life </a:t>
            </a:r>
          </a:p>
        </p:txBody>
      </p:sp>
      <p:pic>
        <p:nvPicPr>
          <p:cNvPr id="2" name="Graphic 1" descr="Pregnant lady outline">
            <a:extLst>
              <a:ext uri="{FF2B5EF4-FFF2-40B4-BE49-F238E27FC236}">
                <a16:creationId xmlns:a16="http://schemas.microsoft.com/office/drawing/2014/main" id="{92C47F8C-8FC9-DD69-244B-80F07A1402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892" y="1918042"/>
            <a:ext cx="619415" cy="619415"/>
          </a:xfrm>
          <a:prstGeom prst="rect">
            <a:avLst/>
          </a:prstGeom>
        </p:spPr>
      </p:pic>
      <p:grpSp>
        <p:nvGrpSpPr>
          <p:cNvPr id="25" name="Group 24">
            <a:extLst>
              <a:ext uri="{FF2B5EF4-FFF2-40B4-BE49-F238E27FC236}">
                <a16:creationId xmlns:a16="http://schemas.microsoft.com/office/drawing/2014/main" id="{7185F55A-62DA-F449-C368-639622E17A2D}"/>
              </a:ext>
            </a:extLst>
          </p:cNvPr>
          <p:cNvGrpSpPr/>
          <p:nvPr/>
        </p:nvGrpSpPr>
        <p:grpSpPr>
          <a:xfrm>
            <a:off x="7414874" y="5388038"/>
            <a:ext cx="691116" cy="666769"/>
            <a:chOff x="7534947" y="5339735"/>
            <a:chExt cx="691116" cy="666769"/>
          </a:xfrm>
          <a:solidFill>
            <a:schemeClr val="tx2"/>
          </a:solidFill>
        </p:grpSpPr>
        <p:sp>
          <p:nvSpPr>
            <p:cNvPr id="10" name="Oval 9">
              <a:extLst>
                <a:ext uri="{FF2B5EF4-FFF2-40B4-BE49-F238E27FC236}">
                  <a16:creationId xmlns:a16="http://schemas.microsoft.com/office/drawing/2014/main" id="{4FD5FA5F-5D60-8C6A-ABC2-68598259F057}"/>
                </a:ext>
              </a:extLst>
            </p:cNvPr>
            <p:cNvSpPr/>
            <p:nvPr/>
          </p:nvSpPr>
          <p:spPr>
            <a:xfrm>
              <a:off x="7534947" y="5339735"/>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4" name="TextBox 13">
              <a:extLst>
                <a:ext uri="{FF2B5EF4-FFF2-40B4-BE49-F238E27FC236}">
                  <a16:creationId xmlns:a16="http://schemas.microsoft.com/office/drawing/2014/main" id="{9AFD6069-7EF2-058F-89BC-A11D066E812D}"/>
                </a:ext>
              </a:extLst>
            </p:cNvPr>
            <p:cNvSpPr txBox="1"/>
            <p:nvPr/>
          </p:nvSpPr>
          <p:spPr>
            <a:xfrm>
              <a:off x="7576811" y="5516954"/>
              <a:ext cx="475381"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51%</a:t>
              </a:r>
            </a:p>
          </p:txBody>
        </p:sp>
      </p:grpSp>
      <p:sp>
        <p:nvSpPr>
          <p:cNvPr id="16" name="Rectangle 15">
            <a:extLst>
              <a:ext uri="{FF2B5EF4-FFF2-40B4-BE49-F238E27FC236}">
                <a16:creationId xmlns:a16="http://schemas.microsoft.com/office/drawing/2014/main" id="{8784A9F6-A7C1-55BE-6B4D-DB37CA4BD89F}"/>
              </a:ext>
            </a:extLst>
          </p:cNvPr>
          <p:cNvSpPr/>
          <p:nvPr/>
        </p:nvSpPr>
        <p:spPr>
          <a:xfrm>
            <a:off x="315437" y="2886740"/>
            <a:ext cx="3349256" cy="873071"/>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early childhood is </a:t>
            </a:r>
          </a:p>
          <a:p>
            <a:pPr marL="446088" algn="r">
              <a:lnSpc>
                <a:spcPct val="110000"/>
              </a:lnSpc>
            </a:pPr>
            <a:r>
              <a:rPr lang="en-GB" sz="1400" b="1">
                <a:solidFill>
                  <a:schemeClr val="bg1"/>
                </a:solidFill>
              </a:rPr>
              <a:t>very important in shaping a person’s future life</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024278"/>
            <a:ext cx="3349256" cy="872087"/>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a:solidFill>
                  <a:schemeClr val="bg1"/>
                </a:solidFill>
              </a:rPr>
              <a:t>% Saying they know a great deal/fair amount about </a:t>
            </a:r>
            <a:br>
              <a:rPr lang="en-GB" sz="1400" b="1">
                <a:solidFill>
                  <a:schemeClr val="bg1"/>
                </a:solidFill>
              </a:rPr>
            </a:br>
            <a:r>
              <a:rPr lang="en-GB" sz="1400" b="1">
                <a:solidFill>
                  <a:schemeClr val="bg1"/>
                </a:solidFill>
              </a:rPr>
              <a:t>early child development  </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123026"/>
            <a:ext cx="3349256" cy="1033099"/>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Saying they know</a:t>
            </a:r>
            <a:br>
              <a:rPr lang="en-GB" sz="1400" b="1">
                <a:solidFill>
                  <a:schemeClr val="bg1"/>
                </a:solidFill>
              </a:rPr>
            </a:br>
            <a:r>
              <a:rPr lang="en-GB" sz="1400" b="1">
                <a:solidFill>
                  <a:schemeClr val="bg1"/>
                </a:solidFill>
              </a:rPr>
              <a:t> a great deal/fair amount </a:t>
            </a:r>
            <a:br>
              <a:rPr lang="en-GB" sz="1400" b="1">
                <a:solidFill>
                  <a:schemeClr val="bg1"/>
                </a:solidFill>
              </a:rPr>
            </a:br>
            <a:r>
              <a:rPr lang="en-GB" sz="1400" b="1">
                <a:solidFill>
                  <a:schemeClr val="bg1"/>
                </a:solidFill>
              </a:rPr>
              <a:t>about social + emotional </a:t>
            </a:r>
            <a:br>
              <a:rPr lang="en-GB" sz="1400" b="1">
                <a:solidFill>
                  <a:schemeClr val="bg1"/>
                </a:solidFill>
              </a:rPr>
            </a:br>
            <a:r>
              <a:rPr lang="en-GB" sz="1400" b="1">
                <a:solidFill>
                  <a:schemeClr val="bg1"/>
                </a:solidFill>
              </a:rPr>
              <a:t>early child development </a:t>
            </a:r>
          </a:p>
        </p:txBody>
      </p:sp>
      <p:pic>
        <p:nvPicPr>
          <p:cNvPr id="22" name="Graphic 21" descr="Basic Shapes outline">
            <a:extLst>
              <a:ext uri="{FF2B5EF4-FFF2-40B4-BE49-F238E27FC236}">
                <a16:creationId xmlns:a16="http://schemas.microsoft.com/office/drawing/2014/main" id="{083A6FEF-4E10-00AD-AEE9-53140883E9A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1856" y="2976037"/>
            <a:ext cx="742376" cy="742376"/>
          </a:xfrm>
          <a:prstGeom prst="rect">
            <a:avLst/>
          </a:prstGeom>
        </p:spPr>
      </p:pic>
      <p:pic>
        <p:nvPicPr>
          <p:cNvPr id="23" name="Graphic 22" descr="Child with balloon outline">
            <a:extLst>
              <a:ext uri="{FF2B5EF4-FFF2-40B4-BE49-F238E27FC236}">
                <a16:creationId xmlns:a16="http://schemas.microsoft.com/office/drawing/2014/main" id="{ECD1BAF5-B119-9D11-3462-869117D21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5728" y="4149536"/>
            <a:ext cx="694631" cy="694631"/>
          </a:xfrm>
          <a:prstGeom prst="rect">
            <a:avLst/>
          </a:prstGeom>
        </p:spPr>
      </p:pic>
      <p:pic>
        <p:nvPicPr>
          <p:cNvPr id="1026" name="Picture 2" descr="Smiling face with solid fill with solid fill">
            <a:extLst>
              <a:ext uri="{FF2B5EF4-FFF2-40B4-BE49-F238E27FC236}">
                <a16:creationId xmlns:a16="http://schemas.microsoft.com/office/drawing/2014/main" id="{F44CB7A0-7EB0-566D-9F1E-ED9FFCC4107F}"/>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409434" y="5357288"/>
            <a:ext cx="664329" cy="664329"/>
          </a:xfrm>
          <a:prstGeom prst="rect">
            <a:avLst/>
          </a:prstGeom>
          <a:noFill/>
          <a:ln>
            <a:noFill/>
          </a:ln>
        </p:spPr>
      </p:pic>
      <p:grpSp>
        <p:nvGrpSpPr>
          <p:cNvPr id="42" name="Group 41">
            <a:extLst>
              <a:ext uri="{FF2B5EF4-FFF2-40B4-BE49-F238E27FC236}">
                <a16:creationId xmlns:a16="http://schemas.microsoft.com/office/drawing/2014/main" id="{F99F163B-DF86-3B01-259A-77A95329782D}"/>
              </a:ext>
            </a:extLst>
          </p:cNvPr>
          <p:cNvGrpSpPr/>
          <p:nvPr/>
        </p:nvGrpSpPr>
        <p:grpSpPr>
          <a:xfrm>
            <a:off x="7863885" y="5367485"/>
            <a:ext cx="691116" cy="666769"/>
            <a:chOff x="4949515" y="1914591"/>
            <a:chExt cx="691116" cy="666769"/>
          </a:xfrm>
          <a:solidFill>
            <a:srgbClr val="2DB574"/>
          </a:solidFill>
        </p:grpSpPr>
        <p:sp>
          <p:nvSpPr>
            <p:cNvPr id="43" name="Oval 42">
              <a:extLst>
                <a:ext uri="{FF2B5EF4-FFF2-40B4-BE49-F238E27FC236}">
                  <a16:creationId xmlns:a16="http://schemas.microsoft.com/office/drawing/2014/main" id="{36E5B1C3-1F79-33B0-C259-701693A646A7}"/>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44" name="TextBox 43">
              <a:extLst>
                <a:ext uri="{FF2B5EF4-FFF2-40B4-BE49-F238E27FC236}">
                  <a16:creationId xmlns:a16="http://schemas.microsoft.com/office/drawing/2014/main" id="{7C8BD8AB-9A08-3415-97C2-E238789B9CF5}"/>
                </a:ext>
              </a:extLst>
            </p:cNvPr>
            <p:cNvSpPr txBox="1"/>
            <p:nvPr/>
          </p:nvSpPr>
          <p:spPr>
            <a:xfrm>
              <a:off x="5061042" y="2105245"/>
              <a:ext cx="513600"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sp>
        <p:nvSpPr>
          <p:cNvPr id="17" name="Title 2">
            <a:extLst>
              <a:ext uri="{FF2B5EF4-FFF2-40B4-BE49-F238E27FC236}">
                <a16:creationId xmlns:a16="http://schemas.microsoft.com/office/drawing/2014/main" id="{CE1819A6-64B7-F5B0-BC16-B56A8FED0BE1}"/>
              </a:ext>
            </a:extLst>
          </p:cNvPr>
          <p:cNvSpPr>
            <a:spLocks noGrp="1"/>
          </p:cNvSpPr>
          <p:nvPr>
            <p:ph type="title"/>
          </p:nvPr>
        </p:nvSpPr>
        <p:spPr>
          <a:xfrm>
            <a:off x="326012" y="300986"/>
            <a:ext cx="6436738" cy="715669"/>
          </a:xfrm>
        </p:spPr>
        <p:txBody>
          <a:bodyPr anchor="t"/>
          <a:lstStyle/>
          <a:p>
            <a:r>
              <a:rPr lang="en-GB"/>
              <a:t>Public attitudes towards early childhood</a:t>
            </a:r>
            <a:br>
              <a:rPr lang="en-GB"/>
            </a:br>
            <a:r>
              <a:rPr lang="en-GB">
                <a:solidFill>
                  <a:srgbClr val="2DB574"/>
                </a:solidFill>
              </a:rPr>
              <a:t>Northern Ireland dashboard</a:t>
            </a:r>
          </a:p>
        </p:txBody>
      </p:sp>
      <p:grpSp>
        <p:nvGrpSpPr>
          <p:cNvPr id="33" name="Group 32">
            <a:extLst>
              <a:ext uri="{FF2B5EF4-FFF2-40B4-BE49-F238E27FC236}">
                <a16:creationId xmlns:a16="http://schemas.microsoft.com/office/drawing/2014/main" id="{2706A865-92CB-93EB-ABC1-B4B96E694F6A}"/>
              </a:ext>
            </a:extLst>
          </p:cNvPr>
          <p:cNvGrpSpPr/>
          <p:nvPr/>
        </p:nvGrpSpPr>
        <p:grpSpPr>
          <a:xfrm>
            <a:off x="4949381" y="906648"/>
            <a:ext cx="2092578" cy="282671"/>
            <a:chOff x="3939731" y="973323"/>
            <a:chExt cx="2092578" cy="282671"/>
          </a:xfrm>
        </p:grpSpPr>
        <p:sp>
          <p:nvSpPr>
            <p:cNvPr id="34" name="Rectangle 33">
              <a:extLst>
                <a:ext uri="{FF2B5EF4-FFF2-40B4-BE49-F238E27FC236}">
                  <a16:creationId xmlns:a16="http://schemas.microsoft.com/office/drawing/2014/main" id="{16CE3CD4-A52D-030E-BDCE-695001981794}"/>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35" name="TextBox 34">
              <a:extLst>
                <a:ext uri="{FF2B5EF4-FFF2-40B4-BE49-F238E27FC236}">
                  <a16:creationId xmlns:a16="http://schemas.microsoft.com/office/drawing/2014/main" id="{72615C07-3FFE-862C-3F3B-DBCCFE80874A}"/>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8" name="Group 47">
            <a:extLst>
              <a:ext uri="{FF2B5EF4-FFF2-40B4-BE49-F238E27FC236}">
                <a16:creationId xmlns:a16="http://schemas.microsoft.com/office/drawing/2014/main" id="{93BF4D76-A6DB-0039-9545-2E59CB39AD0C}"/>
              </a:ext>
            </a:extLst>
          </p:cNvPr>
          <p:cNvGrpSpPr/>
          <p:nvPr/>
        </p:nvGrpSpPr>
        <p:grpSpPr>
          <a:xfrm>
            <a:off x="7187704" y="906648"/>
            <a:ext cx="1677399" cy="282671"/>
            <a:chOff x="3939731" y="973323"/>
            <a:chExt cx="1677399" cy="282671"/>
          </a:xfrm>
        </p:grpSpPr>
        <p:sp>
          <p:nvSpPr>
            <p:cNvPr id="49" name="Rectangle 48">
              <a:extLst>
                <a:ext uri="{FF2B5EF4-FFF2-40B4-BE49-F238E27FC236}">
                  <a16:creationId xmlns:a16="http://schemas.microsoft.com/office/drawing/2014/main" id="{274B0519-AFC0-E09F-2FF9-8BBD8BBFB6FE}"/>
                </a:ext>
              </a:extLst>
            </p:cNvPr>
            <p:cNvSpPr/>
            <p:nvPr/>
          </p:nvSpPr>
          <p:spPr>
            <a:xfrm>
              <a:off x="3939731" y="973323"/>
              <a:ext cx="283840" cy="282671"/>
            </a:xfrm>
            <a:prstGeom prst="rect">
              <a:avLst/>
            </a:prstGeom>
            <a:solidFill>
              <a:srgbClr val="2DB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0" name="TextBox 49">
              <a:extLst>
                <a:ext uri="{FF2B5EF4-FFF2-40B4-BE49-F238E27FC236}">
                  <a16:creationId xmlns:a16="http://schemas.microsoft.com/office/drawing/2014/main" id="{77BBA3B1-01C9-2972-FDB7-3273B99CFC54}"/>
                </a:ext>
              </a:extLst>
            </p:cNvPr>
            <p:cNvSpPr txBox="1"/>
            <p:nvPr/>
          </p:nvSpPr>
          <p:spPr>
            <a:xfrm>
              <a:off x="4305874" y="1006493"/>
              <a:ext cx="1311256"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Northern Ireland </a:t>
              </a:r>
            </a:p>
          </p:txBody>
        </p:sp>
      </p:grpSp>
      <p:grpSp>
        <p:nvGrpSpPr>
          <p:cNvPr id="3" name="Group 2">
            <a:extLst>
              <a:ext uri="{FF2B5EF4-FFF2-40B4-BE49-F238E27FC236}">
                <a16:creationId xmlns:a16="http://schemas.microsoft.com/office/drawing/2014/main" id="{CE1C5EAA-6988-7098-ED46-733C8D031FFA}"/>
              </a:ext>
            </a:extLst>
          </p:cNvPr>
          <p:cNvGrpSpPr/>
          <p:nvPr/>
        </p:nvGrpSpPr>
        <p:grpSpPr>
          <a:xfrm>
            <a:off x="5064884" y="1918042"/>
            <a:ext cx="764886" cy="666769"/>
            <a:chOff x="4949515" y="1914591"/>
            <a:chExt cx="764886" cy="666769"/>
          </a:xfrm>
        </p:grpSpPr>
        <p:sp>
          <p:nvSpPr>
            <p:cNvPr id="8" name="Oval 7">
              <a:extLst>
                <a:ext uri="{FF2B5EF4-FFF2-40B4-BE49-F238E27FC236}">
                  <a16:creationId xmlns:a16="http://schemas.microsoft.com/office/drawing/2014/main" id="{ADE77AD8-3276-FB87-0A89-9F5337CF75AD}"/>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2" name="TextBox 11">
              <a:extLst>
                <a:ext uri="{FF2B5EF4-FFF2-40B4-BE49-F238E27FC236}">
                  <a16:creationId xmlns:a16="http://schemas.microsoft.com/office/drawing/2014/main" id="{CBF7A0C9-5845-E23A-BF18-A5FD18F88607}"/>
                </a:ext>
              </a:extLst>
            </p:cNvPr>
            <p:cNvSpPr txBox="1"/>
            <p:nvPr/>
          </p:nvSpPr>
          <p:spPr>
            <a:xfrm>
              <a:off x="5104800" y="202513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19%</a:t>
              </a:r>
            </a:p>
          </p:txBody>
        </p:sp>
      </p:grpSp>
      <p:grpSp>
        <p:nvGrpSpPr>
          <p:cNvPr id="24" name="Group 23">
            <a:extLst>
              <a:ext uri="{FF2B5EF4-FFF2-40B4-BE49-F238E27FC236}">
                <a16:creationId xmlns:a16="http://schemas.microsoft.com/office/drawing/2014/main" id="{C25E26C9-917C-9129-A32C-C3171A51CEEF}"/>
              </a:ext>
            </a:extLst>
          </p:cNvPr>
          <p:cNvGrpSpPr/>
          <p:nvPr/>
        </p:nvGrpSpPr>
        <p:grpSpPr>
          <a:xfrm>
            <a:off x="4960470" y="2337499"/>
            <a:ext cx="691116" cy="666769"/>
            <a:chOff x="4949515" y="1914591"/>
            <a:chExt cx="691116" cy="666769"/>
          </a:xfrm>
          <a:solidFill>
            <a:schemeClr val="accent2">
              <a:lumMod val="75000"/>
            </a:schemeClr>
          </a:solidFill>
        </p:grpSpPr>
        <p:sp>
          <p:nvSpPr>
            <p:cNvPr id="29" name="Oval 28">
              <a:extLst>
                <a:ext uri="{FF2B5EF4-FFF2-40B4-BE49-F238E27FC236}">
                  <a16:creationId xmlns:a16="http://schemas.microsoft.com/office/drawing/2014/main" id="{57F7774E-5DEF-625A-8317-4DE030E90CBF}"/>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30" name="TextBox 29">
              <a:extLst>
                <a:ext uri="{FF2B5EF4-FFF2-40B4-BE49-F238E27FC236}">
                  <a16:creationId xmlns:a16="http://schemas.microsoft.com/office/drawing/2014/main" id="{FF628D13-8CF3-BF33-0F5E-45C0D615EF37}"/>
                </a:ext>
              </a:extLst>
            </p:cNvPr>
            <p:cNvSpPr txBox="1"/>
            <p:nvPr/>
          </p:nvSpPr>
          <p:spPr>
            <a:xfrm>
              <a:off x="5080802" y="2091810"/>
              <a:ext cx="491081" cy="312330"/>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18%</a:t>
              </a:r>
            </a:p>
          </p:txBody>
        </p:sp>
      </p:grpSp>
      <p:grpSp>
        <p:nvGrpSpPr>
          <p:cNvPr id="31" name="Group 30">
            <a:extLst>
              <a:ext uri="{FF2B5EF4-FFF2-40B4-BE49-F238E27FC236}">
                <a16:creationId xmlns:a16="http://schemas.microsoft.com/office/drawing/2014/main" id="{2DBB8C37-8DF3-215B-DE07-1BBA6DF8B438}"/>
              </a:ext>
            </a:extLst>
          </p:cNvPr>
          <p:cNvGrpSpPr/>
          <p:nvPr/>
        </p:nvGrpSpPr>
        <p:grpSpPr>
          <a:xfrm>
            <a:off x="9084908" y="2785646"/>
            <a:ext cx="691116" cy="666769"/>
            <a:chOff x="4949515" y="1914591"/>
            <a:chExt cx="691116" cy="666769"/>
          </a:xfrm>
          <a:solidFill>
            <a:schemeClr val="accent2">
              <a:lumMod val="75000"/>
            </a:schemeClr>
          </a:solidFill>
        </p:grpSpPr>
        <p:sp>
          <p:nvSpPr>
            <p:cNvPr id="32" name="Oval 31">
              <a:extLst>
                <a:ext uri="{FF2B5EF4-FFF2-40B4-BE49-F238E27FC236}">
                  <a16:creationId xmlns:a16="http://schemas.microsoft.com/office/drawing/2014/main" id="{6BCA9191-1A8F-7D95-FEB9-CA9C658E791D}"/>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1" name="TextBox 50">
              <a:extLst>
                <a:ext uri="{FF2B5EF4-FFF2-40B4-BE49-F238E27FC236}">
                  <a16:creationId xmlns:a16="http://schemas.microsoft.com/office/drawing/2014/main" id="{C5C3D61A-5665-7CAC-C424-432685351388}"/>
                </a:ext>
              </a:extLst>
            </p:cNvPr>
            <p:cNvSpPr txBox="1"/>
            <p:nvPr/>
          </p:nvSpPr>
          <p:spPr>
            <a:xfrm>
              <a:off x="5058470" y="2054273"/>
              <a:ext cx="494698"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72%</a:t>
              </a:r>
            </a:p>
          </p:txBody>
        </p:sp>
      </p:grpSp>
      <p:grpSp>
        <p:nvGrpSpPr>
          <p:cNvPr id="52" name="Group 51">
            <a:extLst>
              <a:ext uri="{FF2B5EF4-FFF2-40B4-BE49-F238E27FC236}">
                <a16:creationId xmlns:a16="http://schemas.microsoft.com/office/drawing/2014/main" id="{7C1633D7-3299-1D86-BC5E-50215D996B32}"/>
              </a:ext>
            </a:extLst>
          </p:cNvPr>
          <p:cNvGrpSpPr/>
          <p:nvPr/>
        </p:nvGrpSpPr>
        <p:grpSpPr>
          <a:xfrm>
            <a:off x="8987920" y="3254912"/>
            <a:ext cx="691116" cy="666769"/>
            <a:chOff x="4949515" y="1914591"/>
            <a:chExt cx="691116" cy="666769"/>
          </a:xfrm>
          <a:solidFill>
            <a:schemeClr val="tx2"/>
          </a:solidFill>
        </p:grpSpPr>
        <p:sp>
          <p:nvSpPr>
            <p:cNvPr id="53" name="Oval 52">
              <a:extLst>
                <a:ext uri="{FF2B5EF4-FFF2-40B4-BE49-F238E27FC236}">
                  <a16:creationId xmlns:a16="http://schemas.microsoft.com/office/drawing/2014/main" id="{F05B8F4F-9CC5-B12D-F5D1-6DC5D475958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CD9D0B7E-E84C-BBF6-07FB-407558E5E323}"/>
                </a:ext>
              </a:extLst>
            </p:cNvPr>
            <p:cNvSpPr txBox="1"/>
            <p:nvPr/>
          </p:nvSpPr>
          <p:spPr>
            <a:xfrm>
              <a:off x="5053557" y="2091810"/>
              <a:ext cx="461613"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71%</a:t>
              </a:r>
            </a:p>
          </p:txBody>
        </p:sp>
      </p:grpSp>
      <p:grpSp>
        <p:nvGrpSpPr>
          <p:cNvPr id="55" name="Group 54">
            <a:extLst>
              <a:ext uri="{FF2B5EF4-FFF2-40B4-BE49-F238E27FC236}">
                <a16:creationId xmlns:a16="http://schemas.microsoft.com/office/drawing/2014/main" id="{13F6F400-3A92-2C3F-10DB-6F89B390FC5C}"/>
              </a:ext>
            </a:extLst>
          </p:cNvPr>
          <p:cNvGrpSpPr/>
          <p:nvPr/>
        </p:nvGrpSpPr>
        <p:grpSpPr>
          <a:xfrm>
            <a:off x="8325736" y="4191792"/>
            <a:ext cx="691116" cy="666769"/>
            <a:chOff x="8874650" y="4175427"/>
            <a:chExt cx="691116" cy="666769"/>
          </a:xfrm>
          <a:solidFill>
            <a:schemeClr val="tx2"/>
          </a:solidFill>
        </p:grpSpPr>
        <p:sp>
          <p:nvSpPr>
            <p:cNvPr id="56" name="Oval 55">
              <a:extLst>
                <a:ext uri="{FF2B5EF4-FFF2-40B4-BE49-F238E27FC236}">
                  <a16:creationId xmlns:a16="http://schemas.microsoft.com/office/drawing/2014/main" id="{6395FAAA-0F02-09F8-582E-576A56BFE29B}"/>
                </a:ext>
              </a:extLst>
            </p:cNvPr>
            <p:cNvSpPr/>
            <p:nvPr/>
          </p:nvSpPr>
          <p:spPr>
            <a:xfrm>
              <a:off x="8874650" y="4175427"/>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4AD4B4F7-7E9F-7F6E-06A8-A5385D9A9840}"/>
                </a:ext>
              </a:extLst>
            </p:cNvPr>
            <p:cNvSpPr txBox="1"/>
            <p:nvPr/>
          </p:nvSpPr>
          <p:spPr>
            <a:xfrm>
              <a:off x="8996481" y="4428846"/>
              <a:ext cx="483073" cy="312329"/>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63%</a:t>
              </a:r>
            </a:p>
          </p:txBody>
        </p:sp>
      </p:grpSp>
      <p:grpSp>
        <p:nvGrpSpPr>
          <p:cNvPr id="58" name="Group 57">
            <a:extLst>
              <a:ext uri="{FF2B5EF4-FFF2-40B4-BE49-F238E27FC236}">
                <a16:creationId xmlns:a16="http://schemas.microsoft.com/office/drawing/2014/main" id="{AC8CD943-F625-B3DB-D01D-CA9870848415}"/>
              </a:ext>
            </a:extLst>
          </p:cNvPr>
          <p:cNvGrpSpPr/>
          <p:nvPr/>
        </p:nvGrpSpPr>
        <p:grpSpPr>
          <a:xfrm>
            <a:off x="8191715" y="3821443"/>
            <a:ext cx="691116" cy="666769"/>
            <a:chOff x="4949515" y="1914591"/>
            <a:chExt cx="691116" cy="666769"/>
          </a:xfrm>
          <a:solidFill>
            <a:srgbClr val="2DB574"/>
          </a:solidFill>
        </p:grpSpPr>
        <p:sp>
          <p:nvSpPr>
            <p:cNvPr id="59" name="Oval 58">
              <a:extLst>
                <a:ext uri="{FF2B5EF4-FFF2-40B4-BE49-F238E27FC236}">
                  <a16:creationId xmlns:a16="http://schemas.microsoft.com/office/drawing/2014/main" id="{B3909DE9-6F1A-9AD9-0E31-16DA85E4F42E}"/>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77E38CC7-5A03-C51E-9C78-2D65037516E8}"/>
                </a:ext>
              </a:extLst>
            </p:cNvPr>
            <p:cNvSpPr txBox="1"/>
            <p:nvPr/>
          </p:nvSpPr>
          <p:spPr>
            <a:xfrm>
              <a:off x="5082749" y="2091810"/>
              <a:ext cx="510874" cy="312330"/>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62%</a:t>
              </a:r>
            </a:p>
          </p:txBody>
        </p:sp>
      </p:grpSp>
    </p:spTree>
    <p:extLst>
      <p:ext uri="{BB962C8B-B14F-4D97-AF65-F5344CB8AC3E}">
        <p14:creationId xmlns:p14="http://schemas.microsoft.com/office/powerpoint/2010/main" val="3894307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687D38E-C7BA-422C-99CE-30FF87623E61}"/>
              </a:ext>
            </a:extLst>
          </p:cNvPr>
          <p:cNvGraphicFramePr/>
          <p:nvPr/>
        </p:nvGraphicFramePr>
        <p:xfrm>
          <a:off x="953680" y="1409766"/>
          <a:ext cx="10795407" cy="473281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802E0C56-4646-5DF3-FFCC-63A12D330138}"/>
              </a:ext>
            </a:extLst>
          </p:cNvPr>
          <p:cNvSpPr/>
          <p:nvPr/>
        </p:nvSpPr>
        <p:spPr>
          <a:xfrm>
            <a:off x="315437" y="1665953"/>
            <a:ext cx="3349256" cy="1114483"/>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8038" algn="r">
              <a:lnSpc>
                <a:spcPct val="110000"/>
              </a:lnSpc>
            </a:pPr>
            <a:r>
              <a:rPr lang="en-GB" sz="1400" b="1">
                <a:solidFill>
                  <a:schemeClr val="bg1"/>
                </a:solidFill>
              </a:rPr>
              <a:t>% Agree that early </a:t>
            </a:r>
            <a:br>
              <a:rPr lang="en-GB" sz="1400" b="1">
                <a:solidFill>
                  <a:schemeClr val="bg1"/>
                </a:solidFill>
              </a:rPr>
            </a:br>
            <a:r>
              <a:rPr lang="en-GB" sz="1400" b="1">
                <a:solidFill>
                  <a:schemeClr val="bg1"/>
                </a:solidFill>
              </a:rPr>
              <a:t>childhood development </a:t>
            </a:r>
          </a:p>
          <a:p>
            <a:pPr marL="808038" algn="r">
              <a:lnSpc>
                <a:spcPct val="110000"/>
              </a:lnSpc>
            </a:pPr>
            <a:r>
              <a:rPr lang="en-GB" sz="1400" b="1">
                <a:solidFill>
                  <a:schemeClr val="bg1"/>
                </a:solidFill>
              </a:rPr>
              <a:t>is currently a top </a:t>
            </a:r>
            <a:br>
              <a:rPr lang="en-GB" sz="1400" b="1">
                <a:solidFill>
                  <a:schemeClr val="bg1"/>
                </a:solidFill>
              </a:rPr>
            </a:br>
            <a:r>
              <a:rPr lang="en-GB" sz="1400" b="1">
                <a:solidFill>
                  <a:schemeClr val="bg1"/>
                </a:solidFill>
              </a:rPr>
              <a:t>priority for wider society</a:t>
            </a:r>
          </a:p>
        </p:txBody>
      </p:sp>
      <p:pic>
        <p:nvPicPr>
          <p:cNvPr id="2" name="Graphic 1" descr="Priorities outline">
            <a:extLst>
              <a:ext uri="{FF2B5EF4-FFF2-40B4-BE49-F238E27FC236}">
                <a16:creationId xmlns:a16="http://schemas.microsoft.com/office/drawing/2014/main" id="{92C47F8C-8FC9-DD69-244B-80F07A14021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777" y="1811702"/>
            <a:ext cx="819853" cy="819853"/>
          </a:xfrm>
          <a:prstGeom prst="rect">
            <a:avLst/>
          </a:prstGeom>
        </p:spPr>
      </p:pic>
      <p:sp>
        <p:nvSpPr>
          <p:cNvPr id="16" name="Rectangle 15">
            <a:extLst>
              <a:ext uri="{FF2B5EF4-FFF2-40B4-BE49-F238E27FC236}">
                <a16:creationId xmlns:a16="http://schemas.microsoft.com/office/drawing/2014/main" id="{8784A9F6-A7C1-55BE-6B4D-DB37CA4BD89F}"/>
              </a:ext>
            </a:extLst>
          </p:cNvPr>
          <p:cNvSpPr/>
          <p:nvPr/>
        </p:nvSpPr>
        <p:spPr>
          <a:xfrm>
            <a:off x="315437" y="2988860"/>
            <a:ext cx="3349256" cy="1060130"/>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6088" algn="r">
              <a:lnSpc>
                <a:spcPct val="110000"/>
              </a:lnSpc>
            </a:pPr>
            <a:r>
              <a:rPr lang="en-GB" sz="1400" b="1">
                <a:solidFill>
                  <a:schemeClr val="bg1"/>
                </a:solidFill>
              </a:rPr>
              <a:t>% Agree there is not enough </a:t>
            </a:r>
            <a:br>
              <a:rPr lang="en-GB" sz="1400" b="1">
                <a:solidFill>
                  <a:schemeClr val="bg1"/>
                </a:solidFill>
              </a:rPr>
            </a:br>
            <a:r>
              <a:rPr lang="en-GB" sz="1400" b="1">
                <a:solidFill>
                  <a:schemeClr val="bg1"/>
                </a:solidFill>
              </a:rPr>
              <a:t>support for parents, </a:t>
            </a:r>
            <a:br>
              <a:rPr lang="en-GB" sz="1400" b="1">
                <a:solidFill>
                  <a:schemeClr val="bg1"/>
                </a:solidFill>
              </a:rPr>
            </a:br>
            <a:r>
              <a:rPr lang="en-GB" sz="1400" b="1">
                <a:solidFill>
                  <a:schemeClr val="bg1"/>
                </a:solidFill>
              </a:rPr>
              <a:t>carers + children to help </a:t>
            </a:r>
            <a:br>
              <a:rPr lang="en-GB" sz="1400" b="1">
                <a:solidFill>
                  <a:schemeClr val="bg1"/>
                </a:solidFill>
              </a:rPr>
            </a:br>
            <a:r>
              <a:rPr lang="en-GB" sz="1400" b="1">
                <a:solidFill>
                  <a:schemeClr val="bg1"/>
                </a:solidFill>
              </a:rPr>
              <a:t>early child development</a:t>
            </a:r>
          </a:p>
        </p:txBody>
      </p:sp>
      <p:sp>
        <p:nvSpPr>
          <p:cNvPr id="18" name="Rectangle 17">
            <a:extLst>
              <a:ext uri="{FF2B5EF4-FFF2-40B4-BE49-F238E27FC236}">
                <a16:creationId xmlns:a16="http://schemas.microsoft.com/office/drawing/2014/main" id="{BAEF8339-0E89-B5C3-C30C-EBEDAE083FF1}"/>
              </a:ext>
            </a:extLst>
          </p:cNvPr>
          <p:cNvSpPr/>
          <p:nvPr/>
        </p:nvSpPr>
        <p:spPr>
          <a:xfrm>
            <a:off x="315437" y="4193448"/>
            <a:ext cx="3349256" cy="840196"/>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Agree early childhood should not be a top priority given other problems in the UK</a:t>
            </a:r>
          </a:p>
        </p:txBody>
      </p:sp>
      <p:sp>
        <p:nvSpPr>
          <p:cNvPr id="20" name="Rectangle 19">
            <a:extLst>
              <a:ext uri="{FF2B5EF4-FFF2-40B4-BE49-F238E27FC236}">
                <a16:creationId xmlns:a16="http://schemas.microsoft.com/office/drawing/2014/main" id="{41F5E811-35E5-996E-2C22-DBB82ED21551}"/>
              </a:ext>
            </a:extLst>
          </p:cNvPr>
          <p:cNvSpPr/>
          <p:nvPr/>
        </p:nvSpPr>
        <p:spPr>
          <a:xfrm>
            <a:off x="315437" y="5220047"/>
            <a:ext cx="3349256" cy="869403"/>
          </a:xfrm>
          <a:prstGeom prst="rect">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42925" algn="r">
              <a:lnSpc>
                <a:spcPct val="110000"/>
              </a:lnSpc>
            </a:pPr>
            <a:r>
              <a:rPr lang="en-GB" sz="1400" b="1" dirty="0">
                <a:solidFill>
                  <a:schemeClr val="bg1"/>
                </a:solidFill>
              </a:rPr>
              <a:t>% saying raising children is the collective responsibility of everyone in society</a:t>
            </a:r>
          </a:p>
        </p:txBody>
      </p:sp>
      <p:pic>
        <p:nvPicPr>
          <p:cNvPr id="22" name="Graphic 21" descr="Open hand with solid fill">
            <a:extLst>
              <a:ext uri="{FF2B5EF4-FFF2-40B4-BE49-F238E27FC236}">
                <a16:creationId xmlns:a16="http://schemas.microsoft.com/office/drawing/2014/main" id="{083A6FEF-4E10-00AD-AEE9-53140883E9A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5106" y="3193902"/>
            <a:ext cx="782524" cy="782524"/>
          </a:xfrm>
          <a:prstGeom prst="rect">
            <a:avLst/>
          </a:prstGeom>
        </p:spPr>
      </p:pic>
      <p:pic>
        <p:nvPicPr>
          <p:cNvPr id="23" name="Graphic 22" descr="Coins outline">
            <a:extLst>
              <a:ext uri="{FF2B5EF4-FFF2-40B4-BE49-F238E27FC236}">
                <a16:creationId xmlns:a16="http://schemas.microsoft.com/office/drawing/2014/main" id="{ECD1BAF5-B119-9D11-3462-869117D2169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45106" y="4284355"/>
            <a:ext cx="695484" cy="695484"/>
          </a:xfrm>
          <a:prstGeom prst="rect">
            <a:avLst/>
          </a:prstGeom>
        </p:spPr>
      </p:pic>
      <p:pic>
        <p:nvPicPr>
          <p:cNvPr id="1026" name="Picture 2" descr="Group success outline">
            <a:extLst>
              <a:ext uri="{FF2B5EF4-FFF2-40B4-BE49-F238E27FC236}">
                <a16:creationId xmlns:a16="http://schemas.microsoft.com/office/drawing/2014/main" id="{F44CB7A0-7EB0-566D-9F1E-ED9FFCC4107F}"/>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396667" y="5318923"/>
            <a:ext cx="705362" cy="705362"/>
          </a:xfrm>
          <a:prstGeom prst="rect">
            <a:avLst/>
          </a:prstGeom>
          <a:noFill/>
          <a:ln>
            <a:noFill/>
          </a:ln>
        </p:spPr>
      </p:pic>
      <p:sp>
        <p:nvSpPr>
          <p:cNvPr id="45" name="Title 2">
            <a:extLst>
              <a:ext uri="{FF2B5EF4-FFF2-40B4-BE49-F238E27FC236}">
                <a16:creationId xmlns:a16="http://schemas.microsoft.com/office/drawing/2014/main" id="{EAD578EB-E8C1-8804-360E-3BEFFC2FB3F3}"/>
              </a:ext>
            </a:extLst>
          </p:cNvPr>
          <p:cNvSpPr txBox="1">
            <a:spLocks/>
          </p:cNvSpPr>
          <p:nvPr/>
        </p:nvSpPr>
        <p:spPr>
          <a:xfrm>
            <a:off x="326012" y="300986"/>
            <a:ext cx="6436738" cy="71566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a:lstStyle>
          <a:p>
            <a:r>
              <a:rPr lang="en-GB"/>
              <a:t>Public attitudes towards early childhood</a:t>
            </a:r>
            <a:br>
              <a:rPr lang="en-GB"/>
            </a:br>
            <a:r>
              <a:rPr lang="en-GB">
                <a:solidFill>
                  <a:srgbClr val="2DB574"/>
                </a:solidFill>
              </a:rPr>
              <a:t>Northern Ireland dashboard</a:t>
            </a:r>
          </a:p>
        </p:txBody>
      </p:sp>
      <p:grpSp>
        <p:nvGrpSpPr>
          <p:cNvPr id="46" name="Group 45">
            <a:extLst>
              <a:ext uri="{FF2B5EF4-FFF2-40B4-BE49-F238E27FC236}">
                <a16:creationId xmlns:a16="http://schemas.microsoft.com/office/drawing/2014/main" id="{ACB6C014-876D-9FA5-CC62-D8FED6AE0272}"/>
              </a:ext>
            </a:extLst>
          </p:cNvPr>
          <p:cNvGrpSpPr/>
          <p:nvPr/>
        </p:nvGrpSpPr>
        <p:grpSpPr>
          <a:xfrm>
            <a:off x="4949381" y="906648"/>
            <a:ext cx="2092578" cy="282671"/>
            <a:chOff x="3939731" y="973323"/>
            <a:chExt cx="2092578" cy="282671"/>
          </a:xfrm>
        </p:grpSpPr>
        <p:sp>
          <p:nvSpPr>
            <p:cNvPr id="47" name="Rectangle 46">
              <a:extLst>
                <a:ext uri="{FF2B5EF4-FFF2-40B4-BE49-F238E27FC236}">
                  <a16:creationId xmlns:a16="http://schemas.microsoft.com/office/drawing/2014/main" id="{45BB3C41-8B06-558B-557C-7527DD8C652E}"/>
                </a:ext>
              </a:extLst>
            </p:cNvPr>
            <p:cNvSpPr/>
            <p:nvPr/>
          </p:nvSpPr>
          <p:spPr>
            <a:xfrm>
              <a:off x="3939731" y="973323"/>
              <a:ext cx="283840" cy="2826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48" name="TextBox 47">
              <a:extLst>
                <a:ext uri="{FF2B5EF4-FFF2-40B4-BE49-F238E27FC236}">
                  <a16:creationId xmlns:a16="http://schemas.microsoft.com/office/drawing/2014/main" id="{5A79987E-18C0-CD31-E7EC-38FA37C1AA34}"/>
                </a:ext>
              </a:extLst>
            </p:cNvPr>
            <p:cNvSpPr txBox="1"/>
            <p:nvPr/>
          </p:nvSpPr>
          <p:spPr>
            <a:xfrm>
              <a:off x="4305874" y="1006493"/>
              <a:ext cx="1726435"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UK General population</a:t>
              </a:r>
            </a:p>
          </p:txBody>
        </p:sp>
      </p:grpSp>
      <p:grpSp>
        <p:nvGrpSpPr>
          <p:cNvPr id="49" name="Group 48">
            <a:extLst>
              <a:ext uri="{FF2B5EF4-FFF2-40B4-BE49-F238E27FC236}">
                <a16:creationId xmlns:a16="http://schemas.microsoft.com/office/drawing/2014/main" id="{82207E39-70D8-7054-D553-D66416576626}"/>
              </a:ext>
            </a:extLst>
          </p:cNvPr>
          <p:cNvGrpSpPr/>
          <p:nvPr/>
        </p:nvGrpSpPr>
        <p:grpSpPr>
          <a:xfrm>
            <a:off x="7187704" y="906648"/>
            <a:ext cx="1677399" cy="282671"/>
            <a:chOff x="3939731" y="973323"/>
            <a:chExt cx="1677399" cy="282671"/>
          </a:xfrm>
        </p:grpSpPr>
        <p:sp>
          <p:nvSpPr>
            <p:cNvPr id="50" name="Rectangle 49">
              <a:extLst>
                <a:ext uri="{FF2B5EF4-FFF2-40B4-BE49-F238E27FC236}">
                  <a16:creationId xmlns:a16="http://schemas.microsoft.com/office/drawing/2014/main" id="{95F11433-2719-864A-8B2B-C49AF92F359F}"/>
                </a:ext>
              </a:extLst>
            </p:cNvPr>
            <p:cNvSpPr/>
            <p:nvPr/>
          </p:nvSpPr>
          <p:spPr>
            <a:xfrm>
              <a:off x="3939731" y="973323"/>
              <a:ext cx="283840" cy="282671"/>
            </a:xfrm>
            <a:prstGeom prst="rect">
              <a:avLst/>
            </a:prstGeom>
            <a:solidFill>
              <a:srgbClr val="2DB5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5000"/>
                </a:lnSpc>
                <a:spcBef>
                  <a:spcPts val="400"/>
                </a:spcBef>
                <a:spcAft>
                  <a:spcPts val="400"/>
                </a:spcAft>
              </a:pPr>
              <a:endParaRPr lang="en-GB" sz="1200">
                <a:solidFill>
                  <a:schemeClr val="tx1"/>
                </a:solidFill>
              </a:endParaRPr>
            </a:p>
          </p:txBody>
        </p:sp>
        <p:sp>
          <p:nvSpPr>
            <p:cNvPr id="51" name="TextBox 50">
              <a:extLst>
                <a:ext uri="{FF2B5EF4-FFF2-40B4-BE49-F238E27FC236}">
                  <a16:creationId xmlns:a16="http://schemas.microsoft.com/office/drawing/2014/main" id="{1EA12995-7848-46A3-BC6B-D344193E1FF5}"/>
                </a:ext>
              </a:extLst>
            </p:cNvPr>
            <p:cNvSpPr txBox="1"/>
            <p:nvPr/>
          </p:nvSpPr>
          <p:spPr>
            <a:xfrm>
              <a:off x="4305874" y="1006493"/>
              <a:ext cx="1311256" cy="221727"/>
            </a:xfrm>
            <a:prstGeom prst="rect">
              <a:avLst/>
            </a:prstGeom>
            <a:noFill/>
          </p:spPr>
          <p:txBody>
            <a:bodyPr wrap="none" lIns="0" tIns="0" rIns="0" bIns="0" rtlCol="0">
              <a:spAutoFit/>
            </a:bodyPr>
            <a:lstStyle/>
            <a:p>
              <a:pPr algn="l">
                <a:lnSpc>
                  <a:spcPct val="115000"/>
                </a:lnSpc>
                <a:spcBef>
                  <a:spcPts val="400"/>
                </a:spcBef>
                <a:spcAft>
                  <a:spcPts val="400"/>
                </a:spcAft>
                <a:buSzPct val="100000"/>
              </a:pPr>
              <a:r>
                <a:rPr lang="en-GB" sz="1400"/>
                <a:t>Northern Ireland </a:t>
              </a:r>
            </a:p>
          </p:txBody>
        </p:sp>
      </p:grpSp>
      <p:grpSp>
        <p:nvGrpSpPr>
          <p:cNvPr id="52" name="Group 51">
            <a:extLst>
              <a:ext uri="{FF2B5EF4-FFF2-40B4-BE49-F238E27FC236}">
                <a16:creationId xmlns:a16="http://schemas.microsoft.com/office/drawing/2014/main" id="{A88E52D7-3665-FE1F-F29F-F53BE6A5A71E}"/>
              </a:ext>
            </a:extLst>
          </p:cNvPr>
          <p:cNvGrpSpPr/>
          <p:nvPr/>
        </p:nvGrpSpPr>
        <p:grpSpPr>
          <a:xfrm>
            <a:off x="6979409" y="1918042"/>
            <a:ext cx="726786" cy="666769"/>
            <a:chOff x="4949515" y="1914591"/>
            <a:chExt cx="726786" cy="666769"/>
          </a:xfrm>
        </p:grpSpPr>
        <p:sp>
          <p:nvSpPr>
            <p:cNvPr id="53" name="Oval 52">
              <a:extLst>
                <a:ext uri="{FF2B5EF4-FFF2-40B4-BE49-F238E27FC236}">
                  <a16:creationId xmlns:a16="http://schemas.microsoft.com/office/drawing/2014/main" id="{EC5BCF06-34DB-02E5-7ED9-29BCF2CF3938}"/>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4" name="TextBox 53">
              <a:extLst>
                <a:ext uri="{FF2B5EF4-FFF2-40B4-BE49-F238E27FC236}">
                  <a16:creationId xmlns:a16="http://schemas.microsoft.com/office/drawing/2014/main" id="{6A7BFE64-710B-AD15-78A0-2C88DC36210A}"/>
                </a:ext>
              </a:extLst>
            </p:cNvPr>
            <p:cNvSpPr txBox="1"/>
            <p:nvPr/>
          </p:nvSpPr>
          <p:spPr>
            <a:xfrm>
              <a:off x="5066700" y="202513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dirty="0">
                  <a:solidFill>
                    <a:schemeClr val="bg1"/>
                  </a:solidFill>
                </a:rPr>
                <a:t>45%</a:t>
              </a:r>
            </a:p>
          </p:txBody>
        </p:sp>
      </p:grpSp>
      <p:grpSp>
        <p:nvGrpSpPr>
          <p:cNvPr id="55" name="Group 54">
            <a:extLst>
              <a:ext uri="{FF2B5EF4-FFF2-40B4-BE49-F238E27FC236}">
                <a16:creationId xmlns:a16="http://schemas.microsoft.com/office/drawing/2014/main" id="{EA0477DF-7FB7-AEEC-BC90-414CF91181E9}"/>
              </a:ext>
            </a:extLst>
          </p:cNvPr>
          <p:cNvGrpSpPr/>
          <p:nvPr/>
        </p:nvGrpSpPr>
        <p:grpSpPr>
          <a:xfrm>
            <a:off x="7075020" y="2337499"/>
            <a:ext cx="691116" cy="666769"/>
            <a:chOff x="4949515" y="1914591"/>
            <a:chExt cx="691116" cy="666769"/>
          </a:xfrm>
          <a:solidFill>
            <a:schemeClr val="accent2">
              <a:lumMod val="75000"/>
            </a:schemeClr>
          </a:solidFill>
        </p:grpSpPr>
        <p:sp>
          <p:nvSpPr>
            <p:cNvPr id="56" name="Oval 55">
              <a:extLst>
                <a:ext uri="{FF2B5EF4-FFF2-40B4-BE49-F238E27FC236}">
                  <a16:creationId xmlns:a16="http://schemas.microsoft.com/office/drawing/2014/main" id="{BF9579C8-383E-2EC7-0CCF-2B5B15363B54}"/>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57" name="TextBox 56">
              <a:extLst>
                <a:ext uri="{FF2B5EF4-FFF2-40B4-BE49-F238E27FC236}">
                  <a16:creationId xmlns:a16="http://schemas.microsoft.com/office/drawing/2014/main" id="{A195ACDF-C974-1335-1B8F-0F58AD5EA41C}"/>
                </a:ext>
              </a:extLst>
            </p:cNvPr>
            <p:cNvSpPr txBox="1"/>
            <p:nvPr/>
          </p:nvSpPr>
          <p:spPr>
            <a:xfrm>
              <a:off x="5052675" y="2091810"/>
              <a:ext cx="509684"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46%</a:t>
              </a:r>
            </a:p>
          </p:txBody>
        </p:sp>
      </p:grpSp>
      <p:grpSp>
        <p:nvGrpSpPr>
          <p:cNvPr id="58" name="Group 57">
            <a:extLst>
              <a:ext uri="{FF2B5EF4-FFF2-40B4-BE49-F238E27FC236}">
                <a16:creationId xmlns:a16="http://schemas.microsoft.com/office/drawing/2014/main" id="{03D47CE5-9078-BC00-890C-721778C6105F}"/>
              </a:ext>
            </a:extLst>
          </p:cNvPr>
          <p:cNvGrpSpPr/>
          <p:nvPr/>
        </p:nvGrpSpPr>
        <p:grpSpPr>
          <a:xfrm>
            <a:off x="7873495" y="3035837"/>
            <a:ext cx="691116" cy="666769"/>
            <a:chOff x="4949515" y="1914591"/>
            <a:chExt cx="691116" cy="666769"/>
          </a:xfrm>
          <a:solidFill>
            <a:schemeClr val="tx2"/>
          </a:solidFill>
        </p:grpSpPr>
        <p:sp>
          <p:nvSpPr>
            <p:cNvPr id="59" name="Oval 58">
              <a:extLst>
                <a:ext uri="{FF2B5EF4-FFF2-40B4-BE49-F238E27FC236}">
                  <a16:creationId xmlns:a16="http://schemas.microsoft.com/office/drawing/2014/main" id="{2273B70B-D62C-597E-3B15-AACB986CF5D8}"/>
                </a:ext>
              </a:extLst>
            </p:cNvPr>
            <p:cNvSpPr/>
            <p:nvPr/>
          </p:nvSpPr>
          <p:spPr>
            <a:xfrm>
              <a:off x="4949515" y="1914591"/>
              <a:ext cx="691116" cy="6667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0" name="TextBox 59">
              <a:extLst>
                <a:ext uri="{FF2B5EF4-FFF2-40B4-BE49-F238E27FC236}">
                  <a16:creationId xmlns:a16="http://schemas.microsoft.com/office/drawing/2014/main" id="{358F40AE-4C19-CB0B-7D21-F0EE72C20A0F}"/>
                </a:ext>
              </a:extLst>
            </p:cNvPr>
            <p:cNvSpPr txBox="1"/>
            <p:nvPr/>
          </p:nvSpPr>
          <p:spPr>
            <a:xfrm>
              <a:off x="5038499" y="2139435"/>
              <a:ext cx="532497" cy="305212"/>
            </a:xfrm>
            <a:prstGeom prst="rect">
              <a:avLst/>
            </a:prstGeom>
            <a:grp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56%</a:t>
              </a:r>
            </a:p>
          </p:txBody>
        </p:sp>
      </p:grpSp>
      <p:grpSp>
        <p:nvGrpSpPr>
          <p:cNvPr id="61" name="Group 60">
            <a:extLst>
              <a:ext uri="{FF2B5EF4-FFF2-40B4-BE49-F238E27FC236}">
                <a16:creationId xmlns:a16="http://schemas.microsoft.com/office/drawing/2014/main" id="{067E031D-EB00-1255-AF61-3C48E56F640B}"/>
              </a:ext>
            </a:extLst>
          </p:cNvPr>
          <p:cNvGrpSpPr/>
          <p:nvPr/>
        </p:nvGrpSpPr>
        <p:grpSpPr>
          <a:xfrm>
            <a:off x="8149418" y="2631555"/>
            <a:ext cx="691116" cy="666769"/>
            <a:chOff x="4949515" y="1914591"/>
            <a:chExt cx="691116" cy="666769"/>
          </a:xfrm>
          <a:solidFill>
            <a:schemeClr val="accent1"/>
          </a:solidFill>
        </p:grpSpPr>
        <p:sp>
          <p:nvSpPr>
            <p:cNvPr id="62" name="Oval 61">
              <a:extLst>
                <a:ext uri="{FF2B5EF4-FFF2-40B4-BE49-F238E27FC236}">
                  <a16:creationId xmlns:a16="http://schemas.microsoft.com/office/drawing/2014/main" id="{B039F006-BAA2-D6AF-B283-6D5AB75ED8F7}"/>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63" name="TextBox 62">
              <a:extLst>
                <a:ext uri="{FF2B5EF4-FFF2-40B4-BE49-F238E27FC236}">
                  <a16:creationId xmlns:a16="http://schemas.microsoft.com/office/drawing/2014/main" id="{46B64968-A650-3B32-ADD6-18C4D1EDECF7}"/>
                </a:ext>
              </a:extLst>
            </p:cNvPr>
            <p:cNvSpPr txBox="1"/>
            <p:nvPr/>
          </p:nvSpPr>
          <p:spPr>
            <a:xfrm>
              <a:off x="5040605" y="2091810"/>
              <a:ext cx="572184"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61%</a:t>
              </a:r>
            </a:p>
          </p:txBody>
        </p:sp>
      </p:grpSp>
      <p:grpSp>
        <p:nvGrpSpPr>
          <p:cNvPr id="1024" name="Group 1023">
            <a:extLst>
              <a:ext uri="{FF2B5EF4-FFF2-40B4-BE49-F238E27FC236}">
                <a16:creationId xmlns:a16="http://schemas.microsoft.com/office/drawing/2014/main" id="{DD11D1E9-D84F-F75B-C5F1-B812C9D58C4C}"/>
              </a:ext>
            </a:extLst>
          </p:cNvPr>
          <p:cNvGrpSpPr/>
          <p:nvPr/>
        </p:nvGrpSpPr>
        <p:grpSpPr>
          <a:xfrm>
            <a:off x="6676380" y="5264375"/>
            <a:ext cx="726786" cy="666769"/>
            <a:chOff x="4949515" y="1914591"/>
            <a:chExt cx="726786" cy="666769"/>
          </a:xfrm>
        </p:grpSpPr>
        <p:sp>
          <p:nvSpPr>
            <p:cNvPr id="1025" name="Oval 1024">
              <a:extLst>
                <a:ext uri="{FF2B5EF4-FFF2-40B4-BE49-F238E27FC236}">
                  <a16:creationId xmlns:a16="http://schemas.microsoft.com/office/drawing/2014/main" id="{B6A705F5-81B6-5D45-58EA-964A82F38523}"/>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27" name="TextBox 1026">
              <a:extLst>
                <a:ext uri="{FF2B5EF4-FFF2-40B4-BE49-F238E27FC236}">
                  <a16:creationId xmlns:a16="http://schemas.microsoft.com/office/drawing/2014/main" id="{716823D1-C48D-F76F-F03A-48DC18CCD064}"/>
                </a:ext>
              </a:extLst>
            </p:cNvPr>
            <p:cNvSpPr txBox="1"/>
            <p:nvPr/>
          </p:nvSpPr>
          <p:spPr>
            <a:xfrm>
              <a:off x="5066700" y="202513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40%</a:t>
              </a:r>
            </a:p>
          </p:txBody>
        </p:sp>
      </p:grpSp>
      <p:grpSp>
        <p:nvGrpSpPr>
          <p:cNvPr id="1028" name="Group 1027">
            <a:extLst>
              <a:ext uri="{FF2B5EF4-FFF2-40B4-BE49-F238E27FC236}">
                <a16:creationId xmlns:a16="http://schemas.microsoft.com/office/drawing/2014/main" id="{215763AF-5950-E0C7-C056-ACB4CB6F3579}"/>
              </a:ext>
            </a:extLst>
          </p:cNvPr>
          <p:cNvGrpSpPr/>
          <p:nvPr/>
        </p:nvGrpSpPr>
        <p:grpSpPr>
          <a:xfrm>
            <a:off x="6771991" y="5683832"/>
            <a:ext cx="691116" cy="666769"/>
            <a:chOff x="4949515" y="1914591"/>
            <a:chExt cx="691116" cy="666769"/>
          </a:xfrm>
          <a:solidFill>
            <a:schemeClr val="accent2">
              <a:lumMod val="75000"/>
            </a:schemeClr>
          </a:solidFill>
        </p:grpSpPr>
        <p:sp>
          <p:nvSpPr>
            <p:cNvPr id="1029" name="Oval 1028">
              <a:extLst>
                <a:ext uri="{FF2B5EF4-FFF2-40B4-BE49-F238E27FC236}">
                  <a16:creationId xmlns:a16="http://schemas.microsoft.com/office/drawing/2014/main" id="{9A974468-68E7-6A79-C04B-2A997B49FEA6}"/>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0" name="TextBox 1029">
              <a:extLst>
                <a:ext uri="{FF2B5EF4-FFF2-40B4-BE49-F238E27FC236}">
                  <a16:creationId xmlns:a16="http://schemas.microsoft.com/office/drawing/2014/main" id="{5838C330-ADBA-A6BF-DEDD-12953B548BAC}"/>
                </a:ext>
              </a:extLst>
            </p:cNvPr>
            <p:cNvSpPr txBox="1"/>
            <p:nvPr/>
          </p:nvSpPr>
          <p:spPr>
            <a:xfrm>
              <a:off x="5052675" y="2091810"/>
              <a:ext cx="509684"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41%</a:t>
              </a:r>
            </a:p>
          </p:txBody>
        </p:sp>
      </p:grpSp>
      <p:grpSp>
        <p:nvGrpSpPr>
          <p:cNvPr id="1031" name="Group 1030">
            <a:extLst>
              <a:ext uri="{FF2B5EF4-FFF2-40B4-BE49-F238E27FC236}">
                <a16:creationId xmlns:a16="http://schemas.microsoft.com/office/drawing/2014/main" id="{22510939-F15D-CC98-70CC-FEC02460137C}"/>
              </a:ext>
            </a:extLst>
          </p:cNvPr>
          <p:cNvGrpSpPr/>
          <p:nvPr/>
        </p:nvGrpSpPr>
        <p:grpSpPr>
          <a:xfrm>
            <a:off x="5353335" y="4178149"/>
            <a:ext cx="726786" cy="666769"/>
            <a:chOff x="4949515" y="1914591"/>
            <a:chExt cx="726786" cy="666769"/>
          </a:xfrm>
        </p:grpSpPr>
        <p:sp>
          <p:nvSpPr>
            <p:cNvPr id="1032" name="Oval 1031">
              <a:extLst>
                <a:ext uri="{FF2B5EF4-FFF2-40B4-BE49-F238E27FC236}">
                  <a16:creationId xmlns:a16="http://schemas.microsoft.com/office/drawing/2014/main" id="{EAAB3B4C-FD32-3CAC-4E46-8389C98664DB}"/>
                </a:ext>
              </a:extLst>
            </p:cNvPr>
            <p:cNvSpPr/>
            <p:nvPr/>
          </p:nvSpPr>
          <p:spPr>
            <a:xfrm>
              <a:off x="4949515" y="1914591"/>
              <a:ext cx="691116" cy="6667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3" name="TextBox 1032">
              <a:extLst>
                <a:ext uri="{FF2B5EF4-FFF2-40B4-BE49-F238E27FC236}">
                  <a16:creationId xmlns:a16="http://schemas.microsoft.com/office/drawing/2014/main" id="{4F1C1600-CAC9-C1FA-1F64-F0200689928C}"/>
                </a:ext>
              </a:extLst>
            </p:cNvPr>
            <p:cNvSpPr txBox="1"/>
            <p:nvPr/>
          </p:nvSpPr>
          <p:spPr>
            <a:xfrm>
              <a:off x="5066700" y="2044185"/>
              <a:ext cx="609601" cy="312330"/>
            </a:xfrm>
            <a:prstGeom prst="rect">
              <a:avLst/>
            </a:prstGeom>
            <a:no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24%</a:t>
              </a:r>
            </a:p>
          </p:txBody>
        </p:sp>
      </p:grpSp>
      <p:grpSp>
        <p:nvGrpSpPr>
          <p:cNvPr id="1034" name="Group 1033">
            <a:extLst>
              <a:ext uri="{FF2B5EF4-FFF2-40B4-BE49-F238E27FC236}">
                <a16:creationId xmlns:a16="http://schemas.microsoft.com/office/drawing/2014/main" id="{84716734-5145-2660-7082-E8B8D0AB10BB}"/>
              </a:ext>
            </a:extLst>
          </p:cNvPr>
          <p:cNvGrpSpPr/>
          <p:nvPr/>
        </p:nvGrpSpPr>
        <p:grpSpPr>
          <a:xfrm>
            <a:off x="5696596" y="4597606"/>
            <a:ext cx="691116" cy="666769"/>
            <a:chOff x="4949515" y="1914591"/>
            <a:chExt cx="691116" cy="666769"/>
          </a:xfrm>
          <a:solidFill>
            <a:schemeClr val="accent2">
              <a:lumMod val="75000"/>
            </a:schemeClr>
          </a:solidFill>
        </p:grpSpPr>
        <p:sp>
          <p:nvSpPr>
            <p:cNvPr id="1035" name="Oval 1034">
              <a:extLst>
                <a:ext uri="{FF2B5EF4-FFF2-40B4-BE49-F238E27FC236}">
                  <a16:creationId xmlns:a16="http://schemas.microsoft.com/office/drawing/2014/main" id="{0505B1EF-E6A3-1D7A-1B2B-432CAB4D0ECA}"/>
                </a:ext>
              </a:extLst>
            </p:cNvPr>
            <p:cNvSpPr/>
            <p:nvPr/>
          </p:nvSpPr>
          <p:spPr>
            <a:xfrm>
              <a:off x="4949515" y="1914591"/>
              <a:ext cx="691116" cy="666769"/>
            </a:xfrm>
            <a:prstGeom prst="ellipse">
              <a:avLst/>
            </a:pr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a:solidFill>
                  <a:schemeClr val="tx1"/>
                </a:solidFill>
              </a:endParaRPr>
            </a:p>
          </p:txBody>
        </p:sp>
        <p:sp>
          <p:nvSpPr>
            <p:cNvPr id="1036" name="TextBox 1035">
              <a:extLst>
                <a:ext uri="{FF2B5EF4-FFF2-40B4-BE49-F238E27FC236}">
                  <a16:creationId xmlns:a16="http://schemas.microsoft.com/office/drawing/2014/main" id="{88BDF78C-8E7D-374E-927B-F0341A0D86A1}"/>
                </a:ext>
              </a:extLst>
            </p:cNvPr>
            <p:cNvSpPr txBox="1"/>
            <p:nvPr/>
          </p:nvSpPr>
          <p:spPr>
            <a:xfrm>
              <a:off x="5052675" y="2091810"/>
              <a:ext cx="509684" cy="305212"/>
            </a:xfrm>
            <a:prstGeom prst="rect">
              <a:avLst/>
            </a:prstGeom>
            <a:solidFill>
              <a:srgbClr val="2DB574"/>
            </a:solidFill>
          </p:spPr>
          <p:txBody>
            <a:bodyPr wrap="square" lIns="0" tIns="0" rIns="0" bIns="0" rtlCol="0">
              <a:spAutoFit/>
            </a:bodyPr>
            <a:lstStyle/>
            <a:p>
              <a:pPr algn="l">
                <a:lnSpc>
                  <a:spcPct val="110000"/>
                </a:lnSpc>
                <a:spcBef>
                  <a:spcPts val="400"/>
                </a:spcBef>
                <a:spcAft>
                  <a:spcPts val="400"/>
                </a:spcAft>
              </a:pPr>
              <a:r>
                <a:rPr lang="en-GB" sz="2000" b="1">
                  <a:solidFill>
                    <a:schemeClr val="bg1"/>
                  </a:solidFill>
                </a:rPr>
                <a:t>27%</a:t>
              </a:r>
            </a:p>
          </p:txBody>
        </p:sp>
      </p:grpSp>
    </p:spTree>
    <p:extLst>
      <p:ext uri="{BB962C8B-B14F-4D97-AF65-F5344CB8AC3E}">
        <p14:creationId xmlns:p14="http://schemas.microsoft.com/office/powerpoint/2010/main" val="4265207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tLang="en-US" dirty="0"/>
              <a:t>Ipsos Standards &amp; Accreditations</a:t>
            </a:r>
            <a:br>
              <a:rPr lang="en-GB" altLang="en-US" dirty="0"/>
            </a:br>
            <a:endParaRPr lang="en-GB" b="0" dirty="0"/>
          </a:p>
        </p:txBody>
      </p:sp>
      <p:sp>
        <p:nvSpPr>
          <p:cNvPr id="13" name="Rectangle 12"/>
          <p:cNvSpPr/>
          <p:nvPr/>
        </p:nvSpPr>
        <p:spPr>
          <a:xfrm>
            <a:off x="7136145" y="2263689"/>
            <a:ext cx="4576705" cy="2490618"/>
          </a:xfrm>
          <a:prstGeom prst="rect">
            <a:avLst/>
          </a:prstGeom>
        </p:spPr>
        <p:txBody>
          <a:bodyPr wrap="square" lIns="0" tIns="0" rIns="0" bIns="0">
            <a:spAutoFit/>
          </a:bodyPr>
          <a:lstStyle/>
          <a:p>
            <a:pPr defTabSz="914377" eaLnBrk="0" fontAlgn="base" hangingPunct="0">
              <a:lnSpc>
                <a:spcPct val="110000"/>
              </a:lnSpc>
              <a:spcBef>
                <a:spcPct val="0"/>
              </a:spcBef>
              <a:spcAft>
                <a:spcPct val="0"/>
              </a:spcAft>
            </a:pPr>
            <a:r>
              <a:rPr lang="en-US" altLang="en-US" sz="1000" b="1" dirty="0">
                <a:latin typeface="Barlow"/>
                <a:ea typeface="Times New Roman" panose="02020603050405020304" pitchFamily="18" charset="0"/>
                <a:cs typeface="Arial" panose="020B0604020202020204" pitchFamily="34" charset="0"/>
              </a:rPr>
              <a:t>The UK General Data Protection Regulation (UK GDPR) </a:t>
            </a:r>
            <a:r>
              <a:rPr lang="en-GB" altLang="en-US" sz="1000" b="1" dirty="0">
                <a:latin typeface="Barlow"/>
                <a:ea typeface="Times New Roman" panose="02020603050405020304" pitchFamily="18" charset="0"/>
                <a:cs typeface="Arial" panose="020B0604020202020204" pitchFamily="34" charset="0"/>
              </a:rPr>
              <a:t>&amp; the UK Data Protection Act 2018 (DPA) </a:t>
            </a:r>
            <a:r>
              <a:rPr lang="en-GB" altLang="en-US" sz="1000" dirty="0">
                <a:latin typeface="Barlow"/>
                <a:ea typeface="Times New Roman" panose="02020603050405020304" pitchFamily="18" charset="0"/>
                <a:cs typeface="Arial" panose="020B0604020202020204" pitchFamily="34" charset="0"/>
              </a:rPr>
              <a:t>– Ipsos UK is required to comply with the UK General  Data Protection Regulation and the UK Data Protection Act; it covers the processing of personal data and the protection of privacy.</a:t>
            </a:r>
          </a:p>
          <a:p>
            <a:pPr defTabSz="829341" eaLnBrk="0" fontAlgn="base" hangingPunct="0">
              <a:lnSpc>
                <a:spcPct val="110000"/>
              </a:lnSpc>
              <a:spcBef>
                <a:spcPct val="0"/>
              </a:spcBef>
              <a:spcAft>
                <a:spcPct val="0"/>
              </a:spcAft>
            </a:pPr>
            <a:endParaRPr lang="en-US" altLang="en-US" sz="999" dirty="0">
              <a:latin typeface="Barlow"/>
              <a:ea typeface="Times New Roman" panose="02020603050405020304" pitchFamily="18" charset="0"/>
              <a:cs typeface="Arial" panose="020B0604020202020204" pitchFamily="34" charset="0"/>
            </a:endParaRPr>
          </a:p>
          <a:p>
            <a:pPr defTabSz="829341" eaLnBrk="0" fontAlgn="base" hangingPunct="0">
              <a:lnSpc>
                <a:spcPct val="110000"/>
              </a:lnSpc>
              <a:spcBef>
                <a:spcPts val="800"/>
              </a:spcBef>
              <a:spcAft>
                <a:spcPts val="800"/>
              </a:spcAft>
            </a:pPr>
            <a:r>
              <a:rPr lang="en-GB" altLang="en-US" sz="999" b="1" dirty="0">
                <a:latin typeface="Barlow"/>
                <a:ea typeface="Times New Roman" panose="02020603050405020304" pitchFamily="18" charset="0"/>
                <a:cs typeface="Arial" panose="020B0604020202020204" pitchFamily="34" charset="0"/>
              </a:rPr>
              <a:t>HMG Cyber Essentials </a:t>
            </a:r>
            <a:r>
              <a:rPr lang="en-GB" altLang="en-US" sz="999" dirty="0">
                <a:latin typeface="Barlow"/>
                <a:ea typeface="Times New Roman" panose="02020603050405020304" pitchFamily="18" charset="0"/>
                <a:cs typeface="Arial" panose="020B0604020202020204" pitchFamily="34" charset="0"/>
              </a:rPr>
              <a:t>– </a:t>
            </a:r>
            <a:r>
              <a:rPr lang="en-US" altLang="en-US" sz="999" dirty="0">
                <a:latin typeface="Barlow"/>
                <a:ea typeface="Times New Roman" panose="02020603050405020304" pitchFamily="18" charset="0"/>
                <a:cs typeface="Arial" panose="020B0604020202020204" pitchFamily="34" charset="0"/>
              </a:rPr>
              <a:t>A government backed </a:t>
            </a:r>
            <a:r>
              <a:rPr lang="en-GB" altLang="en-US" sz="999" dirty="0">
                <a:solidFill>
                  <a:srgbClr val="1A1A1A"/>
                </a:solidFill>
                <a:latin typeface="Barlow"/>
                <a:ea typeface="Times New Roman" panose="02020603050405020304" pitchFamily="18" charset="0"/>
                <a:cs typeface="Arial" panose="020B0604020202020204" pitchFamily="34" charset="0"/>
              </a:rPr>
              <a:t>and key deliverable of the UK’s National Cyber Security Programme. Ipsos UK was assessment validated for certification in 2016.</a:t>
            </a:r>
            <a:r>
              <a:rPr lang="en-GB" altLang="en-US" sz="999" dirty="0">
                <a:latin typeface="Barlow"/>
                <a:ea typeface="Times New Roman" panose="02020603050405020304" pitchFamily="18" charset="0"/>
                <a:cs typeface="Arial" panose="020B0604020202020204" pitchFamily="34" charset="0"/>
              </a:rPr>
              <a:t> Cyber Essentials defines a set of controls which, when properly implemented, provide organisations with basic protection from the most prevalent forms of threat coming from the internet.</a:t>
            </a:r>
            <a:r>
              <a:rPr lang="en-GB" altLang="en-US" sz="999" dirty="0">
                <a:solidFill>
                  <a:srgbClr val="1A1A1A"/>
                </a:solidFill>
                <a:latin typeface="Barlow"/>
                <a:ea typeface="Times New Roman" panose="02020603050405020304" pitchFamily="18" charset="0"/>
                <a:cs typeface="Arial" panose="020B0604020202020204" pitchFamily="34" charset="0"/>
              </a:rPr>
              <a:t> </a:t>
            </a:r>
            <a:endParaRPr lang="en-GB" altLang="en-US" sz="999" dirty="0">
              <a:latin typeface="Barlow"/>
              <a:ea typeface="Times New Roman" panose="02020603050405020304" pitchFamily="18" charset="0"/>
              <a:cs typeface="Arial" panose="020B0604020202020204" pitchFamily="34" charset="0"/>
            </a:endParaRPr>
          </a:p>
          <a:p>
            <a:pPr defTabSz="829341" eaLnBrk="0" fontAlgn="base" hangingPunct="0">
              <a:lnSpc>
                <a:spcPct val="110000"/>
              </a:lnSpc>
              <a:spcBef>
                <a:spcPts val="800"/>
              </a:spcBef>
              <a:spcAft>
                <a:spcPts val="800"/>
              </a:spcAft>
            </a:pPr>
            <a:r>
              <a:rPr lang="en-GB" altLang="en-US" sz="999" b="1" dirty="0">
                <a:latin typeface="Barlow"/>
                <a:ea typeface="Times New Roman" panose="02020603050405020304" pitchFamily="18" charset="0"/>
                <a:cs typeface="Arial" panose="020B0604020202020204" pitchFamily="34" charset="0"/>
              </a:rPr>
              <a:t>Fair Data </a:t>
            </a:r>
            <a:r>
              <a:rPr lang="en-GB" altLang="en-US" sz="999" dirty="0">
                <a:latin typeface="Barlow"/>
                <a:ea typeface="Times New Roman" panose="02020603050405020304" pitchFamily="18" charset="0"/>
                <a:cs typeface="Arial" panose="020B0604020202020204" pitchFamily="34" charset="0"/>
              </a:rPr>
              <a:t>–</a:t>
            </a:r>
            <a:r>
              <a:rPr lang="en-GB" altLang="en-US" sz="999" b="1" dirty="0">
                <a:latin typeface="Barlow"/>
                <a:ea typeface="Times New Roman" panose="02020603050405020304" pitchFamily="18" charset="0"/>
                <a:cs typeface="Arial" panose="020B0604020202020204" pitchFamily="34" charset="0"/>
              </a:rPr>
              <a:t> </a:t>
            </a:r>
            <a:r>
              <a:rPr lang="en-GB" altLang="en-US" sz="999" dirty="0">
                <a:latin typeface="Barlow"/>
                <a:ea typeface="Times New Roman" panose="02020603050405020304" pitchFamily="18" charset="0"/>
                <a:cs typeface="Arial" panose="020B0604020202020204" pitchFamily="34" charset="0"/>
              </a:rPr>
              <a:t>Ipsos UK is signed up as a ‘Fair Data’ Company</a:t>
            </a:r>
            <a:r>
              <a:rPr lang="en-GB" altLang="en-US" sz="999" b="1" dirty="0">
                <a:latin typeface="Barlow"/>
                <a:ea typeface="Times New Roman" panose="02020603050405020304" pitchFamily="18" charset="0"/>
                <a:cs typeface="Arial" panose="020B0604020202020204" pitchFamily="34" charset="0"/>
              </a:rPr>
              <a:t> </a:t>
            </a:r>
            <a:r>
              <a:rPr lang="en-GB" altLang="en-US" sz="999" dirty="0">
                <a:latin typeface="Barlow"/>
                <a:ea typeface="Times New Roman" panose="02020603050405020304" pitchFamily="18" charset="0"/>
                <a:cs typeface="Arial" panose="020B0604020202020204" pitchFamily="34" charset="0"/>
              </a:rPr>
              <a:t>by </a:t>
            </a:r>
            <a:r>
              <a:rPr lang="en-US" altLang="en-US" sz="999" dirty="0">
                <a:solidFill>
                  <a:srgbClr val="333333"/>
                </a:solidFill>
                <a:latin typeface="Barlow"/>
                <a:ea typeface="Times New Roman" panose="02020603050405020304" pitchFamily="18" charset="0"/>
                <a:cs typeface="Arial" panose="020B0604020202020204" pitchFamily="34" charset="0"/>
              </a:rPr>
              <a:t>agreeing to adhere to twelve core principles. </a:t>
            </a:r>
            <a:r>
              <a:rPr lang="en-US" altLang="en-US" sz="999" dirty="0">
                <a:latin typeface="Barlow"/>
                <a:ea typeface="Times New Roman" panose="02020603050405020304" pitchFamily="18" charset="0"/>
                <a:cs typeface="Arial" panose="020B0604020202020204" pitchFamily="34" charset="0"/>
              </a:rPr>
              <a:t>The principles support and</a:t>
            </a:r>
            <a:r>
              <a:rPr lang="en-US" altLang="en-US" sz="999" dirty="0">
                <a:latin typeface="Barlow"/>
                <a:ea typeface="Times New Roman" panose="02020603050405020304" pitchFamily="18" charset="0"/>
                <a:cs typeface="Helvetica" panose="020B0604020202020204" pitchFamily="34" charset="0"/>
              </a:rPr>
              <a:t> </a:t>
            </a:r>
            <a:r>
              <a:rPr lang="en-US" altLang="en-US" sz="999" dirty="0">
                <a:latin typeface="Barlow"/>
                <a:ea typeface="Times New Roman" panose="02020603050405020304" pitchFamily="18" charset="0"/>
                <a:cs typeface="Arial" panose="020B0604020202020204" pitchFamily="34" charset="0"/>
              </a:rPr>
              <a:t>complement other standards such as ISOs, and the requirements of Data Protection legislation.  </a:t>
            </a:r>
            <a:endParaRPr lang="en-GB" altLang="en-US" sz="999" dirty="0">
              <a:latin typeface="Barlow"/>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277" y="4244524"/>
            <a:ext cx="695539" cy="396653"/>
          </a:xfrm>
          <a:prstGeom prst="rect">
            <a:avLst/>
          </a:prstGeom>
        </p:spPr>
      </p:pic>
      <p:sp>
        <p:nvSpPr>
          <p:cNvPr id="29" name="TextBox 28"/>
          <p:cNvSpPr txBox="1"/>
          <p:nvPr/>
        </p:nvSpPr>
        <p:spPr bwMode="gray">
          <a:xfrm>
            <a:off x="6242190" y="5332558"/>
            <a:ext cx="5470663" cy="390702"/>
          </a:xfrm>
          <a:prstGeom prst="rect">
            <a:avLst/>
          </a:prstGeom>
          <a:ln>
            <a:noFill/>
          </a:ln>
        </p:spPr>
        <p:txBody>
          <a:bodyPr vert="horz" wrap="square" lIns="51959" tIns="25980" rIns="51959" bIns="25980" rtlCol="0" anchor="b">
            <a:spAutoFit/>
          </a:bodyPr>
          <a:lstStyle>
            <a:lvl1pPr indent="0">
              <a:lnSpc>
                <a:spcPct val="120000"/>
              </a:lnSpc>
              <a:spcBef>
                <a:spcPts val="1800"/>
              </a:spcBef>
              <a:buClr>
                <a:schemeClr val="bg2"/>
              </a:buClr>
              <a:buFont typeface="Wingdings" panose="05000000000000000000" pitchFamily="2" charset="2"/>
              <a:buNone/>
              <a:defRPr sz="1200">
                <a:latin typeface="Segoe UI Light" panose="020B0502040204020203" pitchFamily="34" charset="0"/>
              </a:defRPr>
            </a:lvl1pPr>
            <a:lvl2pPr marL="447675" indent="-174625">
              <a:lnSpc>
                <a:spcPct val="120000"/>
              </a:lnSpc>
              <a:spcBef>
                <a:spcPts val="1800"/>
              </a:spcBef>
              <a:buClr>
                <a:schemeClr val="bg2"/>
              </a:buClr>
              <a:buFont typeface="Wingdings" panose="05000000000000000000" pitchFamily="2" charset="2"/>
              <a:buChar char="§"/>
              <a:defRPr sz="1100">
                <a:latin typeface="Segoe UI Light" panose="020B0502040204020203" pitchFamily="34" charset="0"/>
              </a:defRPr>
            </a:lvl2pPr>
            <a:lvl3pPr marL="720725"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3pPr>
            <a:lvl4pPr marL="984250" indent="-174625">
              <a:lnSpc>
                <a:spcPct val="120000"/>
              </a:lnSpc>
              <a:spcBef>
                <a:spcPts val="1800"/>
              </a:spcBef>
              <a:buClr>
                <a:schemeClr val="bg2"/>
              </a:buClr>
              <a:buFont typeface="Geomanist Light" pitchFamily="50" charset="0"/>
              <a:buChar char="–"/>
              <a:defRPr sz="1100">
                <a:latin typeface="Segoe UI Light" panose="020B0502040204020203" pitchFamily="34" charset="0"/>
              </a:defRPr>
            </a:lvl4pPr>
            <a:lvl5pPr marL="1257300"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914377">
              <a:lnSpc>
                <a:spcPct val="110000"/>
              </a:lnSpc>
              <a:buClr>
                <a:srgbClr val="103C50"/>
              </a:buClr>
            </a:pPr>
            <a:r>
              <a:rPr lang="en-GB" sz="1051" b="1" dirty="0">
                <a:latin typeface="Barlow"/>
                <a:ea typeface="Segoe UI" panose="020B0502040204020203" pitchFamily="34" charset="0"/>
                <a:cs typeface="Arial" panose="020B0604020202020204" pitchFamily="34" charset="0"/>
              </a:rPr>
              <a:t>This work was carried out in accordance with the requirements of the international quality standard for market research, ISO 20252.</a:t>
            </a:r>
          </a:p>
        </p:txBody>
      </p:sp>
      <p:pic>
        <p:nvPicPr>
          <p:cNvPr id="3074" name="Picture 2" descr="Image result for data protection act logo vec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02974" y="2270477"/>
            <a:ext cx="710423" cy="3522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 descr="Cyber Essentials Badge (High Res)">
            <a:extLst>
              <a:ext uri="{FF2B5EF4-FFF2-40B4-BE49-F238E27FC236}">
                <a16:creationId xmlns:a16="http://schemas.microsoft.com/office/drawing/2014/main" id="{80A4450B-9E88-414C-BCC6-BE1EAD0DE9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1933" y="3205260"/>
            <a:ext cx="445900" cy="37509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94A4CC40-E04C-4D91-B06B-2D225107BC0D}"/>
              </a:ext>
            </a:extLst>
          </p:cNvPr>
          <p:cNvSpPr/>
          <p:nvPr/>
        </p:nvSpPr>
        <p:spPr>
          <a:xfrm>
            <a:off x="1692000" y="2278801"/>
            <a:ext cx="4248000" cy="490840"/>
          </a:xfrm>
          <a:prstGeom prst="rect">
            <a:avLst/>
          </a:prstGeom>
        </p:spPr>
        <p:txBody>
          <a:bodyPr wrap="square" lIns="0" tIns="0" rIns="0" bIns="0">
            <a:spAutoFit/>
          </a:bodyPr>
          <a:lstStyle/>
          <a:p>
            <a:pPr defTabSz="914377">
              <a:lnSpc>
                <a:spcPct val="110000"/>
              </a:lnSpc>
            </a:pPr>
            <a:r>
              <a:rPr lang="en-GB" altLang="en-US" sz="999" b="1" dirty="0">
                <a:latin typeface="Barlow"/>
                <a:ea typeface="Times New Roman" panose="02020603050405020304" pitchFamily="18" charset="0"/>
                <a:cs typeface="Arial" panose="020B0604020202020204" pitchFamily="34" charset="0"/>
              </a:rPr>
              <a:t>ISO 20252</a:t>
            </a:r>
            <a:r>
              <a:rPr lang="en-GB" altLang="en-US" sz="999" dirty="0">
                <a:latin typeface="Barlow"/>
                <a:ea typeface="Times New Roman" panose="02020603050405020304" pitchFamily="18" charset="0"/>
                <a:cs typeface="Arial" panose="020B0604020202020204" pitchFamily="34" charset="0"/>
              </a:rPr>
              <a:t> – is the international specific standard for market, opinion and social research, including insights and data analytics. Ipsos  in the UK was the first company in the world to gain this accreditation.</a:t>
            </a:r>
            <a:endParaRPr lang="en-GB" sz="999" dirty="0">
              <a:latin typeface="Barlow"/>
            </a:endParaRPr>
          </a:p>
        </p:txBody>
      </p:sp>
      <p:sp>
        <p:nvSpPr>
          <p:cNvPr id="37" name="Rectangle 36">
            <a:extLst>
              <a:ext uri="{FF2B5EF4-FFF2-40B4-BE49-F238E27FC236}">
                <a16:creationId xmlns:a16="http://schemas.microsoft.com/office/drawing/2014/main" id="{C2BEA40B-9DE8-47E3-962A-A272930FAFF2}"/>
              </a:ext>
            </a:extLst>
          </p:cNvPr>
          <p:cNvSpPr/>
          <p:nvPr/>
        </p:nvSpPr>
        <p:spPr>
          <a:xfrm>
            <a:off x="1692000" y="3132000"/>
            <a:ext cx="4248000" cy="998287"/>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999" b="1" dirty="0">
                <a:latin typeface="Barlow"/>
                <a:ea typeface="Times New Roman" panose="02020603050405020304" pitchFamily="18" charset="0"/>
                <a:cs typeface="Arial" panose="020B0604020202020204" pitchFamily="34" charset="0"/>
              </a:rPr>
              <a:t>MRS Company Partnership </a:t>
            </a:r>
            <a:r>
              <a:rPr lang="en-GB" altLang="en-US" sz="999" dirty="0">
                <a:latin typeface="Barlow"/>
                <a:ea typeface="Times New Roman" panose="02020603050405020304" pitchFamily="18" charset="0"/>
                <a:cs typeface="Arial" panose="020B0604020202020204" pitchFamily="34" charset="0"/>
              </a:rPr>
              <a:t>– By being an MRS Company Partner, Ipsos UK endorse and support the core MRS brand values of professionalism, research excellence and business effectiveness, and commit to comply with the MRS Code of Conduct throughout the organisation &amp; we were the first company to sign our organisation up to the requirements &amp; self-regulation of the MRS Code; more than 350 companies have followed our lead. </a:t>
            </a:r>
          </a:p>
        </p:txBody>
      </p:sp>
      <p:sp>
        <p:nvSpPr>
          <p:cNvPr id="38" name="Rectangle 37">
            <a:extLst>
              <a:ext uri="{FF2B5EF4-FFF2-40B4-BE49-F238E27FC236}">
                <a16:creationId xmlns:a16="http://schemas.microsoft.com/office/drawing/2014/main" id="{181305FC-5C67-49DF-A198-ECED560FAAD6}"/>
              </a:ext>
            </a:extLst>
          </p:cNvPr>
          <p:cNvSpPr/>
          <p:nvPr/>
        </p:nvSpPr>
        <p:spPr>
          <a:xfrm>
            <a:off x="1692000" y="4384801"/>
            <a:ext cx="4248000" cy="490840"/>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999" b="1" dirty="0">
                <a:latin typeface="Barlow"/>
                <a:ea typeface="Times New Roman" panose="02020603050405020304" pitchFamily="18" charset="0"/>
                <a:cs typeface="Arial" panose="020B0604020202020204" pitchFamily="34" charset="0"/>
              </a:rPr>
              <a:t>ISO 9001 </a:t>
            </a:r>
            <a:r>
              <a:rPr lang="en-GB" altLang="en-US" sz="999" dirty="0">
                <a:latin typeface="Barlow"/>
                <a:ea typeface="Times New Roman" panose="02020603050405020304" pitchFamily="18" charset="0"/>
                <a:cs typeface="Arial" panose="020B0604020202020204" pitchFamily="34" charset="0"/>
              </a:rPr>
              <a:t>– International general company standard with a focus on continual improvement through quality management systems. In 1994 we became one of the early adopters of the ISO 9001 business standard.</a:t>
            </a:r>
          </a:p>
        </p:txBody>
      </p:sp>
      <p:sp>
        <p:nvSpPr>
          <p:cNvPr id="39" name="Rectangle 38">
            <a:extLst>
              <a:ext uri="{FF2B5EF4-FFF2-40B4-BE49-F238E27FC236}">
                <a16:creationId xmlns:a16="http://schemas.microsoft.com/office/drawing/2014/main" id="{71616F2D-C659-422C-AABB-19309D53E123}"/>
              </a:ext>
            </a:extLst>
          </p:cNvPr>
          <p:cNvSpPr/>
          <p:nvPr/>
        </p:nvSpPr>
        <p:spPr>
          <a:xfrm>
            <a:off x="1692000" y="5180402"/>
            <a:ext cx="4248000" cy="829138"/>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999" b="1" dirty="0">
                <a:latin typeface="Barlow"/>
                <a:ea typeface="Times New Roman" panose="02020603050405020304" pitchFamily="18" charset="0"/>
                <a:cs typeface="Arial" panose="020B0604020202020204" pitchFamily="34" charset="0"/>
              </a:rPr>
              <a:t>ISO 27001 </a:t>
            </a:r>
            <a:r>
              <a:rPr lang="en-GB" altLang="en-US" sz="999" dirty="0">
                <a:latin typeface="Barlow"/>
                <a:ea typeface="Times New Roman" panose="02020603050405020304" pitchFamily="18" charset="0"/>
                <a:cs typeface="Arial" panose="020B0604020202020204" pitchFamily="34" charset="0"/>
              </a:rPr>
              <a:t>– International standard for information security designed to ensure the selection of adequate and proportionate security controls. Ipsos UK was the first research company in the UK to be awarded this in August 2008.</a:t>
            </a:r>
            <a:br>
              <a:rPr lang="en-GB" altLang="en-US" sz="999" dirty="0">
                <a:latin typeface="Barlow"/>
                <a:ea typeface="Times New Roman" panose="02020603050405020304" pitchFamily="18" charset="0"/>
                <a:cs typeface="Arial" panose="020B0604020202020204" pitchFamily="34" charset="0"/>
              </a:rPr>
            </a:br>
            <a:endParaRPr lang="en-GB" altLang="en-US" sz="999" dirty="0">
              <a:latin typeface="Barlow"/>
              <a:ea typeface="Times New Roman" panose="02020603050405020304" pitchFamily="18" charset="0"/>
              <a:cs typeface="Arial" panose="020B0604020202020204" pitchFamily="34" charset="0"/>
            </a:endParaRPr>
          </a:p>
        </p:txBody>
      </p:sp>
      <p:pic>
        <p:nvPicPr>
          <p:cNvPr id="3" name="Picture 2" descr="A close-up of a logo&#10;&#10;Description automatically generated">
            <a:extLst>
              <a:ext uri="{FF2B5EF4-FFF2-40B4-BE49-F238E27FC236}">
                <a16:creationId xmlns:a16="http://schemas.microsoft.com/office/drawing/2014/main" id="{B7F3E033-60DB-3197-B89D-92053CBEFF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327" y="2277396"/>
            <a:ext cx="984979" cy="571475"/>
          </a:xfrm>
          <a:prstGeom prst="rect">
            <a:avLst/>
          </a:prstGeom>
        </p:spPr>
      </p:pic>
      <p:pic>
        <p:nvPicPr>
          <p:cNvPr id="4" name="Picture 3" descr="A close-up of a logo&#10;&#10;Description automatically generated">
            <a:extLst>
              <a:ext uri="{FF2B5EF4-FFF2-40B4-BE49-F238E27FC236}">
                <a16:creationId xmlns:a16="http://schemas.microsoft.com/office/drawing/2014/main" id="{92AC1714-BF8A-8A40-F470-96F597B2AD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327" y="4379788"/>
            <a:ext cx="984979" cy="571475"/>
          </a:xfrm>
          <a:prstGeom prst="rect">
            <a:avLst/>
          </a:prstGeom>
        </p:spPr>
      </p:pic>
      <p:pic>
        <p:nvPicPr>
          <p:cNvPr id="5" name="Picture 4" descr="A close-up of a label&#10;&#10;Description automatically generated">
            <a:extLst>
              <a:ext uri="{FF2B5EF4-FFF2-40B4-BE49-F238E27FC236}">
                <a16:creationId xmlns:a16="http://schemas.microsoft.com/office/drawing/2014/main" id="{B04244D9-792B-7E5C-9210-41CCCD3EE1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327" y="5178521"/>
            <a:ext cx="984979" cy="571475"/>
          </a:xfrm>
          <a:prstGeom prst="rect">
            <a:avLst/>
          </a:prstGeom>
        </p:spPr>
      </p:pic>
      <p:sp>
        <p:nvSpPr>
          <p:cNvPr id="8" name="Rectangle 7">
            <a:extLst>
              <a:ext uri="{FF2B5EF4-FFF2-40B4-BE49-F238E27FC236}">
                <a16:creationId xmlns:a16="http://schemas.microsoft.com/office/drawing/2014/main" id="{43B747A3-65A4-9560-74F9-0E0A28768CB4}"/>
              </a:ext>
            </a:extLst>
          </p:cNvPr>
          <p:cNvSpPr/>
          <p:nvPr/>
        </p:nvSpPr>
        <p:spPr>
          <a:xfrm>
            <a:off x="450000" y="1640058"/>
            <a:ext cx="11299088" cy="350160"/>
          </a:xfrm>
          <a:prstGeom prst="rect">
            <a:avLst/>
          </a:prstGeom>
        </p:spPr>
        <p:txBody>
          <a:bodyPr wrap="square" lIns="0" tIns="0" rIns="0" bIns="0">
            <a:spAutoFit/>
          </a:bodyPr>
          <a:lstStyle/>
          <a:p>
            <a:pPr defTabSz="829341" eaLnBrk="0" fontAlgn="base" hangingPunct="0">
              <a:lnSpc>
                <a:spcPct val="110000"/>
              </a:lnSpc>
              <a:spcBef>
                <a:spcPct val="0"/>
              </a:spcBef>
              <a:spcAft>
                <a:spcPct val="0"/>
              </a:spcAft>
            </a:pPr>
            <a:r>
              <a:rPr lang="en-GB" altLang="en-US" sz="1088" b="1" dirty="0">
                <a:latin typeface="Barlow"/>
                <a:ea typeface="Times New Roman" panose="02020603050405020304" pitchFamily="18" charset="0"/>
                <a:cs typeface="Arial" panose="020B0604020202020204" pitchFamily="34" charset="0"/>
              </a:rPr>
              <a:t>Ipsos's standards &amp; accreditations provide our clients with the peace of mind that they can always depend on us to deliver reliable, sustainable findings. Moreover, our focus on quality and continuous improvement means we have embedded a 'right first time' approach throughout our organisation.</a:t>
            </a:r>
            <a:endParaRPr lang="en-GB" altLang="en-US" sz="1088" dirty="0">
              <a:latin typeface="Barlow"/>
            </a:endParaRPr>
          </a:p>
        </p:txBody>
      </p:sp>
      <p:pic>
        <p:nvPicPr>
          <p:cNvPr id="9" name="Picture 2" descr="Quality and Compliance Logos 2012 colour">
            <a:extLst>
              <a:ext uri="{FF2B5EF4-FFF2-40B4-BE49-F238E27FC236}">
                <a16:creationId xmlns:a16="http://schemas.microsoft.com/office/drawing/2014/main" id="{17EDB448-9DEA-E46A-19AD-37A5A9C9BAA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96047" y="3110716"/>
            <a:ext cx="898159" cy="5105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C903C562-B193-329B-F2FD-14FCADF878D0}"/>
              </a:ext>
            </a:extLst>
          </p:cNvPr>
          <p:cNvCxnSpPr/>
          <p:nvPr/>
        </p:nvCxnSpPr>
        <p:spPr bwMode="gray">
          <a:xfrm>
            <a:off x="6296275" y="4967429"/>
            <a:ext cx="5416576"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142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23241-0B8C-2351-463E-58B796003112}"/>
              </a:ext>
            </a:extLst>
          </p:cNvPr>
          <p:cNvSpPr>
            <a:spLocks noGrp="1"/>
          </p:cNvSpPr>
          <p:nvPr>
            <p:ph type="title"/>
          </p:nvPr>
        </p:nvSpPr>
        <p:spPr/>
        <p:txBody>
          <a:bodyPr/>
          <a:lstStyle/>
          <a:p>
            <a:r>
              <a:rPr lang="en-GB" sz="7200"/>
              <a:t>IPSOS</a:t>
            </a:r>
          </a:p>
        </p:txBody>
      </p:sp>
      <p:sp>
        <p:nvSpPr>
          <p:cNvPr id="6" name="Title 9">
            <a:extLst>
              <a:ext uri="{FF2B5EF4-FFF2-40B4-BE49-F238E27FC236}">
                <a16:creationId xmlns:a16="http://schemas.microsoft.com/office/drawing/2014/main" id="{B1061BEF-74FF-247B-F95E-91D0F3F19926}"/>
              </a:ext>
            </a:extLst>
          </p:cNvPr>
          <p:cNvSpPr txBox="1">
            <a:spLocks/>
          </p:cNvSpPr>
          <p:nvPr/>
        </p:nvSpPr>
        <p:spPr bwMode="gray">
          <a:xfrm>
            <a:off x="428624" y="2332065"/>
            <a:ext cx="2763577" cy="1477328"/>
          </a:xfrm>
          <a:prstGeom prst="rect">
            <a:avLst/>
          </a:prstGeom>
          <a:noFill/>
        </p:spPr>
        <p:txBody>
          <a:bodyPr wrap="none" lIns="0" tIns="0" rIns="0"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defTabSz="953984">
              <a:defRPr/>
            </a:pPr>
            <a:r>
              <a:rPr lang="en-GB" sz="2400" b="0"/>
              <a:t>The Royal Foundation </a:t>
            </a:r>
            <a:br>
              <a:rPr lang="en-GB" sz="2400" b="0"/>
            </a:br>
            <a:r>
              <a:rPr lang="en-GB" sz="2400" b="0"/>
              <a:t>Annual Perceptions </a:t>
            </a:r>
            <a:br>
              <a:rPr lang="en-GB" sz="2400" b="0"/>
            </a:br>
            <a:r>
              <a:rPr lang="en-GB" sz="2400" b="0"/>
              <a:t>Survey 2024</a:t>
            </a:r>
          </a:p>
          <a:p>
            <a:pPr defTabSz="953984">
              <a:defRPr/>
            </a:pPr>
            <a:endParaRPr lang="en-GB" sz="2400" b="0"/>
          </a:p>
        </p:txBody>
      </p:sp>
      <p:sp>
        <p:nvSpPr>
          <p:cNvPr id="9" name="Title 9">
            <a:extLst>
              <a:ext uri="{FF2B5EF4-FFF2-40B4-BE49-F238E27FC236}">
                <a16:creationId xmlns:a16="http://schemas.microsoft.com/office/drawing/2014/main" id="{78466A8F-8465-8727-196C-EE8B154FCFCC}"/>
              </a:ext>
            </a:extLst>
          </p:cNvPr>
          <p:cNvSpPr txBox="1">
            <a:spLocks/>
          </p:cNvSpPr>
          <p:nvPr/>
        </p:nvSpPr>
        <p:spPr bwMode="gray">
          <a:xfrm>
            <a:off x="6926440" y="2524191"/>
            <a:ext cx="1908590" cy="223266"/>
          </a:xfrm>
          <a:prstGeom prst="rect">
            <a:avLst/>
          </a:prstGeom>
          <a:solidFill>
            <a:schemeClr val="bg1"/>
          </a:solidFill>
        </p:spPr>
        <p:txBody>
          <a:bodyPr wrap="none" lIns="75116" tIns="0" rIns="75116" bIns="0" rtlCol="0" anchor="ctr">
            <a:spAutoFit/>
          </a:bodyPr>
          <a:lstStyle>
            <a:lvl1pPr algn="l" defTabSz="1051802" rtl="0" eaLnBrk="1" latinLnBrk="0" hangingPunct="1">
              <a:lnSpc>
                <a:spcPct val="100000"/>
              </a:lnSpc>
              <a:spcBef>
                <a:spcPts val="0"/>
              </a:spcBef>
              <a:buNone/>
              <a:defRPr lang="en-GB" sz="3600" b="1" kern="1200">
                <a:solidFill>
                  <a:schemeClr val="bg1"/>
                </a:solidFill>
                <a:latin typeface="+mj-lt"/>
                <a:ea typeface="+mn-ea"/>
                <a:cs typeface="+mn-cs"/>
              </a:defRPr>
            </a:lvl1pPr>
          </a:lstStyle>
          <a:p>
            <a:pPr defTabSz="953984">
              <a:defRPr/>
            </a:pPr>
            <a:r>
              <a:rPr lang="en-GB" sz="1451">
                <a:solidFill>
                  <a:schemeClr val="accent1"/>
                </a:solidFill>
                <a:latin typeface="+mn-lt"/>
              </a:rPr>
              <a:t>For more information</a:t>
            </a:r>
          </a:p>
        </p:txBody>
      </p:sp>
      <p:sp>
        <p:nvSpPr>
          <p:cNvPr id="2" name="Text Placeholder 1">
            <a:extLst>
              <a:ext uri="{FF2B5EF4-FFF2-40B4-BE49-F238E27FC236}">
                <a16:creationId xmlns:a16="http://schemas.microsoft.com/office/drawing/2014/main" id="{6614B4C0-76FE-7306-DE58-5F8DE7187E58}"/>
              </a:ext>
            </a:extLst>
          </p:cNvPr>
          <p:cNvSpPr txBox="1">
            <a:spLocks/>
          </p:cNvSpPr>
          <p:nvPr/>
        </p:nvSpPr>
        <p:spPr>
          <a:xfrm>
            <a:off x="6926440" y="2893523"/>
            <a:ext cx="5303910" cy="1511300"/>
          </a:xfrm>
          <a:prstGeom prst="rect">
            <a:avLst/>
          </a:prstGeom>
        </p:spPr>
        <p:txBody>
          <a:bodyPr lIns="0" tIns="0" rIns="0" bIns="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en-US" b="1">
                <a:solidFill>
                  <a:schemeClr val="bg1"/>
                </a:solidFill>
              </a:rPr>
              <a:t>Steven Ginnis</a:t>
            </a:r>
            <a:br>
              <a:rPr lang="en-US" sz="1100">
                <a:solidFill>
                  <a:schemeClr val="bg1"/>
                </a:solidFill>
              </a:rPr>
            </a:br>
            <a:r>
              <a:rPr lang="en-US" sz="1100">
                <a:solidFill>
                  <a:schemeClr val="bg1"/>
                </a:solidFill>
              </a:rPr>
              <a:t>Research Director</a:t>
            </a:r>
            <a:br>
              <a:rPr lang="en-US" sz="1100">
                <a:solidFill>
                  <a:schemeClr val="bg1"/>
                </a:solidFill>
              </a:rPr>
            </a:br>
            <a:r>
              <a:rPr lang="en-US" sz="1100">
                <a:solidFill>
                  <a:schemeClr val="bg1"/>
                </a:solidFill>
              </a:rPr>
              <a:t>steven.ginnis@ipsos.com</a:t>
            </a:r>
          </a:p>
          <a:p>
            <a:br>
              <a:rPr lang="en-US" sz="1100">
                <a:solidFill>
                  <a:schemeClr val="bg1"/>
                </a:solidFill>
              </a:rPr>
            </a:br>
            <a:br>
              <a:rPr lang="en-US" sz="1100">
                <a:solidFill>
                  <a:schemeClr val="bg1"/>
                </a:solidFill>
              </a:rPr>
            </a:br>
            <a:endParaRPr lang="en-US" sz="1100">
              <a:solidFill>
                <a:schemeClr val="bg1"/>
              </a:solidFill>
            </a:endParaRPr>
          </a:p>
          <a:p>
            <a:endParaRPr lang="en-GB" sz="1100">
              <a:solidFill>
                <a:schemeClr val="bg1"/>
              </a:solidFill>
            </a:endParaRPr>
          </a:p>
        </p:txBody>
      </p:sp>
      <p:sp>
        <p:nvSpPr>
          <p:cNvPr id="3" name="Text Placeholder 1">
            <a:extLst>
              <a:ext uri="{FF2B5EF4-FFF2-40B4-BE49-F238E27FC236}">
                <a16:creationId xmlns:a16="http://schemas.microsoft.com/office/drawing/2014/main" id="{CF9B27EA-7ED8-2FCC-D9F2-F768AFAA2E6B}"/>
              </a:ext>
            </a:extLst>
          </p:cNvPr>
          <p:cNvSpPr txBox="1">
            <a:spLocks/>
          </p:cNvSpPr>
          <p:nvPr/>
        </p:nvSpPr>
        <p:spPr>
          <a:xfrm>
            <a:off x="9029227" y="2893523"/>
            <a:ext cx="5303910" cy="1511300"/>
          </a:xfrm>
          <a:prstGeom prst="rect">
            <a:avLst/>
          </a:prstGeom>
        </p:spPr>
        <p:txBody>
          <a:bodyPr lIns="0" tIns="0" rIns="0" bIns="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200" b="0" kern="1200">
                <a:solidFill>
                  <a:schemeClr val="tx1"/>
                </a:solidFill>
                <a:latin typeface="+mn-lt"/>
                <a:ea typeface="+mn-ea"/>
                <a:cs typeface="+mn-cs"/>
              </a:defRPr>
            </a:lvl1pPr>
            <a:lvl2pPr marL="171450" indent="-171450" algn="l" defTabSz="914400" rtl="0" eaLnBrk="1" latinLnBrk="0" hangingPunct="1">
              <a:lnSpc>
                <a:spcPct val="115000"/>
              </a:lnSpc>
              <a:spcBef>
                <a:spcPts val="400"/>
              </a:spcBef>
              <a:spcAft>
                <a:spcPts val="400"/>
              </a:spcAft>
              <a:buSzPct val="100000"/>
              <a:buFont typeface="Arial" panose="020B0604020202020204" pitchFamily="34" charset="0"/>
              <a:buChar char="•"/>
              <a:defRPr lang="en-GB" sz="1200" kern="1200" dirty="0">
                <a:solidFill>
                  <a:schemeClr val="tx1"/>
                </a:solidFill>
                <a:latin typeface="+mn-lt"/>
                <a:ea typeface="+mn-ea"/>
                <a:cs typeface="+mn-cs"/>
              </a:defRPr>
            </a:lvl2pPr>
            <a:lvl3pPr marL="542925" indent="-173038"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3pPr>
            <a:lvl4pPr marL="987425" indent="-228600" algn="l" defTabSz="914400" rtl="0" eaLnBrk="1" latinLnBrk="0" hangingPunct="1">
              <a:lnSpc>
                <a:spcPct val="115000"/>
              </a:lnSpc>
              <a:spcBef>
                <a:spcPts val="400"/>
              </a:spcBef>
              <a:spcAft>
                <a:spcPts val="400"/>
              </a:spcAft>
              <a:buFont typeface="Barlow" panose="020B0604020202020204" pitchFamily="34" charset="0"/>
              <a:buChar char="•"/>
              <a:defRPr sz="1200" kern="1200">
                <a:solidFill>
                  <a:schemeClr val="tx1"/>
                </a:solidFill>
                <a:latin typeface="+mn-lt"/>
                <a:ea typeface="+mn-ea"/>
                <a:cs typeface="+mn-cs"/>
              </a:defRPr>
            </a:lvl4pPr>
            <a:lvl5pPr marL="1033463" indent="0" algn="l" defTabSz="914400" rtl="0" eaLnBrk="1" latinLnBrk="0" hangingPunct="1">
              <a:lnSpc>
                <a:spcPct val="115000"/>
              </a:lnSpc>
              <a:spcBef>
                <a:spcPts val="400"/>
              </a:spcBef>
              <a:spcAft>
                <a:spcPts val="400"/>
              </a:spcAft>
              <a:buFont typeface="Barlow" panose="020B040602020203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Cameron Garrett</a:t>
            </a:r>
            <a:br>
              <a:rPr lang="en-US" sz="1100" dirty="0">
                <a:solidFill>
                  <a:schemeClr val="bg1"/>
                </a:solidFill>
              </a:rPr>
            </a:br>
            <a:r>
              <a:rPr lang="en-US" sz="1100" dirty="0">
                <a:solidFill>
                  <a:schemeClr val="bg1"/>
                </a:solidFill>
              </a:rPr>
              <a:t>Associate Director</a:t>
            </a:r>
            <a:br>
              <a:rPr lang="en-US" sz="1100" dirty="0">
                <a:solidFill>
                  <a:schemeClr val="bg1"/>
                </a:solidFill>
              </a:rPr>
            </a:br>
            <a:r>
              <a:rPr lang="en-US" sz="1100" dirty="0">
                <a:solidFill>
                  <a:schemeClr val="bg1"/>
                </a:solidFill>
              </a:rPr>
              <a:t>cameron.garrett@ipsos.com</a:t>
            </a:r>
          </a:p>
          <a:p>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endParaRPr lang="en-US" sz="1100" dirty="0">
              <a:solidFill>
                <a:schemeClr val="bg1"/>
              </a:solidFill>
            </a:endParaRPr>
          </a:p>
          <a:p>
            <a:endParaRPr lang="en-GB" sz="1100" dirty="0">
              <a:solidFill>
                <a:schemeClr val="bg1"/>
              </a:solidFill>
            </a:endParaRPr>
          </a:p>
        </p:txBody>
      </p:sp>
    </p:spTree>
    <p:extLst>
      <p:ext uri="{BB962C8B-B14F-4D97-AF65-F5344CB8AC3E}">
        <p14:creationId xmlns:p14="http://schemas.microsoft.com/office/powerpoint/2010/main" val="49237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3BB72-49BE-4EBB-1F5F-718DFD6C07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BE9CA099-1300-F04D-1C2F-A15F69682B84}"/>
              </a:ext>
            </a:extLst>
          </p:cNvPr>
          <p:cNvSpPr>
            <a:spLocks noGrp="1"/>
          </p:cNvSpPr>
          <p:nvPr>
            <p:ph type="title"/>
          </p:nvPr>
        </p:nvSpPr>
        <p:spPr>
          <a:xfrm>
            <a:off x="315773" y="377001"/>
            <a:ext cx="9341700" cy="775597"/>
          </a:xfrm>
        </p:spPr>
        <p:txBody>
          <a:bodyPr/>
          <a:lstStyle/>
          <a:p>
            <a:r>
              <a:rPr lang="en-GB" dirty="0"/>
              <a:t>Key findings</a:t>
            </a:r>
          </a:p>
        </p:txBody>
      </p:sp>
      <p:sp>
        <p:nvSpPr>
          <p:cNvPr id="6" name="TextBox 5">
            <a:extLst>
              <a:ext uri="{FF2B5EF4-FFF2-40B4-BE49-F238E27FC236}">
                <a16:creationId xmlns:a16="http://schemas.microsoft.com/office/drawing/2014/main" id="{F77E5D59-4E97-C77E-5126-554FFB8C0E11}"/>
              </a:ext>
            </a:extLst>
          </p:cNvPr>
          <p:cNvSpPr txBox="1"/>
          <p:nvPr/>
        </p:nvSpPr>
        <p:spPr>
          <a:xfrm>
            <a:off x="315774" y="1024622"/>
            <a:ext cx="3585018" cy="477566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Barlow"/>
                <a:ea typeface="+mn-ea"/>
                <a:cs typeface="+mn-cs"/>
              </a:rPr>
              <a:t>1.</a:t>
            </a:r>
            <a:endParaRPr kumimoji="0" lang="en-GB" sz="4500" b="0" i="0" u="none" strike="noStrike" kern="1200" cap="none" spc="0" normalizeH="0" baseline="0" noProof="0" dirty="0">
              <a:ln>
                <a:noFill/>
              </a:ln>
              <a:solidFill>
                <a:prstClr val="white"/>
              </a:solidFill>
              <a:effectLst/>
              <a:uLnTx/>
              <a:uFillTx/>
              <a:latin typeface="Barlow"/>
              <a:ea typeface="+mn-ea"/>
              <a:cs typeface="Arial"/>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The public strongly believe that childhood is important in shaping a person’s future life.</a:t>
            </a:r>
            <a:r>
              <a:rPr kumimoji="0" lang="en-GB" sz="1800" b="1"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 Over nine in ten (</a:t>
            </a:r>
            <a:r>
              <a:rPr lang="en-GB" b="1" kern="100" dirty="0">
                <a:solidFill>
                  <a:prstClr val="white"/>
                </a:solidFill>
                <a:latin typeface="Barlow"/>
                <a:ea typeface="Aptos" panose="020B0004020202020204" pitchFamily="34" charset="0"/>
                <a:cs typeface="Times New Roman" panose="02020603050405020304" pitchFamily="18" charset="0"/>
              </a:rPr>
              <a:t>94</a:t>
            </a:r>
            <a:r>
              <a:rPr kumimoji="0" lang="en-GB" sz="1800" b="1"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 say it is important.</a:t>
            </a:r>
          </a:p>
          <a:p>
            <a:pPr marL="0" marR="0" lvl="0" indent="0" algn="l" defTabSz="914400" rtl="0" eaLnBrk="1" fontAlgn="auto" latinLnBrk="0" hangingPunct="1">
              <a:lnSpc>
                <a:spcPct val="100000"/>
              </a:lnSpc>
              <a:spcBef>
                <a:spcPts val="400"/>
              </a:spcBef>
              <a:spcAft>
                <a:spcPts val="400"/>
              </a:spcAft>
              <a:buClrTx/>
              <a:buSzTx/>
              <a:buFontTx/>
              <a:buNone/>
              <a:tabLst/>
              <a:defRPr/>
            </a:pPr>
            <a:br>
              <a:rPr kumimoji="0" lang="en-GB" sz="1800" b="0"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br>
            <a:r>
              <a:rPr kumimoji="0" lang="en-GB" sz="1800" b="0"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However, </a:t>
            </a:r>
            <a:r>
              <a:rPr kumimoji="0" lang="en-GB" sz="1800" b="1"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there is still relatively low recognition relating to the importance of early childhood compared with other life stages. </a:t>
            </a:r>
            <a:r>
              <a:rPr kumimoji="0" lang="en-GB" sz="1800"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Only one in five (19%) </a:t>
            </a:r>
            <a:r>
              <a:rPr kumimoji="0" lang="en-GB" sz="1800" b="0"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believe that the period from the start of pregnancy to five is the most important period in childhood, which is in line</a:t>
            </a:r>
            <a:r>
              <a:rPr lang="en-GB" kern="100" dirty="0">
                <a:solidFill>
                  <a:prstClr val="white"/>
                </a:solidFill>
                <a:latin typeface="Barlow"/>
                <a:ea typeface="Aptos" panose="020B0004020202020204" pitchFamily="34" charset="0"/>
                <a:cs typeface="Times New Roman" panose="02020603050405020304" pitchFamily="18" charset="0"/>
              </a:rPr>
              <a:t> with</a:t>
            </a:r>
            <a:r>
              <a:rPr kumimoji="0" lang="en-GB" sz="1800" b="0" i="0" u="none" strike="noStrike" kern="100" cap="none" spc="0" normalizeH="0" baseline="0" noProof="0" dirty="0">
                <a:ln>
                  <a:noFill/>
                </a:ln>
                <a:solidFill>
                  <a:prstClr val="white"/>
                </a:solidFill>
                <a:effectLst/>
                <a:uLnTx/>
                <a:uFillTx/>
                <a:latin typeface="Barlow"/>
                <a:ea typeface="Aptos" panose="020B0004020202020204" pitchFamily="34" charset="0"/>
                <a:cs typeface="Times New Roman" panose="02020603050405020304" pitchFamily="18" charset="0"/>
              </a:rPr>
              <a:t> last year.</a:t>
            </a:r>
          </a:p>
        </p:txBody>
      </p:sp>
      <p:sp>
        <p:nvSpPr>
          <p:cNvPr id="7" name="TextBox 6">
            <a:extLst>
              <a:ext uri="{FF2B5EF4-FFF2-40B4-BE49-F238E27FC236}">
                <a16:creationId xmlns:a16="http://schemas.microsoft.com/office/drawing/2014/main" id="{36D171F4-9CDB-D92C-3880-1FF150EC304F}"/>
              </a:ext>
            </a:extLst>
          </p:cNvPr>
          <p:cNvSpPr txBox="1"/>
          <p:nvPr/>
        </p:nvSpPr>
        <p:spPr>
          <a:xfrm>
            <a:off x="4386028" y="1024622"/>
            <a:ext cx="3419943" cy="487825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Barlow"/>
                <a:ea typeface="+mn-ea"/>
                <a:cs typeface="+mn-cs"/>
              </a:rPr>
              <a:t>2.</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There has been a small </a:t>
            </a:r>
            <a:r>
              <a:rPr kumimoji="0" lang="en-GB" sz="1800" b="1" i="0" u="none" strike="noStrike" kern="1200" cap="none" spc="0" normalizeH="0" baseline="0" noProof="0" dirty="0">
                <a:ln>
                  <a:noFill/>
                </a:ln>
                <a:solidFill>
                  <a:prstClr val="white"/>
                </a:solidFill>
                <a:effectLst/>
                <a:uLnTx/>
                <a:uFillTx/>
                <a:latin typeface="Barlow"/>
                <a:ea typeface="+mn-ea"/>
                <a:cs typeface="+mn-cs"/>
              </a:rPr>
              <a:t>increase in the proportion of the public who believe the development of early childhood is currently a top priority </a:t>
            </a:r>
            <a:r>
              <a:rPr kumimoji="0" lang="en-GB" sz="1800" b="0" i="0" u="none" strike="noStrike" kern="1200" cap="none" spc="0" normalizeH="0" baseline="0" noProof="0" dirty="0">
                <a:ln>
                  <a:noFill/>
                </a:ln>
                <a:solidFill>
                  <a:prstClr val="white"/>
                </a:solidFill>
                <a:effectLst/>
                <a:uLnTx/>
                <a:uFillTx/>
                <a:latin typeface="Barlow"/>
                <a:ea typeface="+mn-ea"/>
                <a:cs typeface="+mn-cs"/>
              </a:rPr>
              <a:t>for wider society, up 3 ppts to </a:t>
            </a:r>
            <a:r>
              <a:rPr kumimoji="0" lang="en-GB" sz="1800" i="0" u="none" strike="noStrike" kern="1200" cap="none" spc="0" normalizeH="0" baseline="0" noProof="0" dirty="0">
                <a:ln>
                  <a:noFill/>
                </a:ln>
                <a:solidFill>
                  <a:prstClr val="white"/>
                </a:solidFill>
                <a:effectLst/>
                <a:uLnTx/>
                <a:uFillTx/>
                <a:latin typeface="Barlow"/>
                <a:ea typeface="+mn-ea"/>
                <a:cs typeface="+mn-cs"/>
              </a:rPr>
              <a:t>45%.</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Barlow"/>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Barlow"/>
                <a:ea typeface="+mn-ea"/>
                <a:cs typeface="+mn-cs"/>
              </a:rPr>
              <a:t>However, there is still a lack of consensus on the issue. </a:t>
            </a:r>
            <a:r>
              <a:rPr kumimoji="0" lang="en-GB" sz="1800" b="0" i="0" u="none" strike="noStrike" kern="1200" cap="none" spc="0" normalizeH="0" baseline="0" noProof="0" dirty="0">
                <a:ln>
                  <a:noFill/>
                </a:ln>
                <a:solidFill>
                  <a:prstClr val="white"/>
                </a:solidFill>
                <a:effectLst/>
                <a:uLnTx/>
                <a:uFillTx/>
                <a:latin typeface="Barlow"/>
                <a:ea typeface="+mn-ea"/>
                <a:cs typeface="+mn-cs"/>
              </a:rPr>
              <a:t>Over  seven in ten (72%) believe it should be more of a priority</a:t>
            </a:r>
            <a:r>
              <a:rPr lang="en-GB" dirty="0">
                <a:solidFill>
                  <a:prstClr val="white"/>
                </a:solidFill>
                <a:latin typeface="Barlow"/>
              </a:rPr>
              <a:t>; </a:t>
            </a:r>
            <a:r>
              <a:rPr kumimoji="0" lang="en-GB" sz="1800" b="0" i="0" u="none" strike="noStrike" kern="1200" cap="none" spc="0" normalizeH="0" baseline="0" noProof="0" dirty="0">
                <a:ln>
                  <a:noFill/>
                </a:ln>
                <a:solidFill>
                  <a:prstClr val="white"/>
                </a:solidFill>
                <a:effectLst/>
                <a:uLnTx/>
                <a:uFillTx/>
                <a:latin typeface="Barlow"/>
                <a:ea typeface="+mn-ea"/>
                <a:cs typeface="+mn-cs"/>
              </a:rPr>
              <a:t>while nearly a quarter (24%) believe it shouldn’t be a priority, due to other problems facing the UK. </a:t>
            </a:r>
          </a:p>
        </p:txBody>
      </p:sp>
      <p:sp>
        <p:nvSpPr>
          <p:cNvPr id="9" name="TextBox 8">
            <a:extLst>
              <a:ext uri="{FF2B5EF4-FFF2-40B4-BE49-F238E27FC236}">
                <a16:creationId xmlns:a16="http://schemas.microsoft.com/office/drawing/2014/main" id="{5EDEF24F-DEF3-CBDB-ACBF-65F3D54F2EF4}"/>
              </a:ext>
            </a:extLst>
          </p:cNvPr>
          <p:cNvSpPr txBox="1"/>
          <p:nvPr/>
        </p:nvSpPr>
        <p:spPr>
          <a:xfrm>
            <a:off x="8354506" y="1024622"/>
            <a:ext cx="3585017" cy="449866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4500" b="0" i="0" u="none" strike="noStrike" kern="1200" cap="none" spc="0" normalizeH="0" baseline="0" noProof="0" dirty="0">
                <a:ln>
                  <a:noFill/>
                </a:ln>
                <a:solidFill>
                  <a:prstClr val="white"/>
                </a:solidFill>
                <a:effectLst/>
                <a:uLnTx/>
                <a:uFillTx/>
                <a:latin typeface="Arial"/>
                <a:ea typeface="+mn-ea"/>
                <a:cs typeface="+mn-cs"/>
              </a:rPr>
              <a:t>3.</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b="1" dirty="0">
                <a:solidFill>
                  <a:prstClr val="white"/>
                </a:solidFill>
                <a:latin typeface="Barlow"/>
              </a:rPr>
              <a:t>Children living healthy happy childhoods remains the most appealing reason for investing in childhood development</a:t>
            </a:r>
            <a:r>
              <a:rPr lang="en-GB" dirty="0">
                <a:solidFill>
                  <a:prstClr val="white"/>
                </a:solidFill>
                <a:latin typeface="Barlow"/>
              </a:rPr>
              <a:t>.​ And there are signs that people are also starting to understand how investing in early childhood development helps to reduce inequalities.</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Barlow"/>
                <a:ea typeface="+mn-ea"/>
                <a:cs typeface="+mn-cs"/>
              </a:rPr>
              <a:t>Social and emotional skills are linked to future wellbeing and happiness but less so to academic achievement or employment.</a:t>
            </a:r>
          </a:p>
        </p:txBody>
      </p:sp>
    </p:spTree>
    <p:extLst>
      <p:ext uri="{BB962C8B-B14F-4D97-AF65-F5344CB8AC3E}">
        <p14:creationId xmlns:p14="http://schemas.microsoft.com/office/powerpoint/2010/main" val="65518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3BB72-49BE-4EBB-1F5F-718DFD6C07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white"/>
                </a:solidFill>
                <a:effectLst/>
                <a:uLnTx/>
                <a:uFillTx/>
                <a:latin typeface="Arial Black"/>
                <a:ea typeface="+mn-ea"/>
                <a:cs typeface="+mn-cs"/>
              </a:rPr>
              <a:t>  </a:t>
            </a:r>
          </a:p>
        </p:txBody>
      </p:sp>
      <p:sp>
        <p:nvSpPr>
          <p:cNvPr id="3" name="Title 2">
            <a:extLst>
              <a:ext uri="{FF2B5EF4-FFF2-40B4-BE49-F238E27FC236}">
                <a16:creationId xmlns:a16="http://schemas.microsoft.com/office/drawing/2014/main" id="{BE9CA099-1300-F04D-1C2F-A15F69682B84}"/>
              </a:ext>
            </a:extLst>
          </p:cNvPr>
          <p:cNvSpPr>
            <a:spLocks noGrp="1"/>
          </p:cNvSpPr>
          <p:nvPr>
            <p:ph type="title"/>
          </p:nvPr>
        </p:nvSpPr>
        <p:spPr>
          <a:xfrm>
            <a:off x="315773" y="354441"/>
            <a:ext cx="9341700" cy="775597"/>
          </a:xfrm>
        </p:spPr>
        <p:txBody>
          <a:bodyPr/>
          <a:lstStyle/>
          <a:p>
            <a:r>
              <a:rPr lang="en-GB" dirty="0"/>
              <a:t>Key findings</a:t>
            </a:r>
          </a:p>
        </p:txBody>
      </p:sp>
      <p:sp>
        <p:nvSpPr>
          <p:cNvPr id="6" name="TextBox 5">
            <a:extLst>
              <a:ext uri="{FF2B5EF4-FFF2-40B4-BE49-F238E27FC236}">
                <a16:creationId xmlns:a16="http://schemas.microsoft.com/office/drawing/2014/main" id="{F77E5D59-4E97-C77E-5126-554FFB8C0E11}"/>
              </a:ext>
            </a:extLst>
          </p:cNvPr>
          <p:cNvSpPr txBox="1"/>
          <p:nvPr/>
        </p:nvSpPr>
        <p:spPr>
          <a:xfrm>
            <a:off x="315773" y="1170332"/>
            <a:ext cx="3938727" cy="301108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4500" dirty="0">
                <a:solidFill>
                  <a:schemeClr val="bg1"/>
                </a:solidFill>
              </a:rPr>
              <a:t>4</a:t>
            </a:r>
            <a:r>
              <a:rPr kumimoji="0" lang="en-GB" sz="4500" b="0" i="0" u="none" strike="noStrike" kern="1200" cap="none" spc="0" normalizeH="0" baseline="0" noProof="0" dirty="0">
                <a:ln>
                  <a:noFill/>
                </a:ln>
                <a:solidFill>
                  <a:schemeClr val="bg1"/>
                </a:solidFill>
                <a:effectLst/>
                <a:uLnTx/>
                <a:uFillTx/>
                <a:ea typeface="+mn-ea"/>
                <a:cs typeface="+mn-cs"/>
              </a:rPr>
              <a: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dirty="0">
                <a:solidFill>
                  <a:schemeClr val="bg1"/>
                </a:solidFill>
                <a:effectLst/>
                <a:ea typeface="Aptos" panose="020B0004020202020204" pitchFamily="34" charset="0"/>
                <a:cs typeface="Times New Roman" panose="02020603050405020304" pitchFamily="18" charset="0"/>
              </a:rPr>
              <a:t>Knowledge relating to how children’s early experiences reflect their later life (+2ppts) and how children develop during early childhood (+2ppts) has increased</a:t>
            </a:r>
            <a:r>
              <a:rPr lang="en-GB" sz="1800" dirty="0">
                <a:solidFill>
                  <a:schemeClr val="bg1"/>
                </a:solidFill>
                <a:effectLst/>
                <a:ea typeface="Aptos" panose="020B0004020202020204" pitchFamily="34" charset="0"/>
                <a:cs typeface="Times New Roman" panose="02020603050405020304" pitchFamily="18" charset="0"/>
              </a:rPr>
              <a:t>. However, like last year, around three in ten state that they know little or nothing relating to child development. </a:t>
            </a:r>
          </a:p>
        </p:txBody>
      </p:sp>
      <p:sp>
        <p:nvSpPr>
          <p:cNvPr id="7" name="TextBox 6">
            <a:extLst>
              <a:ext uri="{FF2B5EF4-FFF2-40B4-BE49-F238E27FC236}">
                <a16:creationId xmlns:a16="http://schemas.microsoft.com/office/drawing/2014/main" id="{36D171F4-9CDB-D92C-3880-1FF150EC304F}"/>
              </a:ext>
            </a:extLst>
          </p:cNvPr>
          <p:cNvSpPr txBox="1"/>
          <p:nvPr/>
        </p:nvSpPr>
        <p:spPr>
          <a:xfrm>
            <a:off x="4593037" y="1170332"/>
            <a:ext cx="3482938" cy="422166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4500" dirty="0">
                <a:solidFill>
                  <a:schemeClr val="bg1"/>
                </a:solidFill>
              </a:rPr>
              <a:t>5</a:t>
            </a:r>
            <a:r>
              <a:rPr kumimoji="0" lang="en-GB" sz="4500" b="0" i="0" u="none" strike="noStrike" kern="1200" cap="none" spc="0" normalizeH="0" baseline="0" noProof="0" dirty="0">
                <a:ln>
                  <a:noFill/>
                </a:ln>
                <a:solidFill>
                  <a:schemeClr val="bg1"/>
                </a:solidFill>
                <a:effectLst/>
                <a:uLnTx/>
                <a:uFillTx/>
                <a:ea typeface="+mn-ea"/>
                <a:cs typeface="+mn-cs"/>
              </a:rPr>
              <a:t>.</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i="0" u="none" strike="noStrike" kern="1200" cap="none" spc="0" normalizeH="0" baseline="0" noProof="0" dirty="0">
                <a:ln>
                  <a:noFill/>
                </a:ln>
                <a:solidFill>
                  <a:prstClr val="white"/>
                </a:solidFill>
                <a:effectLst/>
                <a:uLnTx/>
                <a:uFillTx/>
              </a:rPr>
              <a:t>There has been an </a:t>
            </a:r>
            <a:r>
              <a:rPr kumimoji="0" lang="en-GB" sz="1800" b="1" i="0" u="none" strike="noStrike" kern="1200" cap="none" spc="0" normalizeH="0" baseline="0" noProof="0" dirty="0">
                <a:ln>
                  <a:noFill/>
                </a:ln>
                <a:solidFill>
                  <a:prstClr val="white"/>
                </a:solidFill>
                <a:effectLst/>
                <a:uLnTx/>
                <a:uFillTx/>
              </a:rPr>
              <a:t>increase in knowledge about the role of childhood development in all areas.</a:t>
            </a:r>
          </a:p>
          <a:p>
            <a:pPr marL="0" marR="0" lvl="0" indent="0" algn="l" defTabSz="914400" rtl="0" eaLnBrk="1" fontAlgn="auto" latinLnBrk="0" hangingPunct="1">
              <a:lnSpc>
                <a:spcPct val="100000"/>
              </a:lnSpc>
              <a:spcBef>
                <a:spcPts val="400"/>
              </a:spcBef>
              <a:spcAft>
                <a:spcPts val="400"/>
              </a:spcAft>
              <a:buClrTx/>
              <a:buSzTx/>
              <a:buFontTx/>
              <a:buNone/>
              <a:tabLst/>
              <a:defRPr/>
            </a:pPr>
            <a:br>
              <a:rPr lang="en-GB" b="1" dirty="0">
                <a:solidFill>
                  <a:prstClr val="white"/>
                </a:solidFill>
              </a:rPr>
            </a:br>
            <a:r>
              <a:rPr lang="en-GB" dirty="0">
                <a:solidFill>
                  <a:prstClr val="white"/>
                </a:solidFill>
              </a:rPr>
              <a:t>However, while the public unanimously (94%) believe that social and emotional skills are important to happiness in adult life, over two in five still have little or no idea how these skills develop during early childhood. </a:t>
            </a:r>
            <a:endParaRPr lang="en-GB" b="1" dirty="0">
              <a:solidFill>
                <a:prstClr val="white"/>
              </a:solidFill>
            </a:endParaRPr>
          </a:p>
        </p:txBody>
      </p:sp>
      <p:sp>
        <p:nvSpPr>
          <p:cNvPr id="9" name="TextBox 8">
            <a:extLst>
              <a:ext uri="{FF2B5EF4-FFF2-40B4-BE49-F238E27FC236}">
                <a16:creationId xmlns:a16="http://schemas.microsoft.com/office/drawing/2014/main" id="{5EDEF24F-DEF3-CBDB-ACBF-65F3D54F2EF4}"/>
              </a:ext>
            </a:extLst>
          </p:cNvPr>
          <p:cNvSpPr txBox="1"/>
          <p:nvPr/>
        </p:nvSpPr>
        <p:spPr>
          <a:xfrm>
            <a:off x="8635980" y="1170332"/>
            <a:ext cx="3347207" cy="34624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4500" dirty="0">
                <a:solidFill>
                  <a:prstClr val="white"/>
                </a:solidFill>
              </a:rPr>
              <a:t>6</a:t>
            </a:r>
            <a:r>
              <a:rPr kumimoji="0" lang="en-GB" sz="4500" b="0" i="0" u="none" strike="noStrike" kern="1200" cap="none" spc="0" normalizeH="0" baseline="0" noProof="0" dirty="0">
                <a:ln>
                  <a:noFill/>
                </a:ln>
                <a:solidFill>
                  <a:prstClr val="white"/>
                </a:solidFill>
                <a:effectLst/>
                <a:uLnTx/>
                <a:uFillTx/>
                <a:ea typeface="+mn-ea"/>
                <a:cs typeface="+mn-cs"/>
              </a:rPr>
              <a:t>.</a:t>
            </a:r>
            <a:br>
              <a:rPr kumimoji="0" lang="en-GB" sz="4500" b="0" i="0" u="none" strike="noStrike" kern="1200" cap="none" spc="0" normalizeH="0" baseline="0" noProof="0" dirty="0">
                <a:ln>
                  <a:noFill/>
                </a:ln>
                <a:solidFill>
                  <a:prstClr val="white"/>
                </a:solidFill>
                <a:effectLst/>
                <a:uLnTx/>
                <a:uFillTx/>
                <a:ea typeface="+mn-ea"/>
                <a:cs typeface="+mn-cs"/>
              </a:rPr>
            </a:br>
            <a:r>
              <a:rPr kumimoji="0" lang="en-GB" b="1" i="0" u="none" strike="noStrike" kern="1200" cap="none" spc="0" normalizeH="0" baseline="0" noProof="0" dirty="0">
                <a:ln>
                  <a:noFill/>
                </a:ln>
                <a:solidFill>
                  <a:prstClr val="white"/>
                </a:solidFill>
                <a:effectLst/>
                <a:uLnTx/>
                <a:uFillTx/>
              </a:rPr>
              <a:t>There has been increased levels of knowledge among parents of 0-5s relating to the role wider society can play in providing support to families </a:t>
            </a:r>
            <a:r>
              <a:rPr kumimoji="0" lang="en-GB" i="0" u="none" strike="noStrike" kern="1200" cap="none" spc="0" normalizeH="0" baseline="0" noProof="0" dirty="0">
                <a:ln>
                  <a:noFill/>
                </a:ln>
                <a:solidFill>
                  <a:prstClr val="white"/>
                </a:solidFill>
                <a:effectLst/>
                <a:uLnTx/>
                <a:uFillTx/>
              </a:rPr>
              <a:t>– including midwives, businesses and school nurses. However, among all adults, knowledge remains broadly in line with previous years. </a:t>
            </a:r>
          </a:p>
        </p:txBody>
      </p:sp>
    </p:spTree>
    <p:extLst>
      <p:ext uri="{BB962C8B-B14F-4D97-AF65-F5344CB8AC3E}">
        <p14:creationId xmlns:p14="http://schemas.microsoft.com/office/powerpoint/2010/main" val="51669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EE48C36A-1963-4D97-5011-3CF270406054}"/>
              </a:ext>
            </a:extLst>
          </p:cNvPr>
          <p:cNvSpPr txBox="1">
            <a:spLocks/>
          </p:cNvSpPr>
          <p:nvPr/>
        </p:nvSpPr>
        <p:spPr>
          <a:xfrm>
            <a:off x="471085" y="394385"/>
            <a:ext cx="8243257" cy="775597"/>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3200" b="1" kern="1200" cap="none" spc="0" baseline="0">
                <a:solidFill>
                  <a:schemeClr val="tx1"/>
                </a:solidFill>
                <a:latin typeface="+mn-lt"/>
                <a:ea typeface="+mj-ea"/>
                <a:cs typeface="+mj-cs"/>
              </a:defRPr>
            </a:lvl1pPr>
          </a:lstStyle>
          <a:p>
            <a:r>
              <a:rPr lang="en-GB" sz="2400"/>
              <a:t>Similar to last year, over nine in ten recognise the importance of early childhood in shaping a person’s later life </a:t>
            </a:r>
          </a:p>
        </p:txBody>
      </p:sp>
      <p:sp>
        <p:nvSpPr>
          <p:cNvPr id="18" name="Text Placeholder 12">
            <a:extLst>
              <a:ext uri="{FF2B5EF4-FFF2-40B4-BE49-F238E27FC236}">
                <a16:creationId xmlns:a16="http://schemas.microsoft.com/office/drawing/2014/main" id="{3CF31D38-7E29-19C0-0F99-5764F799603A}"/>
              </a:ext>
            </a:extLst>
          </p:cNvPr>
          <p:cNvSpPr txBox="1">
            <a:spLocks/>
          </p:cNvSpPr>
          <p:nvPr/>
        </p:nvSpPr>
        <p:spPr>
          <a:xfrm>
            <a:off x="575162" y="1372177"/>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ea typeface="+mn-ea"/>
                <a:cs typeface="+mn-cs"/>
              </a:rPr>
              <a:t>Q</a:t>
            </a:r>
          </a:p>
        </p:txBody>
      </p:sp>
      <p:graphicFrame>
        <p:nvGraphicFramePr>
          <p:cNvPr id="21" name="Chart 20">
            <a:extLst>
              <a:ext uri="{FF2B5EF4-FFF2-40B4-BE49-F238E27FC236}">
                <a16:creationId xmlns:a16="http://schemas.microsoft.com/office/drawing/2014/main" id="{A704CD77-0ECA-D974-9AFC-1AD91BDB6582}"/>
              </a:ext>
            </a:extLst>
          </p:cNvPr>
          <p:cNvGraphicFramePr/>
          <p:nvPr>
            <p:extLst>
              <p:ext uri="{D42A27DB-BD31-4B8C-83A1-F6EECF244321}">
                <p14:modId xmlns:p14="http://schemas.microsoft.com/office/powerpoint/2010/main" val="1383955358"/>
              </p:ext>
            </p:extLst>
          </p:nvPr>
        </p:nvGraphicFramePr>
        <p:xfrm>
          <a:off x="349322" y="2736101"/>
          <a:ext cx="10150867" cy="354292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D4FF51E-3007-000E-BC00-AB6E63AF536A}"/>
              </a:ext>
            </a:extLst>
          </p:cNvPr>
          <p:cNvSpPr txBox="1"/>
          <p:nvPr/>
        </p:nvSpPr>
        <p:spPr>
          <a:xfrm>
            <a:off x="10472544" y="4375792"/>
            <a:ext cx="129117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3200" b="1">
                <a:solidFill>
                  <a:srgbClr val="419999"/>
                </a:solidFill>
              </a:rPr>
              <a:t>93</a:t>
            </a:r>
            <a:r>
              <a:rPr kumimoji="0" lang="en-GB" sz="3200" b="1" i="0" u="none" strike="noStrike" kern="1200" cap="none" spc="0" normalizeH="0" baseline="0" noProof="0">
                <a:ln>
                  <a:noFill/>
                </a:ln>
                <a:solidFill>
                  <a:srgbClr val="419999"/>
                </a:solidFill>
                <a:effectLst/>
                <a:uLnTx/>
                <a:uFillTx/>
                <a:ea typeface="+mn-ea"/>
                <a:cs typeface="+mn-cs"/>
              </a:rPr>
              <a:t>% </a:t>
            </a:r>
            <a:endParaRPr kumimoji="0" lang="en-GB" sz="1400" b="0" i="0" u="none" strike="noStrike" kern="1200" cap="none" spc="0" normalizeH="0" baseline="0" noProof="0">
              <a:ln>
                <a:noFill/>
              </a:ln>
              <a:solidFill>
                <a:srgbClr val="419999"/>
              </a:solidFill>
              <a:effectLst/>
              <a:uLnTx/>
              <a:uFillTx/>
              <a:ea typeface="+mn-ea"/>
              <a:cs typeface="+mn-cs"/>
            </a:endParaRPr>
          </a:p>
        </p:txBody>
      </p:sp>
      <p:sp>
        <p:nvSpPr>
          <p:cNvPr id="8" name="TextBox 7">
            <a:extLst>
              <a:ext uri="{FF2B5EF4-FFF2-40B4-BE49-F238E27FC236}">
                <a16:creationId xmlns:a16="http://schemas.microsoft.com/office/drawing/2014/main" id="{7DDA686A-8C36-1E64-00F9-300B5DE3AE8E}"/>
              </a:ext>
            </a:extLst>
          </p:cNvPr>
          <p:cNvSpPr txBox="1"/>
          <p:nvPr/>
        </p:nvSpPr>
        <p:spPr>
          <a:xfrm>
            <a:off x="491839" y="2490038"/>
            <a:ext cx="1245792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419999">
                    <a:lumMod val="75000"/>
                  </a:srgbClr>
                </a:solidFill>
                <a:effectLst/>
                <a:uLnTx/>
                <a:uFillTx/>
                <a:ea typeface="+mn-ea"/>
                <a:cs typeface="+mn-cs"/>
              </a:rPr>
              <a:t>Very important                    </a:t>
            </a:r>
            <a:r>
              <a:rPr kumimoji="0" lang="en-GB" sz="1600" b="1" i="0" u="none" strike="noStrike" kern="1200" cap="none" spc="0" normalizeH="0" baseline="0" noProof="0">
                <a:ln>
                  <a:noFill/>
                </a:ln>
                <a:solidFill>
                  <a:schemeClr val="tx2"/>
                </a:solidFill>
                <a:effectLst/>
                <a:uLnTx/>
                <a:uFillTx/>
                <a:ea typeface="+mn-ea"/>
                <a:cs typeface="+mn-cs"/>
              </a:rPr>
              <a:t> </a:t>
            </a:r>
            <a:r>
              <a:rPr lang="en-GB" sz="1600" b="1">
                <a:solidFill>
                  <a:schemeClr val="tx2"/>
                </a:solidFill>
              </a:rPr>
              <a:t>Fairly important</a:t>
            </a:r>
            <a:r>
              <a:rPr kumimoji="0" lang="en-GB" sz="1600" b="1" i="0" u="none" strike="noStrike" kern="1200" cap="none" spc="0" normalizeH="0" baseline="0" noProof="0">
                <a:ln>
                  <a:noFill/>
                </a:ln>
                <a:solidFill>
                  <a:schemeClr val="tx2"/>
                </a:solidFill>
                <a:effectLst/>
                <a:uLnTx/>
                <a:uFillTx/>
                <a:ea typeface="+mn-ea"/>
                <a:cs typeface="+mn-cs"/>
              </a:rPr>
              <a:t>                    </a:t>
            </a:r>
            <a:r>
              <a:rPr kumimoji="0" lang="en-GB" sz="1600" b="1" i="0" u="none" strike="noStrike" kern="1200" cap="none" spc="0" normalizeH="0" baseline="0" noProof="0">
                <a:ln>
                  <a:noFill/>
                </a:ln>
                <a:solidFill>
                  <a:schemeClr val="accent5"/>
                </a:solidFill>
                <a:effectLst/>
                <a:uLnTx/>
                <a:uFillTx/>
                <a:ea typeface="+mn-ea"/>
                <a:cs typeface="+mn-cs"/>
              </a:rPr>
              <a:t>Not very/at all important                                    </a:t>
            </a:r>
            <a:r>
              <a:rPr kumimoji="0" lang="en-GB" sz="1600" b="1" i="0" u="none" strike="noStrike" kern="1200" cap="none" spc="0" normalizeH="0" baseline="0" noProof="0">
                <a:ln>
                  <a:noFill/>
                </a:ln>
                <a:solidFill>
                  <a:prstClr val="white">
                    <a:lumMod val="50000"/>
                  </a:prstClr>
                </a:solidFill>
                <a:effectLst/>
                <a:uLnTx/>
                <a:uFillTx/>
                <a:ea typeface="+mn-ea"/>
                <a:cs typeface="+mn-cs"/>
              </a:rPr>
              <a:t>Don’t know</a:t>
            </a:r>
          </a:p>
        </p:txBody>
      </p:sp>
      <p:sp>
        <p:nvSpPr>
          <p:cNvPr id="9" name="TextBox 8">
            <a:extLst>
              <a:ext uri="{FF2B5EF4-FFF2-40B4-BE49-F238E27FC236}">
                <a16:creationId xmlns:a16="http://schemas.microsoft.com/office/drawing/2014/main" id="{D1B476E4-51BD-4963-5FB6-D40C755243A0}"/>
              </a:ext>
            </a:extLst>
          </p:cNvPr>
          <p:cNvSpPr txBox="1"/>
          <p:nvPr/>
        </p:nvSpPr>
        <p:spPr>
          <a:xfrm>
            <a:off x="10585950" y="2246616"/>
            <a:ext cx="106207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600" b="1" i="0" u="none" strike="noStrike" kern="1200" cap="none" spc="0" normalizeH="0" baseline="0" noProof="0">
                <a:ln>
                  <a:noFill/>
                </a:ln>
                <a:solidFill>
                  <a:srgbClr val="419999"/>
                </a:solidFill>
                <a:effectLst/>
                <a:uLnTx/>
                <a:uFillTx/>
                <a:ea typeface="+mn-ea"/>
                <a:cs typeface="+mn-cs"/>
              </a:rPr>
              <a:t>%</a:t>
            </a:r>
            <a:br>
              <a:rPr kumimoji="0" lang="en-GB" sz="1600" b="1" i="0" u="none" strike="noStrike" kern="1200" cap="none" spc="0" normalizeH="0" baseline="0" noProof="0">
                <a:ln>
                  <a:noFill/>
                </a:ln>
                <a:solidFill>
                  <a:srgbClr val="419999"/>
                </a:solidFill>
                <a:effectLst/>
                <a:uLnTx/>
                <a:uFillTx/>
                <a:ea typeface="+mn-ea"/>
                <a:cs typeface="+mn-cs"/>
              </a:rPr>
            </a:br>
            <a:r>
              <a:rPr kumimoji="0" lang="en-GB" sz="1600" b="1" i="0" u="none" strike="noStrike" kern="1200" cap="none" spc="0" normalizeH="0" baseline="0" noProof="0">
                <a:ln>
                  <a:noFill/>
                </a:ln>
                <a:solidFill>
                  <a:srgbClr val="419999"/>
                </a:solidFill>
                <a:effectLst/>
                <a:uLnTx/>
                <a:uFillTx/>
                <a:ea typeface="+mn-ea"/>
                <a:cs typeface="+mn-cs"/>
              </a:rPr>
              <a:t>Important</a:t>
            </a:r>
          </a:p>
        </p:txBody>
      </p:sp>
      <p:sp>
        <p:nvSpPr>
          <p:cNvPr id="12" name="TextBox 11">
            <a:extLst>
              <a:ext uri="{FF2B5EF4-FFF2-40B4-BE49-F238E27FC236}">
                <a16:creationId xmlns:a16="http://schemas.microsoft.com/office/drawing/2014/main" id="{D3F6FE6E-9342-1A09-744A-6B5759C68F02}"/>
              </a:ext>
            </a:extLst>
          </p:cNvPr>
          <p:cNvSpPr txBox="1"/>
          <p:nvPr/>
        </p:nvSpPr>
        <p:spPr>
          <a:xfrm>
            <a:off x="10472544" y="5378724"/>
            <a:ext cx="129117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3200" b="1" i="0" u="none" strike="noStrike" kern="1200" cap="none" spc="0" normalizeH="0" baseline="0" noProof="0">
                <a:ln>
                  <a:noFill/>
                </a:ln>
                <a:solidFill>
                  <a:srgbClr val="419999"/>
                </a:solidFill>
                <a:effectLst/>
                <a:uLnTx/>
                <a:uFillTx/>
                <a:ea typeface="+mn-ea"/>
                <a:cs typeface="+mn-cs"/>
              </a:rPr>
              <a:t>91% </a:t>
            </a:r>
          </a:p>
        </p:txBody>
      </p:sp>
      <p:sp>
        <p:nvSpPr>
          <p:cNvPr id="6" name="TextBox 5">
            <a:extLst>
              <a:ext uri="{FF2B5EF4-FFF2-40B4-BE49-F238E27FC236}">
                <a16:creationId xmlns:a16="http://schemas.microsoft.com/office/drawing/2014/main" id="{873526BF-36D4-57EA-3389-9C54F4E86215}"/>
              </a:ext>
            </a:extLst>
          </p:cNvPr>
          <p:cNvSpPr txBox="1"/>
          <p:nvPr/>
        </p:nvSpPr>
        <p:spPr>
          <a:xfrm>
            <a:off x="491839" y="3923042"/>
            <a:ext cx="915725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2000" b="1"/>
              <a:t>April 2023</a:t>
            </a:r>
            <a:endParaRPr kumimoji="0" lang="en-GB" sz="2000" b="1" i="0" u="none" strike="noStrike" kern="1200" cap="none" spc="0" normalizeH="0" baseline="0" noProof="0">
              <a:ln>
                <a:noFill/>
              </a:ln>
              <a:effectLst/>
              <a:uLnTx/>
              <a:uFillTx/>
              <a:ea typeface="+mn-ea"/>
              <a:cs typeface="+mn-cs"/>
            </a:endParaRPr>
          </a:p>
        </p:txBody>
      </p:sp>
      <p:sp>
        <p:nvSpPr>
          <p:cNvPr id="7" name="TextBox 6">
            <a:extLst>
              <a:ext uri="{FF2B5EF4-FFF2-40B4-BE49-F238E27FC236}">
                <a16:creationId xmlns:a16="http://schemas.microsoft.com/office/drawing/2014/main" id="{E4D6F32A-FFB0-9115-5739-06AB775AE0BF}"/>
              </a:ext>
            </a:extLst>
          </p:cNvPr>
          <p:cNvSpPr txBox="1"/>
          <p:nvPr/>
        </p:nvSpPr>
        <p:spPr>
          <a:xfrm>
            <a:off x="491839" y="4942517"/>
            <a:ext cx="915725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2000" b="1"/>
              <a:t>April 2022</a:t>
            </a:r>
            <a:endParaRPr kumimoji="0" lang="en-GB" sz="2000" b="1" i="0" u="none" strike="noStrike" kern="1200" cap="none" spc="0" normalizeH="0" baseline="0" noProof="0">
              <a:ln>
                <a:noFill/>
              </a:ln>
              <a:effectLst/>
              <a:uLnTx/>
              <a:uFillTx/>
              <a:ea typeface="+mn-ea"/>
              <a:cs typeface="+mn-cs"/>
            </a:endParaRPr>
          </a:p>
        </p:txBody>
      </p:sp>
      <p:sp>
        <p:nvSpPr>
          <p:cNvPr id="14" name="Text Placeholder 2">
            <a:extLst>
              <a:ext uri="{FF2B5EF4-FFF2-40B4-BE49-F238E27FC236}">
                <a16:creationId xmlns:a16="http://schemas.microsoft.com/office/drawing/2014/main" id="{6DDC63DA-8B1F-86FE-DCB5-D15D851C3202}"/>
              </a:ext>
            </a:extLst>
          </p:cNvPr>
          <p:cNvSpPr txBox="1">
            <a:spLocks/>
          </p:cNvSpPr>
          <p:nvPr/>
        </p:nvSpPr>
        <p:spPr>
          <a:xfrm>
            <a:off x="936933" y="1468505"/>
            <a:ext cx="6404378" cy="589015"/>
          </a:xfrm>
          <a:prstGeom prst="rect">
            <a:avLst/>
          </a:prstGeom>
        </p:spPr>
        <p:txBody>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GB" sz="1800" i="0" u="none" strike="noStrike" kern="1200" cap="none" spc="0" normalizeH="0" baseline="0" noProof="0">
                <a:ln>
                  <a:noFill/>
                </a:ln>
                <a:solidFill>
                  <a:srgbClr val="419FA0"/>
                </a:solidFill>
                <a:effectLst/>
                <a:uLnTx/>
                <a:uFillTx/>
                <a:ea typeface="+mn-ea"/>
                <a:cs typeface="+mn-cs"/>
              </a:rPr>
              <a:t>How important, if at all, do you feel the period of early childhood is in shaping a person’s future life?</a:t>
            </a:r>
          </a:p>
        </p:txBody>
      </p:sp>
      <p:sp>
        <p:nvSpPr>
          <p:cNvPr id="2" name="TextBox 1">
            <a:extLst>
              <a:ext uri="{FF2B5EF4-FFF2-40B4-BE49-F238E27FC236}">
                <a16:creationId xmlns:a16="http://schemas.microsoft.com/office/drawing/2014/main" id="{A115FA15-944B-7A09-141A-D048023DCBD9}"/>
              </a:ext>
            </a:extLst>
          </p:cNvPr>
          <p:cNvSpPr txBox="1"/>
          <p:nvPr/>
        </p:nvSpPr>
        <p:spPr>
          <a:xfrm>
            <a:off x="437230" y="6166138"/>
            <a:ext cx="10298597"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ea typeface="+mn-ea"/>
              <a:cs typeface="+mn-cs"/>
            </a:endParaRPr>
          </a:p>
        </p:txBody>
      </p:sp>
      <p:sp>
        <p:nvSpPr>
          <p:cNvPr id="22" name="Isosceles Triangle 21">
            <a:extLst>
              <a:ext uri="{FF2B5EF4-FFF2-40B4-BE49-F238E27FC236}">
                <a16:creationId xmlns:a16="http://schemas.microsoft.com/office/drawing/2014/main" id="{C416402E-1B98-0347-D2A5-4091564E2186}"/>
              </a:ext>
            </a:extLst>
          </p:cNvPr>
          <p:cNvSpPr/>
          <p:nvPr/>
        </p:nvSpPr>
        <p:spPr>
          <a:xfrm rot="10800000">
            <a:off x="8055051" y="4566192"/>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916BD5E-8360-CD3C-49CB-022CE190630D}"/>
              </a:ext>
            </a:extLst>
          </p:cNvPr>
          <p:cNvSpPr txBox="1"/>
          <p:nvPr/>
        </p:nvSpPr>
        <p:spPr>
          <a:xfrm>
            <a:off x="10471399" y="3320640"/>
            <a:ext cx="129117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3200" b="1">
                <a:solidFill>
                  <a:srgbClr val="419999"/>
                </a:solidFill>
              </a:rPr>
              <a:t>94</a:t>
            </a:r>
            <a:r>
              <a:rPr kumimoji="0" lang="en-GB" sz="3200" b="1" i="0" u="none" strike="noStrike" kern="1200" cap="none" spc="0" normalizeH="0" baseline="0" noProof="0">
                <a:ln>
                  <a:noFill/>
                </a:ln>
                <a:solidFill>
                  <a:srgbClr val="419999"/>
                </a:solidFill>
                <a:effectLst/>
                <a:uLnTx/>
                <a:uFillTx/>
                <a:ea typeface="+mn-ea"/>
                <a:cs typeface="+mn-cs"/>
              </a:rPr>
              <a:t>% </a:t>
            </a:r>
            <a:endParaRPr kumimoji="0" lang="en-GB" sz="1400" b="0" i="0" u="none" strike="noStrike" kern="1200" cap="none" spc="0" normalizeH="0" baseline="0" noProof="0">
              <a:ln>
                <a:noFill/>
              </a:ln>
              <a:solidFill>
                <a:srgbClr val="419999"/>
              </a:solidFill>
              <a:effectLst/>
              <a:uLnTx/>
              <a:uFillTx/>
              <a:ea typeface="+mn-ea"/>
              <a:cs typeface="+mn-cs"/>
            </a:endParaRPr>
          </a:p>
        </p:txBody>
      </p:sp>
      <p:sp>
        <p:nvSpPr>
          <p:cNvPr id="24" name="TextBox 23">
            <a:extLst>
              <a:ext uri="{FF2B5EF4-FFF2-40B4-BE49-F238E27FC236}">
                <a16:creationId xmlns:a16="http://schemas.microsoft.com/office/drawing/2014/main" id="{E18C8B7E-8BCD-D841-4520-956B3BF270C3}"/>
              </a:ext>
            </a:extLst>
          </p:cNvPr>
          <p:cNvSpPr txBox="1"/>
          <p:nvPr/>
        </p:nvSpPr>
        <p:spPr>
          <a:xfrm>
            <a:off x="491839" y="2904759"/>
            <a:ext cx="915725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2000" b="1"/>
              <a:t>May 2024</a:t>
            </a:r>
            <a:endParaRPr kumimoji="0" lang="en-GB" sz="2000" b="1" i="0" u="none" strike="noStrike" kern="1200" cap="none" spc="0" normalizeH="0" baseline="0" noProof="0">
              <a:ln>
                <a:noFill/>
              </a:ln>
              <a:effectLst/>
              <a:uLnTx/>
              <a:uFillTx/>
              <a:ea typeface="+mn-ea"/>
              <a:cs typeface="+mn-cs"/>
            </a:endParaRPr>
          </a:p>
        </p:txBody>
      </p:sp>
      <p:sp>
        <p:nvSpPr>
          <p:cNvPr id="25" name="TextBox 24">
            <a:extLst>
              <a:ext uri="{FF2B5EF4-FFF2-40B4-BE49-F238E27FC236}">
                <a16:creationId xmlns:a16="http://schemas.microsoft.com/office/drawing/2014/main" id="{3741C46A-FDE8-49BF-4DBD-B56EB6AC8A17}"/>
              </a:ext>
            </a:extLst>
          </p:cNvPr>
          <p:cNvSpPr txBox="1"/>
          <p:nvPr/>
        </p:nvSpPr>
        <p:spPr>
          <a:xfrm>
            <a:off x="7253630" y="6439520"/>
            <a:ext cx="3417923" cy="230832"/>
          </a:xfrm>
          <a:prstGeom prst="rect">
            <a:avLst/>
          </a:prstGeom>
          <a:noFill/>
        </p:spPr>
        <p:txBody>
          <a:bodyPr wrap="none" rtlCol="0">
            <a:spAutoFit/>
          </a:bodyPr>
          <a:lstStyle/>
          <a:p>
            <a:r>
              <a:rPr lang="en-GB" sz="900" dirty="0"/>
              <a:t>Significantly</a:t>
            </a:r>
            <a:r>
              <a:rPr lang="en-GB" sz="900" dirty="0">
                <a:solidFill>
                  <a:srgbClr val="77933C"/>
                </a:solidFill>
              </a:rPr>
              <a:t> higher</a:t>
            </a:r>
            <a:r>
              <a:rPr lang="en-GB" sz="900" dirty="0"/>
              <a:t>/</a:t>
            </a:r>
            <a:r>
              <a:rPr lang="en-GB" sz="900" dirty="0">
                <a:solidFill>
                  <a:srgbClr val="C00000"/>
                </a:solidFill>
              </a:rPr>
              <a:t>lower</a:t>
            </a:r>
            <a:r>
              <a:rPr lang="en-GB" sz="900" dirty="0"/>
              <a:t> change based on previous year, 95% CI</a:t>
            </a:r>
          </a:p>
        </p:txBody>
      </p:sp>
      <p:sp>
        <p:nvSpPr>
          <p:cNvPr id="26" name="Isosceles Triangle 25">
            <a:extLst>
              <a:ext uri="{FF2B5EF4-FFF2-40B4-BE49-F238E27FC236}">
                <a16:creationId xmlns:a16="http://schemas.microsoft.com/office/drawing/2014/main" id="{3A086EB6-87EB-509A-4F2A-2F620CCE2D7C}"/>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Isosceles Triangle 26">
            <a:extLst>
              <a:ext uri="{FF2B5EF4-FFF2-40B4-BE49-F238E27FC236}">
                <a16:creationId xmlns:a16="http://schemas.microsoft.com/office/drawing/2014/main" id="{21C00DD5-274A-5959-3ACC-7AC61CC4AF55}"/>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 name="Isosceles Triangle 2">
            <a:extLst>
              <a:ext uri="{FF2B5EF4-FFF2-40B4-BE49-F238E27FC236}">
                <a16:creationId xmlns:a16="http://schemas.microsoft.com/office/drawing/2014/main" id="{4412319A-7B3F-76E5-0AE7-7BC9339AC2CD}"/>
              </a:ext>
            </a:extLst>
          </p:cNvPr>
          <p:cNvSpPr/>
          <p:nvPr/>
        </p:nvSpPr>
        <p:spPr>
          <a:xfrm>
            <a:off x="4310598" y="4507564"/>
            <a:ext cx="182341" cy="151962"/>
          </a:xfrm>
          <a:prstGeom prst="triangle">
            <a:avLst/>
          </a:prstGeom>
          <a:solidFill>
            <a:srgbClr val="9BBB59">
              <a:lumMod val="75000"/>
            </a:srgbClr>
          </a:solidFill>
          <a:ln w="3175"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 name="Isosceles Triangle 3">
            <a:extLst>
              <a:ext uri="{FF2B5EF4-FFF2-40B4-BE49-F238E27FC236}">
                <a16:creationId xmlns:a16="http://schemas.microsoft.com/office/drawing/2014/main" id="{3828BF0F-074F-100F-FDA0-5775C906BAAF}"/>
              </a:ext>
            </a:extLst>
          </p:cNvPr>
          <p:cNvSpPr/>
          <p:nvPr/>
        </p:nvSpPr>
        <p:spPr>
          <a:xfrm>
            <a:off x="11643107" y="4558112"/>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576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AE53E5-65B2-4BAE-80D3-70419CA68966}"/>
              </a:ext>
            </a:extLst>
          </p:cNvPr>
          <p:cNvSpPr>
            <a:spLocks noGrp="1"/>
          </p:cNvSpPr>
          <p:nvPr>
            <p:ph type="title"/>
          </p:nvPr>
        </p:nvSpPr>
        <p:spPr>
          <a:xfrm>
            <a:off x="510398" y="330376"/>
            <a:ext cx="3451023" cy="1116250"/>
          </a:xfrm>
        </p:spPr>
        <p:txBody>
          <a:bodyPr/>
          <a:lstStyle/>
          <a:p>
            <a:r>
              <a:rPr lang="en-GB" sz="2400"/>
              <a:t>One in five say the start of pregnancy to age five is the most important period of childhood – comparable to other periods and stable since last year</a:t>
            </a:r>
          </a:p>
        </p:txBody>
      </p:sp>
      <p:graphicFrame>
        <p:nvGraphicFramePr>
          <p:cNvPr id="2" name="Chart 1">
            <a:extLst>
              <a:ext uri="{FF2B5EF4-FFF2-40B4-BE49-F238E27FC236}">
                <a16:creationId xmlns:a16="http://schemas.microsoft.com/office/drawing/2014/main" id="{8DFAC310-F0E8-9284-E772-A85BFA7C4B63}"/>
              </a:ext>
            </a:extLst>
          </p:cNvPr>
          <p:cNvGraphicFramePr/>
          <p:nvPr>
            <p:extLst>
              <p:ext uri="{D42A27DB-BD31-4B8C-83A1-F6EECF244321}">
                <p14:modId xmlns:p14="http://schemas.microsoft.com/office/powerpoint/2010/main" val="3296201623"/>
              </p:ext>
            </p:extLst>
          </p:nvPr>
        </p:nvGraphicFramePr>
        <p:xfrm>
          <a:off x="2541306" y="272636"/>
          <a:ext cx="8266773" cy="59092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2">
            <a:extLst>
              <a:ext uri="{FF2B5EF4-FFF2-40B4-BE49-F238E27FC236}">
                <a16:creationId xmlns:a16="http://schemas.microsoft.com/office/drawing/2014/main" id="{BB99698A-1D1D-07E8-EFFE-D4B750CB46E2}"/>
              </a:ext>
            </a:extLst>
          </p:cNvPr>
          <p:cNvSpPr txBox="1">
            <a:spLocks/>
          </p:cNvSpPr>
          <p:nvPr/>
        </p:nvSpPr>
        <p:spPr>
          <a:xfrm>
            <a:off x="860600" y="3138380"/>
            <a:ext cx="3636076"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spcAft>
                <a:spcPts val="0"/>
              </a:spcAft>
            </a:pPr>
            <a:r>
              <a:rPr lang="en-GB" sz="1800">
                <a:solidFill>
                  <a:srgbClr val="419999"/>
                </a:solidFill>
              </a:rPr>
              <a:t>Which period of a child and young person's life do you think is the most important for shaping their future lives?</a:t>
            </a:r>
          </a:p>
        </p:txBody>
      </p:sp>
      <p:sp>
        <p:nvSpPr>
          <p:cNvPr id="16" name="Rectangle 15">
            <a:extLst>
              <a:ext uri="{FF2B5EF4-FFF2-40B4-BE49-F238E27FC236}">
                <a16:creationId xmlns:a16="http://schemas.microsoft.com/office/drawing/2014/main" id="{672503EF-D94A-A6EC-4C91-F2EEFD8173DA}"/>
              </a:ext>
            </a:extLst>
          </p:cNvPr>
          <p:cNvSpPr/>
          <p:nvPr/>
        </p:nvSpPr>
        <p:spPr bwMode="gray">
          <a:xfrm>
            <a:off x="510398" y="4204944"/>
            <a:ext cx="169126" cy="3995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2000" b="1">
                <a:solidFill>
                  <a:schemeClr val="accent2">
                    <a:lumMod val="75000"/>
                  </a:schemeClr>
                </a:solidFill>
              </a:rPr>
              <a:t>2024</a:t>
            </a:r>
            <a:endParaRPr kumimoji="0" lang="en-US" sz="2000" b="1" i="0" u="none" strike="noStrike" kern="1200" cap="none" spc="0" normalizeH="0" baseline="0" noProof="0">
              <a:ln>
                <a:noFill/>
              </a:ln>
              <a:solidFill>
                <a:schemeClr val="accent2">
                  <a:lumMod val="75000"/>
                </a:schemeClr>
              </a:solidFill>
              <a:effectLst/>
              <a:uLnTx/>
              <a:uFillTx/>
              <a:ea typeface="+mn-ea"/>
              <a:cs typeface="+mn-cs"/>
            </a:endParaRPr>
          </a:p>
        </p:txBody>
      </p:sp>
      <p:sp>
        <p:nvSpPr>
          <p:cNvPr id="17" name="Rectangle 16">
            <a:extLst>
              <a:ext uri="{FF2B5EF4-FFF2-40B4-BE49-F238E27FC236}">
                <a16:creationId xmlns:a16="http://schemas.microsoft.com/office/drawing/2014/main" id="{C23EED9C-268E-32A7-BAED-E1FC1A679EE2}"/>
              </a:ext>
            </a:extLst>
          </p:cNvPr>
          <p:cNvSpPr/>
          <p:nvPr/>
        </p:nvSpPr>
        <p:spPr bwMode="gray">
          <a:xfrm>
            <a:off x="510398" y="4816143"/>
            <a:ext cx="169126" cy="399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b" anchorCtr="0" forceAA="0" compatLnSpc="1">
            <a:prstTxWarp prst="textNoShape">
              <a:avLst/>
            </a:prstTxWarp>
            <a:noAutofit/>
          </a:bodyPr>
          <a:lstStyle/>
          <a:p>
            <a:pPr rtl="0"/>
            <a:r>
              <a:rPr lang="en-GB" sz="2000" b="1">
                <a:solidFill>
                  <a:schemeClr val="tx2"/>
                </a:solidFill>
                <a:latin typeface="Barlow"/>
                <a:ea typeface="Segoe UI"/>
                <a:cs typeface="Segoe UI"/>
              </a:rPr>
              <a:t>2023</a:t>
            </a:r>
            <a:r>
              <a:rPr lang="en-GB" sz="3200" b="1">
                <a:latin typeface="Barlow"/>
                <a:ea typeface="Segoe UI"/>
                <a:cs typeface="Segoe UI"/>
              </a:rPr>
              <a:t>3</a:t>
            </a:r>
            <a:endParaRPr kumimoji="0" lang="en-US" sz="2000" b="1" i="0" u="none" strike="noStrike" kern="1200" cap="none" spc="0" normalizeH="0" baseline="0" noProof="0">
              <a:ln>
                <a:noFill/>
              </a:ln>
              <a:solidFill>
                <a:schemeClr val="accent2">
                  <a:lumMod val="75000"/>
                </a:schemeClr>
              </a:solidFill>
              <a:effectLst/>
              <a:uLnTx/>
              <a:uFillTx/>
              <a:ea typeface="+mn-ea"/>
              <a:cs typeface="+mn-cs"/>
            </a:endParaRPr>
          </a:p>
        </p:txBody>
      </p:sp>
      <p:sp>
        <p:nvSpPr>
          <p:cNvPr id="3" name="TextBox 2">
            <a:extLst>
              <a:ext uri="{FF2B5EF4-FFF2-40B4-BE49-F238E27FC236}">
                <a16:creationId xmlns:a16="http://schemas.microsoft.com/office/drawing/2014/main" id="{85A564B6-FCAD-593F-EA09-260F23EA0C30}"/>
              </a:ext>
            </a:extLst>
          </p:cNvPr>
          <p:cNvSpPr txBox="1"/>
          <p:nvPr/>
        </p:nvSpPr>
        <p:spPr>
          <a:xfrm>
            <a:off x="6987209" y="6181925"/>
            <a:ext cx="3007184"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F8FA2C54-AA6E-772B-258F-9F48107FDAF5}"/>
              </a:ext>
            </a:extLst>
          </p:cNvPr>
          <p:cNvSpPr/>
          <p:nvPr/>
        </p:nvSpPr>
        <p:spPr>
          <a:xfrm rot="10800000">
            <a:off x="9531224" y="5581761"/>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7E26AAF-C40C-DEFE-472C-0900EBD0FAFD}"/>
              </a:ext>
            </a:extLst>
          </p:cNvPr>
          <p:cNvSpPr/>
          <p:nvPr/>
        </p:nvSpPr>
        <p:spPr bwMode="gray">
          <a:xfrm>
            <a:off x="510398" y="5381970"/>
            <a:ext cx="169126" cy="39958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52000" tIns="0" rIns="0" bIns="0" numCol="1" spcCol="0" rtlCol="0" fromWordArt="0" anchor="ctr" anchorCtr="0" forceAA="0" compatLnSpc="1">
            <a:prstTxWarp prst="textNoShape">
              <a:avLst/>
            </a:prstTxWarp>
            <a:noAutofit/>
          </a:bodyPr>
          <a:lstStyle/>
          <a:p>
            <a:pPr marL="0" marR="0" lvl="0" indent="0" algn="l" defTabSz="953984" rtl="0" eaLnBrk="1" fontAlgn="auto" latinLnBrk="0" hangingPunct="1">
              <a:lnSpc>
                <a:spcPct val="100000"/>
              </a:lnSpc>
              <a:spcBef>
                <a:spcPts val="0"/>
              </a:spcBef>
              <a:spcAft>
                <a:spcPts val="0"/>
              </a:spcAft>
              <a:buClr>
                <a:srgbClr val="222223"/>
              </a:buClr>
              <a:buSzTx/>
              <a:buFontTx/>
              <a:buNone/>
              <a:tabLst/>
              <a:defRPr/>
            </a:pPr>
            <a:r>
              <a:rPr lang="en-US" sz="2000" b="1">
                <a:solidFill>
                  <a:schemeClr val="accent1"/>
                </a:solidFill>
              </a:rPr>
              <a:t>2022</a:t>
            </a:r>
            <a:endParaRPr kumimoji="0" lang="en-US" sz="2000" b="1" i="0" u="none" strike="noStrike" kern="1200" cap="none" spc="0" normalizeH="0" baseline="0" noProof="0">
              <a:ln>
                <a:noFill/>
              </a:ln>
              <a:solidFill>
                <a:schemeClr val="accent1"/>
              </a:solidFill>
              <a:effectLst/>
              <a:uLnTx/>
              <a:uFillTx/>
              <a:ea typeface="+mn-ea"/>
              <a:cs typeface="+mn-cs"/>
            </a:endParaRPr>
          </a:p>
        </p:txBody>
      </p:sp>
      <p:grpSp>
        <p:nvGrpSpPr>
          <p:cNvPr id="26" name="Group 25">
            <a:extLst>
              <a:ext uri="{FF2B5EF4-FFF2-40B4-BE49-F238E27FC236}">
                <a16:creationId xmlns:a16="http://schemas.microsoft.com/office/drawing/2014/main" id="{1AECB481-2A4C-BCFC-B1A5-4CE1289E8629}"/>
              </a:ext>
            </a:extLst>
          </p:cNvPr>
          <p:cNvGrpSpPr/>
          <p:nvPr/>
        </p:nvGrpSpPr>
        <p:grpSpPr>
          <a:xfrm>
            <a:off x="4686300" y="1353344"/>
            <a:ext cx="6756400" cy="3797300"/>
            <a:chOff x="5608711" y="1353344"/>
            <a:chExt cx="4418728" cy="3797300"/>
          </a:xfrm>
        </p:grpSpPr>
        <p:cxnSp>
          <p:nvCxnSpPr>
            <p:cNvPr id="4" name="Straight Connector 3">
              <a:extLst>
                <a:ext uri="{FF2B5EF4-FFF2-40B4-BE49-F238E27FC236}">
                  <a16:creationId xmlns:a16="http://schemas.microsoft.com/office/drawing/2014/main" id="{BC01C17C-CF33-F494-BE32-11D8ADB9CB91}"/>
                </a:ext>
              </a:extLst>
            </p:cNvPr>
            <p:cNvCxnSpPr>
              <a:cxnSpLocks/>
            </p:cNvCxnSpPr>
            <p:nvPr/>
          </p:nvCxnSpPr>
          <p:spPr>
            <a:xfrm>
              <a:off x="5608711" y="1353344"/>
              <a:ext cx="441872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13E92E-9ACF-91DA-C142-EC053D4ECDAE}"/>
                </a:ext>
              </a:extLst>
            </p:cNvPr>
            <p:cNvCxnSpPr>
              <a:cxnSpLocks/>
            </p:cNvCxnSpPr>
            <p:nvPr/>
          </p:nvCxnSpPr>
          <p:spPr>
            <a:xfrm>
              <a:off x="5608711" y="2293144"/>
              <a:ext cx="441872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F5134D-0D3C-A394-A558-C65CE1BB084F}"/>
                </a:ext>
              </a:extLst>
            </p:cNvPr>
            <p:cNvCxnSpPr>
              <a:cxnSpLocks/>
            </p:cNvCxnSpPr>
            <p:nvPr/>
          </p:nvCxnSpPr>
          <p:spPr>
            <a:xfrm>
              <a:off x="5608711" y="3245644"/>
              <a:ext cx="441872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A1F6F0-EA4D-2D01-1BE2-ACD98CA43AEF}"/>
                </a:ext>
              </a:extLst>
            </p:cNvPr>
            <p:cNvCxnSpPr>
              <a:cxnSpLocks/>
            </p:cNvCxnSpPr>
            <p:nvPr/>
          </p:nvCxnSpPr>
          <p:spPr>
            <a:xfrm>
              <a:off x="5608711" y="4198144"/>
              <a:ext cx="441872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462C73-1004-3434-18E3-9C53583AAA21}"/>
                </a:ext>
              </a:extLst>
            </p:cNvPr>
            <p:cNvCxnSpPr>
              <a:cxnSpLocks/>
            </p:cNvCxnSpPr>
            <p:nvPr/>
          </p:nvCxnSpPr>
          <p:spPr>
            <a:xfrm>
              <a:off x="5608711" y="5150644"/>
              <a:ext cx="4418728"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7" name="Isosceles Triangle 26">
            <a:extLst>
              <a:ext uri="{FF2B5EF4-FFF2-40B4-BE49-F238E27FC236}">
                <a16:creationId xmlns:a16="http://schemas.microsoft.com/office/drawing/2014/main" id="{E6D88B64-E5A4-9DD1-DF2C-A9BA30FE287F}"/>
              </a:ext>
            </a:extLst>
          </p:cNvPr>
          <p:cNvSpPr/>
          <p:nvPr/>
        </p:nvSpPr>
        <p:spPr>
          <a:xfrm>
            <a:off x="8891289" y="821826"/>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Isosceles Triangle 27">
            <a:extLst>
              <a:ext uri="{FF2B5EF4-FFF2-40B4-BE49-F238E27FC236}">
                <a16:creationId xmlns:a16="http://schemas.microsoft.com/office/drawing/2014/main" id="{44E21A08-1843-F1DC-53AF-E9FC3D1D3397}"/>
              </a:ext>
            </a:extLst>
          </p:cNvPr>
          <p:cNvSpPr/>
          <p:nvPr/>
        </p:nvSpPr>
        <p:spPr>
          <a:xfrm>
            <a:off x="9170689" y="1770241"/>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 Placeholder 12">
            <a:extLst>
              <a:ext uri="{FF2B5EF4-FFF2-40B4-BE49-F238E27FC236}">
                <a16:creationId xmlns:a16="http://schemas.microsoft.com/office/drawing/2014/main" id="{1C36C634-ECDF-ED3D-2EC5-7790D812C0E9}"/>
              </a:ext>
            </a:extLst>
          </p:cNvPr>
          <p:cNvSpPr txBox="1">
            <a:spLocks/>
          </p:cNvSpPr>
          <p:nvPr/>
        </p:nvSpPr>
        <p:spPr>
          <a:xfrm>
            <a:off x="477891" y="2771331"/>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ea typeface="+mn-ea"/>
                <a:cs typeface="+mn-cs"/>
              </a:rPr>
              <a:t>Q</a:t>
            </a:r>
          </a:p>
        </p:txBody>
      </p:sp>
      <p:sp>
        <p:nvSpPr>
          <p:cNvPr id="10" name="TextBox 9">
            <a:extLst>
              <a:ext uri="{FF2B5EF4-FFF2-40B4-BE49-F238E27FC236}">
                <a16:creationId xmlns:a16="http://schemas.microsoft.com/office/drawing/2014/main" id="{0F9748FD-8848-1634-B750-D335C792265F}"/>
              </a:ext>
            </a:extLst>
          </p:cNvPr>
          <p:cNvSpPr txBox="1"/>
          <p:nvPr/>
        </p:nvSpPr>
        <p:spPr>
          <a:xfrm>
            <a:off x="9401418" y="1723458"/>
            <a:ext cx="331332" cy="19005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b="1" dirty="0"/>
              <a:t>+2</a:t>
            </a:r>
          </a:p>
        </p:txBody>
      </p:sp>
      <p:sp>
        <p:nvSpPr>
          <p:cNvPr id="13" name="TextBox 12">
            <a:extLst>
              <a:ext uri="{FF2B5EF4-FFF2-40B4-BE49-F238E27FC236}">
                <a16:creationId xmlns:a16="http://schemas.microsoft.com/office/drawing/2014/main" id="{F17A96F3-D2DB-5D76-AD4A-2EA8877A9EEC}"/>
              </a:ext>
            </a:extLst>
          </p:cNvPr>
          <p:cNvSpPr txBox="1"/>
          <p:nvPr/>
        </p:nvSpPr>
        <p:spPr>
          <a:xfrm>
            <a:off x="9108040" y="797280"/>
            <a:ext cx="331332" cy="19005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b="1" dirty="0"/>
              <a:t>+2</a:t>
            </a:r>
          </a:p>
        </p:txBody>
      </p:sp>
      <p:sp>
        <p:nvSpPr>
          <p:cNvPr id="14" name="TextBox 13">
            <a:extLst>
              <a:ext uri="{FF2B5EF4-FFF2-40B4-BE49-F238E27FC236}">
                <a16:creationId xmlns:a16="http://schemas.microsoft.com/office/drawing/2014/main" id="{7139D56C-60A5-403B-9753-421708CC4CA7}"/>
              </a:ext>
            </a:extLst>
          </p:cNvPr>
          <p:cNvSpPr txBox="1"/>
          <p:nvPr/>
        </p:nvSpPr>
        <p:spPr>
          <a:xfrm>
            <a:off x="9721806" y="5550636"/>
            <a:ext cx="331332" cy="190052"/>
          </a:xfrm>
          <a:prstGeom prst="rect">
            <a:avLst/>
          </a:prstGeom>
          <a:noFill/>
        </p:spPr>
        <p:txBody>
          <a:bodyPr wrap="square" lIns="0" tIns="0" rIns="0" bIns="0" rtlCol="0">
            <a:spAutoFit/>
          </a:bodyPr>
          <a:lstStyle/>
          <a:p>
            <a:pPr algn="l">
              <a:lnSpc>
                <a:spcPct val="115000"/>
              </a:lnSpc>
              <a:spcBef>
                <a:spcPts val="400"/>
              </a:spcBef>
              <a:spcAft>
                <a:spcPts val="400"/>
              </a:spcAft>
              <a:buSzPct val="100000"/>
            </a:pPr>
            <a:r>
              <a:rPr lang="en-GB" sz="1200" b="1" dirty="0"/>
              <a:t>-3</a:t>
            </a:r>
          </a:p>
        </p:txBody>
      </p:sp>
      <p:sp>
        <p:nvSpPr>
          <p:cNvPr id="15" name="TextBox 14">
            <a:extLst>
              <a:ext uri="{FF2B5EF4-FFF2-40B4-BE49-F238E27FC236}">
                <a16:creationId xmlns:a16="http://schemas.microsoft.com/office/drawing/2014/main" id="{7DDD9EDF-A845-84C9-A76A-AE80B28B9854}"/>
              </a:ext>
            </a:extLst>
          </p:cNvPr>
          <p:cNvSpPr txBox="1"/>
          <p:nvPr/>
        </p:nvSpPr>
        <p:spPr>
          <a:xfrm>
            <a:off x="7253630" y="6439520"/>
            <a:ext cx="3417923" cy="230832"/>
          </a:xfrm>
          <a:prstGeom prst="rect">
            <a:avLst/>
          </a:prstGeom>
          <a:noFill/>
        </p:spPr>
        <p:txBody>
          <a:bodyPr wrap="none" rtlCol="0">
            <a:spAutoFit/>
          </a:bodyPr>
          <a:lstStyle/>
          <a:p>
            <a:r>
              <a:rPr lang="en-GB" sz="900" dirty="0"/>
              <a:t>Significantly</a:t>
            </a:r>
            <a:r>
              <a:rPr lang="en-GB" sz="900" dirty="0">
                <a:solidFill>
                  <a:srgbClr val="77933C"/>
                </a:solidFill>
              </a:rPr>
              <a:t> higher</a:t>
            </a:r>
            <a:r>
              <a:rPr lang="en-GB" sz="900" dirty="0"/>
              <a:t>/</a:t>
            </a:r>
            <a:r>
              <a:rPr lang="en-GB" sz="900" dirty="0">
                <a:solidFill>
                  <a:srgbClr val="C00000"/>
                </a:solidFill>
              </a:rPr>
              <a:t>lower</a:t>
            </a:r>
            <a:r>
              <a:rPr lang="en-GB" sz="900" dirty="0"/>
              <a:t> change based on previous year, 95% CI</a:t>
            </a:r>
          </a:p>
        </p:txBody>
      </p:sp>
      <p:sp>
        <p:nvSpPr>
          <p:cNvPr id="19" name="Isosceles Triangle 18">
            <a:extLst>
              <a:ext uri="{FF2B5EF4-FFF2-40B4-BE49-F238E27FC236}">
                <a16:creationId xmlns:a16="http://schemas.microsoft.com/office/drawing/2014/main" id="{D0EE9DB1-F6EE-AACB-8227-4A87623B2D32}"/>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DFE1775F-CB0E-426E-D7E5-D4D0BAA8F4B9}"/>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843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43E2DF47-D664-7565-9D63-DF0133D1E06B}"/>
              </a:ext>
            </a:extLst>
          </p:cNvPr>
          <p:cNvSpPr txBox="1">
            <a:spLocks/>
          </p:cNvSpPr>
          <p:nvPr/>
        </p:nvSpPr>
        <p:spPr>
          <a:xfrm>
            <a:off x="296153" y="1282310"/>
            <a:ext cx="11187415" cy="688256"/>
          </a:xfrm>
          <a:prstGeom prst="rect">
            <a:avLst/>
          </a:prstGeom>
          <a:noFill/>
        </p:spPr>
        <p:txBody>
          <a:bodyPr vert="horz" wrap="square" lIns="0" tIns="0" rIns="0" bIns="7200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800"/>
              </a:spcAft>
              <a:buClrTx/>
              <a:buSzPct val="50000"/>
              <a:buFont typeface="HelveticaNeueLT Std Lt Cn" panose="020B0406020202030204" pitchFamily="34" charset="0"/>
              <a:buNone/>
              <a:tabLst/>
              <a:defRPr/>
            </a:pPr>
            <a:r>
              <a:rPr kumimoji="0" lang="en-GB" sz="4000" b="1" i="0" u="none" strike="noStrike" kern="1200" cap="none" spc="0" normalizeH="0" baseline="0" noProof="0">
                <a:ln>
                  <a:noFill/>
                </a:ln>
                <a:solidFill>
                  <a:srgbClr val="C6E0E0"/>
                </a:solidFill>
                <a:effectLst/>
                <a:uLnTx/>
                <a:uFillTx/>
                <a:latin typeface="Barlow"/>
                <a:ea typeface="+mn-ea"/>
                <a:cs typeface="+mn-cs"/>
              </a:rPr>
              <a:t>Q</a:t>
            </a:r>
          </a:p>
        </p:txBody>
      </p:sp>
      <p:sp>
        <p:nvSpPr>
          <p:cNvPr id="11" name="Title 10">
            <a:extLst>
              <a:ext uri="{FF2B5EF4-FFF2-40B4-BE49-F238E27FC236}">
                <a16:creationId xmlns:a16="http://schemas.microsoft.com/office/drawing/2014/main" id="{05F012A6-C878-476B-B40C-6A34058C8957}"/>
              </a:ext>
            </a:extLst>
          </p:cNvPr>
          <p:cNvSpPr>
            <a:spLocks noGrp="1"/>
          </p:cNvSpPr>
          <p:nvPr>
            <p:ph type="title"/>
          </p:nvPr>
        </p:nvSpPr>
        <p:spPr>
          <a:xfrm>
            <a:off x="296153" y="325133"/>
            <a:ext cx="11521954" cy="775597"/>
          </a:xfrm>
        </p:spPr>
        <p:txBody>
          <a:bodyPr/>
          <a:lstStyle/>
          <a:p>
            <a:r>
              <a:rPr lang="en-GB" sz="2400" kern="100" dirty="0">
                <a:effectLst/>
                <a:ea typeface="Aptos" panose="020B0004020202020204" pitchFamily="34" charset="0"/>
                <a:cs typeface="Times New Roman" panose="02020603050405020304" pitchFamily="18" charset="0"/>
              </a:rPr>
              <a:t>There has been a small uplift in the belief that the development of children in early childhood is a top priority, but over seven in ten think it should be prioritised further </a:t>
            </a:r>
            <a:br>
              <a:rPr lang="en-GB" sz="2400" kern="100" dirty="0">
                <a:effectLst/>
                <a:ea typeface="Aptos" panose="020B0004020202020204" pitchFamily="34" charset="0"/>
                <a:cs typeface="Times New Roman" panose="02020603050405020304" pitchFamily="18" charset="0"/>
              </a:rPr>
            </a:br>
            <a:br>
              <a:rPr lang="en-GB" sz="2400" kern="100" dirty="0">
                <a:effectLst/>
                <a:ea typeface="Aptos" panose="020B0004020202020204" pitchFamily="34" charset="0"/>
                <a:cs typeface="Times New Roman" panose="02020603050405020304" pitchFamily="18" charset="0"/>
              </a:rPr>
            </a:br>
            <a:br>
              <a:rPr lang="en-GB" sz="2400" kern="100" dirty="0">
                <a:effectLst/>
                <a:ea typeface="Aptos" panose="020B0004020202020204" pitchFamily="34" charset="0"/>
                <a:cs typeface="Times New Roman" panose="02020603050405020304" pitchFamily="18" charset="0"/>
              </a:rPr>
            </a:br>
            <a:endParaRPr lang="en-GB" sz="2400" dirty="0"/>
          </a:p>
        </p:txBody>
      </p:sp>
      <p:sp>
        <p:nvSpPr>
          <p:cNvPr id="8" name="Text Placeholder 12">
            <a:extLst>
              <a:ext uri="{FF2B5EF4-FFF2-40B4-BE49-F238E27FC236}">
                <a16:creationId xmlns:a16="http://schemas.microsoft.com/office/drawing/2014/main" id="{7CC7C5BB-7A75-E5AE-4A6A-2B714E9B671B}"/>
              </a:ext>
            </a:extLst>
          </p:cNvPr>
          <p:cNvSpPr txBox="1">
            <a:spLocks/>
          </p:cNvSpPr>
          <p:nvPr/>
        </p:nvSpPr>
        <p:spPr>
          <a:xfrm>
            <a:off x="686389" y="1365948"/>
            <a:ext cx="10819221" cy="523220"/>
          </a:xfrm>
          <a:prstGeom prst="rect">
            <a:avLst/>
          </a:prstGeom>
        </p:spPr>
        <p:txBody>
          <a:bodyPr lIns="0" anchor="ct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Pct val="50000"/>
              <a:buFont typeface="HelveticaNeueLT Std Lt Cn" panose="020B0406020202030204" pitchFamily="34" charset="0"/>
              <a:buNone/>
              <a:tabLst/>
              <a:defRPr/>
            </a:pPr>
            <a:r>
              <a:rPr kumimoji="0" lang="en-US" sz="1800" b="0" i="0" u="none" strike="noStrike" kern="1200" cap="none" spc="0" normalizeH="0" baseline="0" noProof="0" dirty="0">
                <a:ln>
                  <a:noFill/>
                </a:ln>
                <a:solidFill>
                  <a:srgbClr val="419999"/>
                </a:solidFill>
                <a:effectLst/>
                <a:uLnTx/>
                <a:uFillTx/>
                <a:latin typeface="Barlow"/>
                <a:ea typeface="+mn-ea"/>
                <a:cs typeface="+mn-cs"/>
              </a:rPr>
              <a:t>To what extent do you </a:t>
            </a:r>
            <a:r>
              <a:rPr kumimoji="0" lang="en-US" sz="1800" b="1" i="0" u="sng" strike="noStrike" kern="1200" cap="none" spc="0" normalizeH="0" baseline="0" noProof="0" dirty="0">
                <a:ln>
                  <a:noFill/>
                </a:ln>
                <a:solidFill>
                  <a:schemeClr val="tx2">
                    <a:lumMod val="75000"/>
                  </a:schemeClr>
                </a:solidFill>
                <a:effectLst/>
                <a:uLnTx/>
                <a:uFillTx/>
                <a:latin typeface="Barlow"/>
                <a:ea typeface="+mn-ea"/>
                <a:cs typeface="+mn-cs"/>
              </a:rPr>
              <a:t>agree</a:t>
            </a:r>
            <a:r>
              <a:rPr kumimoji="0" lang="en-US" sz="1800" b="0" i="0" u="none" strike="noStrike" kern="1200" cap="none" spc="0" normalizeH="0" baseline="0" noProof="0" dirty="0">
                <a:ln>
                  <a:noFill/>
                </a:ln>
                <a:solidFill>
                  <a:srgbClr val="419999"/>
                </a:solidFill>
                <a:effectLst/>
                <a:uLnTx/>
                <a:uFillTx/>
                <a:latin typeface="Barlow"/>
                <a:ea typeface="+mn-ea"/>
                <a:cs typeface="+mn-cs"/>
              </a:rPr>
              <a:t> or </a:t>
            </a:r>
            <a:r>
              <a:rPr kumimoji="0" lang="en-US" sz="1800" b="1" i="0" u="sng" strike="noStrike" kern="1200" cap="none" spc="0" normalizeH="0" baseline="0" noProof="0" dirty="0">
                <a:ln>
                  <a:noFill/>
                </a:ln>
                <a:solidFill>
                  <a:schemeClr val="accent5"/>
                </a:solidFill>
                <a:effectLst/>
                <a:uLnTx/>
                <a:uFillTx/>
                <a:latin typeface="Barlow"/>
                <a:ea typeface="+mn-ea"/>
                <a:cs typeface="+mn-cs"/>
              </a:rPr>
              <a:t>disagree</a:t>
            </a:r>
            <a:r>
              <a:rPr kumimoji="0" lang="en-US" sz="1800" b="1" i="0" u="none" strike="noStrike" kern="1200" cap="none" spc="0" normalizeH="0" baseline="0" noProof="0" dirty="0">
                <a:ln>
                  <a:noFill/>
                </a:ln>
                <a:solidFill>
                  <a:srgbClr val="419999"/>
                </a:solidFill>
                <a:effectLst/>
                <a:uLnTx/>
                <a:uFillTx/>
                <a:latin typeface="Barlow"/>
                <a:ea typeface="+mn-ea"/>
                <a:cs typeface="+mn-cs"/>
              </a:rPr>
              <a:t> </a:t>
            </a:r>
            <a:r>
              <a:rPr kumimoji="0" lang="en-US" sz="1800" b="0" i="0" u="none" strike="noStrike" kern="1200" cap="none" spc="0" normalizeH="0" baseline="0" noProof="0" dirty="0">
                <a:ln>
                  <a:noFill/>
                </a:ln>
                <a:solidFill>
                  <a:srgbClr val="419999"/>
                </a:solidFill>
                <a:effectLst/>
                <a:uLnTx/>
                <a:uFillTx/>
                <a:latin typeface="Barlow"/>
                <a:ea typeface="+mn-ea"/>
                <a:cs typeface="+mn-cs"/>
              </a:rPr>
              <a:t>with each of the following statements…? </a:t>
            </a:r>
            <a:endParaRPr kumimoji="0" lang="en-GB" sz="1800" b="0" i="0" u="none" strike="noStrike" kern="1200" cap="none" spc="0" normalizeH="0" baseline="0" noProof="0" dirty="0">
              <a:ln>
                <a:noFill/>
              </a:ln>
              <a:solidFill>
                <a:srgbClr val="419999"/>
              </a:solidFill>
              <a:effectLst/>
              <a:uLnTx/>
              <a:uFillTx/>
              <a:latin typeface="Barlow"/>
              <a:ea typeface="+mn-ea"/>
              <a:cs typeface="+mn-cs"/>
            </a:endParaRPr>
          </a:p>
        </p:txBody>
      </p:sp>
      <p:sp>
        <p:nvSpPr>
          <p:cNvPr id="3" name="TextBox 2">
            <a:extLst>
              <a:ext uri="{FF2B5EF4-FFF2-40B4-BE49-F238E27FC236}">
                <a16:creationId xmlns:a16="http://schemas.microsoft.com/office/drawing/2014/main" id="{657E5208-DDCF-47E7-3116-9FE0567D7E0F}"/>
              </a:ext>
            </a:extLst>
          </p:cNvPr>
          <p:cNvSpPr txBox="1"/>
          <p:nvPr/>
        </p:nvSpPr>
        <p:spPr>
          <a:xfrm>
            <a:off x="4399970" y="2044445"/>
            <a:ext cx="2976612"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The development of children in early childhood is currently a top priority for wider society </a:t>
            </a:r>
          </a:p>
        </p:txBody>
      </p:sp>
      <p:sp>
        <p:nvSpPr>
          <p:cNvPr id="5" name="TextBox 4">
            <a:extLst>
              <a:ext uri="{FF2B5EF4-FFF2-40B4-BE49-F238E27FC236}">
                <a16:creationId xmlns:a16="http://schemas.microsoft.com/office/drawing/2014/main" id="{66946915-9EB0-9F5F-1EAA-41A30EBF4A90}"/>
              </a:ext>
            </a:extLst>
          </p:cNvPr>
          <p:cNvSpPr txBox="1"/>
          <p:nvPr/>
        </p:nvSpPr>
        <p:spPr>
          <a:xfrm>
            <a:off x="8246199" y="2044445"/>
            <a:ext cx="3622047"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The development of children in their early childhood should not be a priority given </a:t>
            </a:r>
            <a:br>
              <a:rPr kumimoji="0" lang="en-GB" sz="1400" b="1" i="0" u="none" strike="noStrike" kern="1200" cap="none" spc="0" normalizeH="0" baseline="0" noProof="0" dirty="0">
                <a:ln>
                  <a:noFill/>
                </a:ln>
                <a:solidFill>
                  <a:srgbClr val="000000">
                    <a:lumMod val="85000"/>
                    <a:lumOff val="15000"/>
                  </a:srgbClr>
                </a:solidFill>
                <a:effectLst/>
                <a:uLnTx/>
                <a:uFillTx/>
                <a:latin typeface="Barlow"/>
                <a:ea typeface="+mn-ea"/>
                <a:cs typeface="+mn-cs"/>
              </a:rPr>
            </a:br>
            <a:r>
              <a:rPr kumimoji="0" lang="en-GB" sz="14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the other problems facing society in the UK </a:t>
            </a:r>
          </a:p>
        </p:txBody>
      </p:sp>
      <p:sp>
        <p:nvSpPr>
          <p:cNvPr id="15" name="TextBox 14">
            <a:extLst>
              <a:ext uri="{FF2B5EF4-FFF2-40B4-BE49-F238E27FC236}">
                <a16:creationId xmlns:a16="http://schemas.microsoft.com/office/drawing/2014/main" id="{9874FE91-ED15-2A55-633C-1373582B540B}"/>
              </a:ext>
            </a:extLst>
          </p:cNvPr>
          <p:cNvSpPr txBox="1"/>
          <p:nvPr/>
        </p:nvSpPr>
        <p:spPr>
          <a:xfrm>
            <a:off x="686389" y="2044445"/>
            <a:ext cx="2976612" cy="7386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Barlow"/>
                <a:ea typeface="+mn-ea"/>
                <a:cs typeface="+mn-cs"/>
              </a:rPr>
              <a:t>The development of children in early childhood should be more of a priority for wider society </a:t>
            </a:r>
          </a:p>
        </p:txBody>
      </p:sp>
      <p:sp>
        <p:nvSpPr>
          <p:cNvPr id="2" name="TextBox 1">
            <a:extLst>
              <a:ext uri="{FF2B5EF4-FFF2-40B4-BE49-F238E27FC236}">
                <a16:creationId xmlns:a16="http://schemas.microsoft.com/office/drawing/2014/main" id="{FF0037C8-B959-FBAA-2313-425E000944B5}"/>
              </a:ext>
            </a:extLst>
          </p:cNvPr>
          <p:cNvSpPr txBox="1"/>
          <p:nvPr/>
        </p:nvSpPr>
        <p:spPr>
          <a:xfrm>
            <a:off x="378547" y="6241578"/>
            <a:ext cx="10354526"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lumMod val="65000"/>
                    <a:lumOff val="35000"/>
                  </a:prstClr>
                </a:solidFill>
                <a:effectLst/>
                <a:uLnTx/>
                <a:uFillTx/>
                <a:latin typeface="Barlow"/>
                <a:ea typeface="+mn-ea"/>
                <a:cs typeface="+mn-cs"/>
              </a:rPr>
              <a:t>Base: 4,673 UK adults aged 16+, surveyed in May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35" name="TextBox 34">
            <a:extLst>
              <a:ext uri="{FF2B5EF4-FFF2-40B4-BE49-F238E27FC236}">
                <a16:creationId xmlns:a16="http://schemas.microsoft.com/office/drawing/2014/main" id="{8818265B-C45D-8E07-5144-762C1557F952}"/>
              </a:ext>
            </a:extLst>
          </p:cNvPr>
          <p:cNvSpPr txBox="1"/>
          <p:nvPr/>
        </p:nvSpPr>
        <p:spPr>
          <a:xfrm>
            <a:off x="7253630" y="6439520"/>
            <a:ext cx="341792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Barlow"/>
                <a:ea typeface="+mn-ea"/>
                <a:cs typeface="+mn-cs"/>
              </a:rPr>
              <a:t>Significantly</a:t>
            </a:r>
            <a:r>
              <a:rPr kumimoji="0" lang="en-GB" sz="900" b="0" i="0" u="none" strike="noStrike" kern="1200" cap="none" spc="0" normalizeH="0" baseline="0" noProof="0" dirty="0">
                <a:ln>
                  <a:noFill/>
                </a:ln>
                <a:solidFill>
                  <a:srgbClr val="77933C"/>
                </a:solidFill>
                <a:effectLst/>
                <a:uLnTx/>
                <a:uFillTx/>
                <a:latin typeface="Barlow"/>
                <a:ea typeface="+mn-ea"/>
                <a:cs typeface="+mn-cs"/>
              </a:rPr>
              <a:t> higher</a:t>
            </a:r>
            <a:r>
              <a:rPr kumimoji="0" lang="en-GB" sz="900" b="0" i="0" u="none" strike="noStrike" kern="1200" cap="none" spc="0" normalizeH="0" baseline="0" noProof="0" dirty="0">
                <a:ln>
                  <a:noFill/>
                </a:ln>
                <a:solidFill>
                  <a:srgbClr val="000000"/>
                </a:solidFill>
                <a:effectLst/>
                <a:uLnTx/>
                <a:uFillTx/>
                <a:latin typeface="Barlow"/>
                <a:ea typeface="+mn-ea"/>
                <a:cs typeface="+mn-cs"/>
              </a:rPr>
              <a:t>/</a:t>
            </a:r>
            <a:r>
              <a:rPr kumimoji="0" lang="en-GB" sz="900" b="0" i="0" u="none" strike="noStrike" kern="1200" cap="none" spc="0" normalizeH="0" baseline="0" noProof="0" dirty="0">
                <a:ln>
                  <a:noFill/>
                </a:ln>
                <a:solidFill>
                  <a:srgbClr val="C00000"/>
                </a:solidFill>
                <a:effectLst/>
                <a:uLnTx/>
                <a:uFillTx/>
                <a:latin typeface="Barlow"/>
                <a:ea typeface="+mn-ea"/>
                <a:cs typeface="+mn-cs"/>
              </a:rPr>
              <a:t>lower</a:t>
            </a:r>
            <a:r>
              <a:rPr kumimoji="0" lang="en-GB" sz="900" b="0" i="0" u="none" strike="noStrike" kern="1200" cap="none" spc="0" normalizeH="0" baseline="0" noProof="0" dirty="0">
                <a:ln>
                  <a:noFill/>
                </a:ln>
                <a:solidFill>
                  <a:srgbClr val="000000"/>
                </a:solidFill>
                <a:effectLst/>
                <a:uLnTx/>
                <a:uFillTx/>
                <a:latin typeface="Barlow"/>
                <a:ea typeface="+mn-ea"/>
                <a:cs typeface="+mn-cs"/>
              </a:rPr>
              <a:t> change based on previous year, 95% CI</a:t>
            </a:r>
          </a:p>
        </p:txBody>
      </p:sp>
      <p:sp>
        <p:nvSpPr>
          <p:cNvPr id="36" name="Isosceles Triangle 35">
            <a:extLst>
              <a:ext uri="{FF2B5EF4-FFF2-40B4-BE49-F238E27FC236}">
                <a16:creationId xmlns:a16="http://schemas.microsoft.com/office/drawing/2014/main" id="{C2F3C111-4A80-2825-E839-3994A824CFFF}"/>
              </a:ext>
            </a:extLst>
          </p:cNvPr>
          <p:cNvSpPr/>
          <p:nvPr/>
        </p:nvSpPr>
        <p:spPr>
          <a:xfrm>
            <a:off x="6938941" y="6499847"/>
            <a:ext cx="119470" cy="127801"/>
          </a:xfrm>
          <a:prstGeom prst="triangle">
            <a:avLst/>
          </a:prstGeom>
          <a:solidFill>
            <a:srgbClr val="9BBB59">
              <a:lumMod val="75000"/>
            </a:srgbClr>
          </a:solidFill>
          <a:ln w="25400" cap="flat" cmpd="sng" algn="ctr">
            <a:solidFill>
              <a:srgbClr val="9BBB59">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D02BB6AB-A267-0708-7523-91F1AF50B598}"/>
              </a:ext>
            </a:extLst>
          </p:cNvPr>
          <p:cNvSpPr/>
          <p:nvPr/>
        </p:nvSpPr>
        <p:spPr>
          <a:xfrm rot="10800000">
            <a:off x="7092166" y="6491035"/>
            <a:ext cx="119470" cy="127801"/>
          </a:xfrm>
          <a:prstGeom prst="triangle">
            <a:avLst/>
          </a:prstGeom>
          <a:solidFill>
            <a:srgbClr val="C00000"/>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4" name="Chart 13">
            <a:extLst>
              <a:ext uri="{FF2B5EF4-FFF2-40B4-BE49-F238E27FC236}">
                <a16:creationId xmlns:a16="http://schemas.microsoft.com/office/drawing/2014/main" id="{D3D83B27-4F12-4C2D-D676-F6A511FD5501}"/>
              </a:ext>
            </a:extLst>
          </p:cNvPr>
          <p:cNvGraphicFramePr/>
          <p:nvPr>
            <p:extLst>
              <p:ext uri="{D42A27DB-BD31-4B8C-83A1-F6EECF244321}">
                <p14:modId xmlns:p14="http://schemas.microsoft.com/office/powerpoint/2010/main" val="243493379"/>
              </p:ext>
            </p:extLst>
          </p:nvPr>
        </p:nvGraphicFramePr>
        <p:xfrm>
          <a:off x="154639" y="2809823"/>
          <a:ext cx="4161971" cy="3172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84B2A177-6EC4-B704-7AFC-6D639CB05EAB}"/>
              </a:ext>
            </a:extLst>
          </p:cNvPr>
          <p:cNvGraphicFramePr/>
          <p:nvPr>
            <p:extLst>
              <p:ext uri="{D42A27DB-BD31-4B8C-83A1-F6EECF244321}">
                <p14:modId xmlns:p14="http://schemas.microsoft.com/office/powerpoint/2010/main" val="4108639655"/>
              </p:ext>
            </p:extLst>
          </p:nvPr>
        </p:nvGraphicFramePr>
        <p:xfrm>
          <a:off x="4177083" y="2809823"/>
          <a:ext cx="3989885" cy="3172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00774F9-ACEF-B573-89AD-BB878466757D}"/>
              </a:ext>
            </a:extLst>
          </p:cNvPr>
          <p:cNvGraphicFramePr/>
          <p:nvPr>
            <p:extLst>
              <p:ext uri="{D42A27DB-BD31-4B8C-83A1-F6EECF244321}">
                <p14:modId xmlns:p14="http://schemas.microsoft.com/office/powerpoint/2010/main" val="3687869343"/>
              </p:ext>
            </p:extLst>
          </p:nvPr>
        </p:nvGraphicFramePr>
        <p:xfrm>
          <a:off x="8030628" y="2809823"/>
          <a:ext cx="3989885" cy="3172304"/>
        </p:xfrm>
        <a:graphic>
          <a:graphicData uri="http://schemas.openxmlformats.org/drawingml/2006/chart">
            <c:chart xmlns:c="http://schemas.openxmlformats.org/drawingml/2006/chart" xmlns:r="http://schemas.openxmlformats.org/officeDocument/2006/relationships" r:id="rId5"/>
          </a:graphicData>
        </a:graphic>
      </p:graphicFrame>
      <p:sp>
        <p:nvSpPr>
          <p:cNvPr id="27" name="Isosceles Triangle 26">
            <a:extLst>
              <a:ext uri="{FF2B5EF4-FFF2-40B4-BE49-F238E27FC236}">
                <a16:creationId xmlns:a16="http://schemas.microsoft.com/office/drawing/2014/main" id="{5C21AA45-43A7-CAF1-DF1C-DE1A5348EDE8}"/>
              </a:ext>
            </a:extLst>
          </p:cNvPr>
          <p:cNvSpPr/>
          <p:nvPr/>
        </p:nvSpPr>
        <p:spPr>
          <a:xfrm>
            <a:off x="7627815" y="3902828"/>
            <a:ext cx="119470" cy="111792"/>
          </a:xfrm>
          <a:prstGeom prst="triangle">
            <a:avLst/>
          </a:prstGeom>
          <a:solidFill>
            <a:srgbClr val="2DB574"/>
          </a:solidFill>
          <a:ln w="25400" cap="flat" cmpd="sng" algn="ctr">
            <a:solidFill>
              <a:srgbClr val="2DB57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29" name="Isosceles Triangle 28">
            <a:extLst>
              <a:ext uri="{FF2B5EF4-FFF2-40B4-BE49-F238E27FC236}">
                <a16:creationId xmlns:a16="http://schemas.microsoft.com/office/drawing/2014/main" id="{C0510239-9D11-3DEB-31B1-CE4371D56CE2}"/>
              </a:ext>
            </a:extLst>
          </p:cNvPr>
          <p:cNvSpPr/>
          <p:nvPr/>
        </p:nvSpPr>
        <p:spPr>
          <a:xfrm>
            <a:off x="6090519" y="5133786"/>
            <a:ext cx="119470" cy="111792"/>
          </a:xfrm>
          <a:prstGeom prst="triangle">
            <a:avLst/>
          </a:prstGeom>
          <a:solidFill>
            <a:srgbClr val="2DB574"/>
          </a:solidFill>
          <a:ln w="25400" cap="flat" cmpd="sng" algn="ctr">
            <a:solidFill>
              <a:srgbClr val="2DB57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
        <p:nvSpPr>
          <p:cNvPr id="31" name="Isosceles Triangle 30">
            <a:extLst>
              <a:ext uri="{FF2B5EF4-FFF2-40B4-BE49-F238E27FC236}">
                <a16:creationId xmlns:a16="http://schemas.microsoft.com/office/drawing/2014/main" id="{16D4EB46-10D8-D8FC-BC17-45182F5BCBB1}"/>
              </a:ext>
            </a:extLst>
          </p:cNvPr>
          <p:cNvSpPr/>
          <p:nvPr/>
        </p:nvSpPr>
        <p:spPr>
          <a:xfrm>
            <a:off x="9965836" y="5090498"/>
            <a:ext cx="119470" cy="111792"/>
          </a:xfrm>
          <a:prstGeom prst="triangle">
            <a:avLst/>
          </a:prstGeom>
          <a:solidFill>
            <a:srgbClr val="2DB574"/>
          </a:solidFill>
          <a:ln w="25400" cap="flat" cmpd="sng" algn="ctr">
            <a:solidFill>
              <a:srgbClr val="2DB57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Barlow"/>
              <a:ea typeface="+mn-ea"/>
              <a:cs typeface="+mn-cs"/>
            </a:endParaRPr>
          </a:p>
        </p:txBody>
      </p:sp>
    </p:spTree>
    <p:extLst>
      <p:ext uri="{BB962C8B-B14F-4D97-AF65-F5344CB8AC3E}">
        <p14:creationId xmlns:p14="http://schemas.microsoft.com/office/powerpoint/2010/main" val="4284860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otx" id="{0639BD29-3AF9-4BC0-8934-64F89D6BEAAC}" vid="{4A1B49A9-9E31-486A-A386-84EBAA94633C}"/>
    </a:ext>
  </a:extLst>
</a:theme>
</file>

<file path=ppt/theme/theme2.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_template_16x9_uk_ipsos_2022_v2.1.potx" id="{E549653F-12D3-4EAB-AFF8-3C1925044DFB}" vid="{C92D6637-E7B9-4169-9C08-C39F01458310}"/>
    </a:ext>
  </a:extLst>
</a:theme>
</file>

<file path=ppt/theme/theme3.xml><?xml version="1.0" encoding="utf-8"?>
<a:theme xmlns:a="http://schemas.openxmlformats.org/drawingml/2006/main" name="1_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otx" id="{0639BD29-3AF9-4BC0-8934-64F89D6BEAAC}" vid="{4A1B49A9-9E31-486A-A386-84EBAA94633C}"/>
    </a:ext>
  </a:extLst>
</a:theme>
</file>

<file path=ppt/theme/theme4.xml><?xml version="1.0" encoding="utf-8"?>
<a:theme xmlns:a="http://schemas.openxmlformats.org/drawingml/2006/main" name="2_Theme1">
  <a:themeElements>
    <a:clrScheme name="Ipsos_2024_v2">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5000"/>
          </a:lnSpc>
          <a:spcBef>
            <a:spcPts val="400"/>
          </a:spcBef>
          <a:spcAft>
            <a:spcPts val="400"/>
          </a:spcAft>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buSzPct val="100000"/>
          <a:defRPr sz="1200" dirty="0" smtClean="0"/>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PPT template_general_EN.potx" id="{0639BD29-3AF9-4BC0-8934-64F89D6BEAAC}" vid="{4A1B49A9-9E31-486A-A386-84EBAA94633C}"/>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04E19DF0FA424991C6D5BD31E131FD" ma:contentTypeVersion="20" ma:contentTypeDescription="Create a new document." ma:contentTypeScope="" ma:versionID="ba7426923dc64243e934807265f603b8">
  <xsd:schema xmlns:xsd="http://www.w3.org/2001/XMLSchema" xmlns:xs="http://www.w3.org/2001/XMLSchema" xmlns:p="http://schemas.microsoft.com/office/2006/metadata/properties" xmlns:ns1="http://schemas.microsoft.com/sharepoint/v3" xmlns:ns2="8a10e44d-739e-461a-ba05-3afc09c14d1b" xmlns:ns3="ce946d59-5d6e-41fc-83f3-27237b0400f8" targetNamespace="http://schemas.microsoft.com/office/2006/metadata/properties" ma:root="true" ma:fieldsID="738752e9722e330e7041db74775abd3c" ns1:_="" ns2:_="" ns3:_="">
    <xsd:import namespace="http://schemas.microsoft.com/sharepoint/v3"/>
    <xsd:import namespace="8a10e44d-739e-461a-ba05-3afc09c14d1b"/>
    <xsd:import namespace="ce946d59-5d6e-41fc-83f3-27237b0400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10e44d-739e-461a-ba05-3afc09c14d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d4fcaf-1a43-448c-a508-932913bf0d0f}" ma:internalName="TaxCatchAll" ma:showField="CatchAllData" ma:web="8a10e44d-739e-461a-ba05-3afc09c14d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46d59-5d6e-41fc-83f3-27237b0400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0e42a-7cda-4db1-b1c5-9dfb5c970a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946d59-5d6e-41fc-83f3-27237b0400f8">
      <Terms xmlns="http://schemas.microsoft.com/office/infopath/2007/PartnerControls"/>
    </lcf76f155ced4ddcb4097134ff3c332f>
    <TaxCatchAll xmlns="8a10e44d-739e-461a-ba05-3afc09c14d1b"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3A0A62B-9384-4C29-9F68-E109BB7B55F5}">
  <ds:schemaRefs>
    <ds:schemaRef ds:uri="8a10e44d-739e-461a-ba05-3afc09c14d1b"/>
    <ds:schemaRef ds:uri="ce946d59-5d6e-41fc-83f3-27237b0400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AFB5E67E-A79C-4A94-8A3C-025EF203C026}">
  <ds:schemaRefs>
    <ds:schemaRef ds:uri="10c470b6-6943-4b25-8840-1f9dda3bdcb8"/>
    <ds:schemaRef ds:uri="44624973-eda7-4d1d-840c-1d76c87d6b4a"/>
    <ds:schemaRef ds:uri="8a10e44d-739e-461a-ba05-3afc09c14d1b"/>
    <ds:schemaRef ds:uri="ce946d59-5d6e-41fc-83f3-27237b0400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Ipsos PPT template_EN_general</Template>
  <TotalTime>1681</TotalTime>
  <Words>6196</Words>
  <Application>Microsoft Office PowerPoint</Application>
  <PresentationFormat>Widescreen</PresentationFormat>
  <Paragraphs>770</Paragraphs>
  <Slides>49</Slides>
  <Notes>21</Notes>
  <HiddenSlides>0</HiddenSlides>
  <MMClips>0</MMClips>
  <ScaleCrop>false</ScaleCrop>
  <HeadingPairs>
    <vt:vector size="4" baseType="variant">
      <vt:variant>
        <vt:lpstr>Theme</vt:lpstr>
      </vt:variant>
      <vt:variant>
        <vt:i4>4</vt:i4>
      </vt:variant>
      <vt:variant>
        <vt:lpstr>Slide Titles</vt:lpstr>
      </vt:variant>
      <vt:variant>
        <vt:i4>49</vt:i4>
      </vt:variant>
    </vt:vector>
  </HeadingPairs>
  <TitlesOfParts>
    <vt:vector size="53" baseType="lpstr">
      <vt:lpstr>Theme1</vt:lpstr>
      <vt:lpstr>IPSOS - Classical Template - 16x9</vt:lpstr>
      <vt:lpstr>1_Theme1</vt:lpstr>
      <vt:lpstr>2_Theme1</vt:lpstr>
      <vt:lpstr>Understanding public attitudes towards early childhood</vt:lpstr>
      <vt:lpstr>Methodology</vt:lpstr>
      <vt:lpstr>Background to the research</vt:lpstr>
      <vt:lpstr>1</vt:lpstr>
      <vt:lpstr>Key findings</vt:lpstr>
      <vt:lpstr>Key findings</vt:lpstr>
      <vt:lpstr>PowerPoint Presentation</vt:lpstr>
      <vt:lpstr>One in five say the start of pregnancy to age five is the most important period of childhood – comparable to other periods and stable since last year</vt:lpstr>
      <vt:lpstr>There has been a small uplift in the belief that the development of children in early childhood is a top priority, but over seven in ten think it should be prioritised further    </vt:lpstr>
      <vt:lpstr>PowerPoint Presentation</vt:lpstr>
      <vt:lpstr>PowerPoint Presentation</vt:lpstr>
      <vt:lpstr>Short term motivations are more popular across different demographic groups, but especially amongst grandparents and parents with children aged 18+</vt:lpstr>
      <vt:lpstr>PowerPoint Presentation</vt:lpstr>
      <vt:lpstr>Reported knowledge relating to child development and impact on adult life has increased slightly; however, roughly a third still know just a little or nothing</vt:lpstr>
      <vt:lpstr>Around half report to have some knowledge about physical, social and emotional and cognitive development during early childhood – all have seen a slight uplift  </vt:lpstr>
      <vt:lpstr>Beyond primary schools, the public still have a limited awareness of how key actors support early childhood</vt:lpstr>
      <vt:lpstr>Among parents of children aged 0-5, knowledge of the role key actors play has generally increased since last year– particularly when looking at businesses and employers</vt:lpstr>
      <vt:lpstr>Knowledge of key actors is consistently higher among parents in general, and lowest among non-parents, particularly those aged 45+  (and falling)</vt:lpstr>
      <vt:lpstr>2</vt:lpstr>
      <vt:lpstr>Key findings</vt:lpstr>
      <vt:lpstr>Key findings</vt:lpstr>
      <vt:lpstr>A third of the public mention “costs” as the biggest issue facing parents and carers of those aged 0-5, followed by almost one in four saying childcare.  Awareness is increasing, with a fall in the proportion saying they “don’t know”.</vt:lpstr>
      <vt:lpstr>The top issues remain the same among parents of children 0-5, although the proportion mentioning the cost of living has now risen to nearer one in four.</vt:lpstr>
      <vt:lpstr>Among the public, the cost of living and a lack of time spent bonding with parents are still the biggest issues perceived to be facing children aged 0-5. Three in ten did not know.</vt:lpstr>
      <vt:lpstr>Parents of children aged 0-5 also identify the cost of living and a lack of time spent with parents as the biggest issues facing this age group. They are also more likely on average to mention child development.</vt:lpstr>
      <vt:lpstr>The majority agree there is not enough support to help children develop during their early childhood, though this has fallen among parents of children aged 0-5</vt:lpstr>
      <vt:lpstr>The main reason cited for not providing support is that people don’t feel they have a close enough relationship to parents and their children. Non-parents are more likely to mention not having the knowledge or skills.</vt:lpstr>
      <vt:lpstr>Public understanding of how local communities can support children, parents and carers during early childhood remains mixed, but is slightly higher than last year</vt:lpstr>
      <vt:lpstr>Parents of children aged 0-5 are more likely to think society has a collective responsibility when raising children, whereas the wider public lean towards saying it’s the parents’ responsibility</vt:lpstr>
      <vt:lpstr>Parents of children aged 18+, non-parents and grandparents tend to agree that the responsibility for raising children should mostly be with parents and carers</vt:lpstr>
      <vt:lpstr>The public tend to think society is broadly supportive of parents and children during the early years, although support is perceived as strongest during pregnancy</vt:lpstr>
      <vt:lpstr>PowerPoint Presentation</vt:lpstr>
      <vt:lpstr>Emotional and childcare support are identified by the public as the most helpful forms of support to offer parents of children in early childhood</vt:lpstr>
      <vt:lpstr>… and parents of children in early childhood agree that emotional support would be the most important, followed by sharing resources and information</vt:lpstr>
      <vt:lpstr>Parents or grandparents have most commonly sought support for  children’s health and education, followed by a range of other reasons –  nearly all of which have increased since last year</vt:lpstr>
      <vt:lpstr>Parents of children aged 0-5 are more likely to have sought advice on a variety of topics – with an increase in the range of information sought</vt:lpstr>
      <vt:lpstr>The most popular sources for seeking advice about children’s social or emotional development are  family members and the NHS website</vt:lpstr>
      <vt:lpstr>Sources are similar for parents of children aged 0-5, where there has been an uptick in the proportion using parenting apps and children’s centres</vt:lpstr>
      <vt:lpstr>3</vt:lpstr>
      <vt:lpstr>Public attitudes towards early childhood England dashboard</vt:lpstr>
      <vt:lpstr>Public attitudes towards early childhood England dashboard</vt:lpstr>
      <vt:lpstr>Public attitudes towards early childhood Scotland dashboard</vt:lpstr>
      <vt:lpstr>PowerPoint Presentation</vt:lpstr>
      <vt:lpstr>Public attitudes towards early childhood Wales dashboard</vt:lpstr>
      <vt:lpstr>Public attitudes towards early childhood Wales dashboard</vt:lpstr>
      <vt:lpstr>Public attitudes towards early childhood Northern Ireland dashboard</vt:lpstr>
      <vt:lpstr>PowerPoint Presentation</vt:lpstr>
      <vt:lpstr>Ipsos Standards &amp; Accreditations </vt:lpstr>
      <vt:lpstr>IPSOS</vt:lpstr>
    </vt:vector>
  </TitlesOfParts>
  <Company>Ipsos 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POLITICAL MONITOR</dc:title>
  <dc:subject>Ipsos Report</dc:subject>
  <dc:creator>Julia Nurse</dc:creator>
  <cp:lastModifiedBy>Cameron Garrett</cp:lastModifiedBy>
  <cp:revision>39</cp:revision>
  <dcterms:created xsi:type="dcterms:W3CDTF">2024-04-09T16:11:10Z</dcterms:created>
  <dcterms:modified xsi:type="dcterms:W3CDTF">2025-04-10T10:20:26Z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0x010100C604E19DF0FA424991C6D5BD31E131FD</vt:lpwstr>
  </property>
  <property fmtid="{D5CDD505-2E9C-101B-9397-08002B2CF9AE}" pid="3" name="MediaServiceImageTags">
    <vt:lpwstr/>
  </property>
</Properties>
</file>